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19"/>
  </p:notesMasterIdLst>
  <p:handoutMasterIdLst>
    <p:handoutMasterId r:id="rId20"/>
  </p:handoutMasterIdLst>
  <p:sldIdLst>
    <p:sldId id="341" r:id="rId2"/>
    <p:sldId id="340" r:id="rId3"/>
    <p:sldId id="314" r:id="rId4"/>
    <p:sldId id="335" r:id="rId5"/>
    <p:sldId id="338" r:id="rId6"/>
    <p:sldId id="318" r:id="rId7"/>
    <p:sldId id="342" r:id="rId8"/>
    <p:sldId id="305" r:id="rId9"/>
    <p:sldId id="312" r:id="rId10"/>
    <p:sldId id="339" r:id="rId11"/>
    <p:sldId id="337" r:id="rId12"/>
    <p:sldId id="320" r:id="rId13"/>
    <p:sldId id="325" r:id="rId14"/>
    <p:sldId id="326" r:id="rId15"/>
    <p:sldId id="328" r:id="rId16"/>
    <p:sldId id="301" r:id="rId17"/>
    <p:sldId id="302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Ramos Auto" initials="ARA" lastIdx="1" clrIdx="0">
    <p:extLst>
      <p:ext uri="{19B8F6BF-5375-455C-9EA6-DF929625EA0E}">
        <p15:presenceInfo xmlns:p15="http://schemas.microsoft.com/office/powerpoint/2012/main" userId="S-1-5-21-1747710615-2432394795-1267015617-2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003399"/>
    <a:srgbClr val="141490"/>
    <a:srgbClr val="0066CC"/>
    <a:srgbClr val="BDE6A8"/>
    <a:srgbClr val="FFFFD1"/>
    <a:srgbClr val="FF9900"/>
    <a:srgbClr val="ADE094"/>
    <a:srgbClr val="FF5353"/>
    <a:srgbClr val="E3E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7193" autoAdjust="0"/>
  </p:normalViewPr>
  <p:slideViewPr>
    <p:cSldViewPr snapToObjects="1">
      <p:cViewPr varScale="1">
        <p:scale>
          <a:sx n="111" d="100"/>
          <a:sy n="111" d="100"/>
        </p:scale>
        <p:origin x="396" y="108"/>
      </p:cViewPr>
      <p:guideLst>
        <p:guide orient="horz" pos="211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988" y="-11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8T10:22:39.81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E2E31-DF18-4DD0-AECC-419E978900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F734653-5324-42E4-86DD-AC4B9797FDE1}">
      <dgm:prSet/>
      <dgm:spPr/>
      <dgm:t>
        <a:bodyPr/>
        <a:lstStyle/>
        <a:p>
          <a:r>
            <a:rPr lang="pt-BR" dirty="0"/>
            <a:t>Loteamento Bosque das Araras</a:t>
          </a:r>
        </a:p>
      </dgm:t>
    </dgm:pt>
    <dgm:pt modelId="{FC0C0DDB-38FD-4976-9600-96B5C921885C}" type="parTrans" cxnId="{503CF874-A5AD-45FD-BA2A-AB0FF48016AB}">
      <dgm:prSet/>
      <dgm:spPr/>
      <dgm:t>
        <a:bodyPr/>
        <a:lstStyle/>
        <a:p>
          <a:endParaRPr lang="pt-BR"/>
        </a:p>
      </dgm:t>
    </dgm:pt>
    <dgm:pt modelId="{88F70A17-62EC-469C-B1C8-011AEBFFC361}" type="sibTrans" cxnId="{503CF874-A5AD-45FD-BA2A-AB0FF48016AB}">
      <dgm:prSet/>
      <dgm:spPr/>
      <dgm:t>
        <a:bodyPr/>
        <a:lstStyle/>
        <a:p>
          <a:endParaRPr lang="pt-BR"/>
        </a:p>
      </dgm:t>
    </dgm:pt>
    <dgm:pt modelId="{F1435311-DE87-4BFC-B9E9-1B9BFA8B340A}" type="pres">
      <dgm:prSet presAssocID="{A79E2E31-DF18-4DD0-AECC-419E97890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CBA330-5381-4A88-85D8-1EDAD5957E90}" type="pres">
      <dgm:prSet presAssocID="{4F734653-5324-42E4-86DD-AC4B9797FDE1}" presName="parentText" presStyleLbl="node1" presStyleIdx="0" presStyleCnt="1" custLinFactNeighborX="19068" custLinFactNeighborY="167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BD570-8E4E-4F36-A81F-02F06D4D54CD}" type="presOf" srcId="{4F734653-5324-42E4-86DD-AC4B9797FDE1}" destId="{E8CBA330-5381-4A88-85D8-1EDAD5957E90}" srcOrd="0" destOrd="0" presId="urn:microsoft.com/office/officeart/2005/8/layout/vList2"/>
    <dgm:cxn modelId="{68CB3273-7D59-49BB-B804-B2AB36945A70}" type="presOf" srcId="{A79E2E31-DF18-4DD0-AECC-419E97890018}" destId="{F1435311-DE87-4BFC-B9E9-1B9BFA8B340A}" srcOrd="0" destOrd="0" presId="urn:microsoft.com/office/officeart/2005/8/layout/vList2"/>
    <dgm:cxn modelId="{503CF874-A5AD-45FD-BA2A-AB0FF48016AB}" srcId="{A79E2E31-DF18-4DD0-AECC-419E97890018}" destId="{4F734653-5324-42E4-86DD-AC4B9797FDE1}" srcOrd="0" destOrd="0" parTransId="{FC0C0DDB-38FD-4976-9600-96B5C921885C}" sibTransId="{88F70A17-62EC-469C-B1C8-011AEBFFC361}"/>
    <dgm:cxn modelId="{1E2A17C6-1F8D-4C41-ACC3-908351921773}" type="presParOf" srcId="{F1435311-DE87-4BFC-B9E9-1B9BFA8B340A}" destId="{E8CBA330-5381-4A88-85D8-1EDAD5957E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F05F2-3BF5-4EDC-8C8F-27E9EEECE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7BAF1CC-52FF-45C6-B1BB-3BC83D8E9F46}">
      <dgm:prSet custT="1"/>
      <dgm:spPr/>
      <dgm:t>
        <a:bodyPr/>
        <a:lstStyle/>
        <a:p>
          <a:r>
            <a:rPr lang="pt-BR" sz="1200" dirty="0"/>
            <a:t>Loteamento Oscar Salazar</a:t>
          </a:r>
        </a:p>
      </dgm:t>
    </dgm:pt>
    <dgm:pt modelId="{714C288F-CD19-48B8-BF2D-9D1D53EA9873}" type="parTrans" cxnId="{BF9813B7-204F-4C9E-AC45-234CC7A003BB}">
      <dgm:prSet/>
      <dgm:spPr/>
      <dgm:t>
        <a:bodyPr/>
        <a:lstStyle/>
        <a:p>
          <a:endParaRPr lang="pt-BR"/>
        </a:p>
      </dgm:t>
    </dgm:pt>
    <dgm:pt modelId="{0F0CB435-D665-4FCC-96D5-C6BB409CC557}" type="sibTrans" cxnId="{BF9813B7-204F-4C9E-AC45-234CC7A003BB}">
      <dgm:prSet/>
      <dgm:spPr/>
      <dgm:t>
        <a:bodyPr/>
        <a:lstStyle/>
        <a:p>
          <a:endParaRPr lang="pt-BR"/>
        </a:p>
      </dgm:t>
    </dgm:pt>
    <dgm:pt modelId="{6A949C26-AA12-48DF-83B3-BF17C3D37C1D}" type="pres">
      <dgm:prSet presAssocID="{8C8F05F2-3BF5-4EDC-8C8F-27E9EEECE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F39F6C-530C-4FAE-95FB-68D95E7B7A9A}" type="pres">
      <dgm:prSet presAssocID="{37BAF1CC-52FF-45C6-B1BB-3BC83D8E9F46}" presName="parentText" presStyleLbl="node1" presStyleIdx="0" presStyleCnt="1" custLinFactNeighborX="13333" custLinFactNeighborY="-271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04F02E-59B0-42F2-92E5-179E661B142A}" type="presOf" srcId="{8C8F05F2-3BF5-4EDC-8C8F-27E9EEECEA68}" destId="{6A949C26-AA12-48DF-83B3-BF17C3D37C1D}" srcOrd="0" destOrd="0" presId="urn:microsoft.com/office/officeart/2005/8/layout/vList2"/>
    <dgm:cxn modelId="{BF9813B7-204F-4C9E-AC45-234CC7A003BB}" srcId="{8C8F05F2-3BF5-4EDC-8C8F-27E9EEECEA68}" destId="{37BAF1CC-52FF-45C6-B1BB-3BC83D8E9F46}" srcOrd="0" destOrd="0" parTransId="{714C288F-CD19-48B8-BF2D-9D1D53EA9873}" sibTransId="{0F0CB435-D665-4FCC-96D5-C6BB409CC557}"/>
    <dgm:cxn modelId="{625FF800-05DF-4D61-B3CF-3B9C49F21218}" type="presOf" srcId="{37BAF1CC-52FF-45C6-B1BB-3BC83D8E9F46}" destId="{F3F39F6C-530C-4FAE-95FB-68D95E7B7A9A}" srcOrd="0" destOrd="0" presId="urn:microsoft.com/office/officeart/2005/8/layout/vList2"/>
    <dgm:cxn modelId="{AA354873-EA56-4FF4-8C97-9EA3655F5160}" type="presParOf" srcId="{6A949C26-AA12-48DF-83B3-BF17C3D37C1D}" destId="{F3F39F6C-530C-4FAE-95FB-68D95E7B7A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A330-5381-4A88-85D8-1EDAD5957E90}">
      <dsp:nvSpPr>
        <dsp:cNvPr id="0" name=""/>
        <dsp:cNvSpPr/>
      </dsp:nvSpPr>
      <dsp:spPr>
        <a:xfrm>
          <a:off x="0" y="29123"/>
          <a:ext cx="1754205" cy="463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Loteamento Bosque das Araras</a:t>
          </a:r>
        </a:p>
      </dsp:txBody>
      <dsp:txXfrm>
        <a:off x="22617" y="51740"/>
        <a:ext cx="1708971" cy="41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39F6C-530C-4FAE-95FB-68D95E7B7A9A}">
      <dsp:nvSpPr>
        <dsp:cNvPr id="0" name=""/>
        <dsp:cNvSpPr/>
      </dsp:nvSpPr>
      <dsp:spPr>
        <a:xfrm>
          <a:off x="0" y="0"/>
          <a:ext cx="1080120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Loteamento Oscar Salazar</a:t>
          </a:r>
        </a:p>
      </dsp:txBody>
      <dsp:txXfrm>
        <a:off x="23760" y="23760"/>
        <a:ext cx="1032600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56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334"/>
            <a:ext cx="2919565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4"/>
            <a:ext cx="2919565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40120-78A9-44FF-9A0E-7E9495C88C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56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4" y="4686459"/>
            <a:ext cx="5389239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334"/>
            <a:ext cx="2919565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4"/>
            <a:ext cx="2919565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0E2E12-0895-43C6-BF09-2092E28A3A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602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98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07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87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2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41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16" indent="0" algn="ctr">
              <a:buNone/>
              <a:defRPr sz="1800"/>
            </a:lvl2pPr>
            <a:lvl3pPr marL="685835" indent="0" algn="ctr">
              <a:buNone/>
              <a:defRPr sz="1800"/>
            </a:lvl3pPr>
            <a:lvl4pPr marL="1028752" indent="0" algn="ctr">
              <a:buNone/>
              <a:defRPr sz="1500"/>
            </a:lvl4pPr>
            <a:lvl5pPr marL="1371668" indent="0" algn="ctr">
              <a:buNone/>
              <a:defRPr sz="1500"/>
            </a:lvl5pPr>
            <a:lvl6pPr marL="1714586" indent="0" algn="ctr">
              <a:buNone/>
              <a:defRPr sz="1500"/>
            </a:lvl6pPr>
            <a:lvl7pPr marL="2057504" indent="0" algn="ctr">
              <a:buNone/>
              <a:defRPr sz="1500"/>
            </a:lvl7pPr>
            <a:lvl8pPr marL="2400420" indent="0" algn="ctr">
              <a:buNone/>
              <a:defRPr sz="1500"/>
            </a:lvl8pPr>
            <a:lvl9pPr marL="2743337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4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196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0389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096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3912200"/>
            <a:ext cx="4972800" cy="22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ctrTitle"/>
          </p:nvPr>
        </p:nvSpPr>
        <p:spPr>
          <a:xfrm>
            <a:off x="950967" y="954800"/>
            <a:ext cx="10321200" cy="460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1"/>
          </p:nvPr>
        </p:nvSpPr>
        <p:spPr>
          <a:xfrm>
            <a:off x="1084600" y="4293200"/>
            <a:ext cx="3190000" cy="1714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2"/>
          </p:nvPr>
        </p:nvSpPr>
        <p:spPr>
          <a:xfrm>
            <a:off x="5580400" y="1931000"/>
            <a:ext cx="3190000" cy="171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3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5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8050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5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30" y="4154520"/>
            <a:ext cx="8769097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1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8CB6C-82D3-44EF-B16D-308360B2765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4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04954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5213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16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4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1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16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4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097E4-FC28-483D-B276-EB02D113372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516851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0037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8331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3" y="1097280"/>
            <a:ext cx="553285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16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4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8684-5FBF-4B1A-82AE-5E75FD1DD01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869120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53"/>
            <a:ext cx="5676938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16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4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16" indent="0">
              <a:buNone/>
              <a:defRPr sz="900"/>
            </a:lvl2pPr>
            <a:lvl3pPr marL="685835" indent="0">
              <a:buNone/>
              <a:defRPr sz="750"/>
            </a:lvl3pPr>
            <a:lvl4pPr marL="1028752" indent="0">
              <a:buNone/>
              <a:defRPr sz="675"/>
            </a:lvl4pPr>
            <a:lvl5pPr marL="1371668" indent="0">
              <a:buNone/>
              <a:defRPr sz="675"/>
            </a:lvl5pPr>
            <a:lvl6pPr marL="1714586" indent="0">
              <a:buNone/>
              <a:defRPr sz="675"/>
            </a:lvl6pPr>
            <a:lvl7pPr marL="2057504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3538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5" y="2057400"/>
            <a:ext cx="987287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9" y="6223835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35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1" y="6223835"/>
            <a:ext cx="1706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EAC7CF2-8278-4D3D-BF65-188A4CC9D5E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1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ransition spd="med">
    <p:cut/>
  </p:transition>
  <p:hf sldNum="0"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9" indent="-137167" algn="l" defTabSz="68583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16" indent="-137167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67" indent="-137167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418" indent="-137167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66" indent="-137167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55" indent="-171459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66" indent="-171459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76" indent="-171459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86" indent="-171459" algn="l" defTabSz="685835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4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comments" Target="../comments/commen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BD85DE-E412-B78C-18B5-B9C8177B9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7" y="476672"/>
            <a:ext cx="10622949" cy="59899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2" y="692696"/>
            <a:ext cx="9966960" cy="962448"/>
          </a:xfrm>
        </p:spPr>
        <p:txBody>
          <a:bodyPr/>
          <a:lstStyle/>
          <a:p>
            <a:r>
              <a:rPr lang="pt-BR" dirty="0"/>
              <a:t>PROGRAMA CREDIHABITA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504" y="5517339"/>
            <a:ext cx="8767860" cy="964710"/>
          </a:xfrm>
        </p:spPr>
        <p:txBody>
          <a:bodyPr/>
          <a:lstStyle/>
          <a:p>
            <a:r>
              <a:rPr lang="pt-BR" dirty="0"/>
              <a:t>Prefeitura Municipal de Campo Grande/MS</a:t>
            </a:r>
          </a:p>
          <a:p>
            <a:r>
              <a:rPr lang="pt-BR" dirty="0"/>
              <a:t>Agência Municipal de Habitação e Assuntos Fundiários/AMHASF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01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9">
            <a:extLst>
              <a:ext uri="{FF2B5EF4-FFF2-40B4-BE49-F238E27FC236}">
                <a16:creationId xmlns:a16="http://schemas.microsoft.com/office/drawing/2014/main" id="{0DD38ABC-2999-68B8-7C60-02A9A779BAAD}"/>
              </a:ext>
            </a:extLst>
          </p:cNvPr>
          <p:cNvSpPr/>
          <p:nvPr/>
        </p:nvSpPr>
        <p:spPr>
          <a:xfrm>
            <a:off x="1273144" y="2956618"/>
            <a:ext cx="3940956" cy="27766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Realização de Sorteio de lotes nos Loteamentos Oscar Salazar, na região do Segredo, e Bosque das Araras, na região do Imbirussu, no município de Campo Grande.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7A7CAAC-DB79-F855-8B45-A62BB861D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402845"/>
            <a:ext cx="2880320" cy="224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A351C21-B942-1752-2664-8F4A6709623C}"/>
              </a:ext>
            </a:extLst>
          </p:cNvPr>
          <p:cNvSpPr/>
          <p:nvPr/>
        </p:nvSpPr>
        <p:spPr>
          <a:xfrm>
            <a:off x="6818618" y="1578720"/>
            <a:ext cx="2299179" cy="5666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23">
              <a:lnSpc>
                <a:spcPct val="150000"/>
              </a:lnSpc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LOTEAMENTO OSCAR SALAZAR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53353E6-1CFF-0C2F-E94D-EB11C9B3F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052352"/>
            <a:ext cx="2950648" cy="239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F7FEE80-4CC9-FD3D-A08E-EBD2CA205ADC}"/>
              </a:ext>
            </a:extLst>
          </p:cNvPr>
          <p:cNvSpPr/>
          <p:nvPr/>
        </p:nvSpPr>
        <p:spPr>
          <a:xfrm>
            <a:off x="6312024" y="4770681"/>
            <a:ext cx="2299179" cy="5666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23">
              <a:lnSpc>
                <a:spcPct val="150000"/>
              </a:lnSpc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LOTEAMENTO BOSQUE DAS ARARAS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21D1694-59CF-F4B2-8DD9-E2448692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78" y="1832969"/>
            <a:ext cx="1971430" cy="144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0AEC758-79AC-2A11-BD3A-891679C38AA4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1A57372-E4D2-A0C3-2CA9-4BABD406B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4" name="Retângulo de cantos arredondados 5">
              <a:extLst>
                <a:ext uri="{FF2B5EF4-FFF2-40B4-BE49-F238E27FC236}">
                  <a16:creationId xmlns:a16="http://schemas.microsoft.com/office/drawing/2014/main" id="{941D2BC3-E57E-687C-C659-DBF60720448F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3C6F4FDC-E42E-74E5-53A1-F0BE3292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116215-A7C6-1E58-C6B5-B69B5847AA86}"/>
              </a:ext>
            </a:extLst>
          </p:cNvPr>
          <p:cNvSpPr txBox="1"/>
          <p:nvPr/>
        </p:nvSpPr>
        <p:spPr>
          <a:xfrm>
            <a:off x="576743" y="410753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8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IDENTIFICAÇÃO COM A CATEGORIA EM QUE CONCORRE</a:t>
            </a:r>
          </a:p>
        </p:txBody>
      </p:sp>
    </p:spTree>
    <p:extLst>
      <p:ext uri="{BB962C8B-B14F-4D97-AF65-F5344CB8AC3E}">
        <p14:creationId xmlns:p14="http://schemas.microsoft.com/office/powerpoint/2010/main" val="119773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57C059-F6BC-5779-780B-D50CAA6A9872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Atendimento inicial de 330 famílias, com prazo total de dezoito meses para 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témino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das execuções.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D594CE-6E57-0CBB-C778-DB982E5886A2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Atendimento inicial de 330 famílias, com prazo total de dezoito meses para 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témino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das execuções. </a:t>
            </a:r>
          </a:p>
        </p:txBody>
      </p:sp>
      <p:sp>
        <p:nvSpPr>
          <p:cNvPr id="14" name="Retângulo de cantos arredondados 9">
            <a:extLst>
              <a:ext uri="{FF2B5EF4-FFF2-40B4-BE49-F238E27FC236}">
                <a16:creationId xmlns:a16="http://schemas.microsoft.com/office/drawing/2014/main" id="{ECBAF40D-3616-DEF6-69CC-8D21B62B770C}"/>
              </a:ext>
            </a:extLst>
          </p:cNvPr>
          <p:cNvSpPr/>
          <p:nvPr/>
        </p:nvSpPr>
        <p:spPr>
          <a:xfrm>
            <a:off x="911424" y="1469885"/>
            <a:ext cx="8856984" cy="48381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Loteamento Bom Retiro com 19 famílias credenciadas e atendidas de abril de 2021 à agosto de 2021.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Loteamento Parque dos Sabiás com 47 famílias credenciadas e atendidas de setembro de 2020 à julho de 2021.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Loteamento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Aguadinha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com 107 famílias credenciadas e atendidas de dezembro de 2021 à outubro de 2022.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Comunidade “Só por Deus” com 86 famílias credenciadas e atendidas à partir de janeiro de  2022, com monitoramento em andamento.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Loteamento Oscar Salazar com 26 famílias credenciadas e atendidas de março à maio de 2022.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Loteamento Bosque das Araras com 56 famílias credenciadas e atendidas à partir de janeiro de 2022, com monitoramento em andamento 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D70ADF9-B227-578C-704C-027F897C0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29" y="4751978"/>
            <a:ext cx="1107107" cy="158267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0B290A-720E-41D1-E80A-9E2D2037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AF0A0F9-1AF2-A26F-2E0E-C4350A7FB4E2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CDE72CA-BAD2-C7EA-27AF-19413EB5E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6" name="Retângulo de cantos arredondados 5">
              <a:extLst>
                <a:ext uri="{FF2B5EF4-FFF2-40B4-BE49-F238E27FC236}">
                  <a16:creationId xmlns:a16="http://schemas.microsoft.com/office/drawing/2014/main" id="{76D4D04D-E528-F35E-50BF-96355BF8A505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A2CF7011-DECC-1A49-0D3C-CBF545B5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A867A7-3FA7-E885-5109-DF0F8F9CDFF5}"/>
              </a:ext>
            </a:extLst>
          </p:cNvPr>
          <p:cNvSpPr txBox="1"/>
          <p:nvPr/>
        </p:nvSpPr>
        <p:spPr>
          <a:xfrm>
            <a:off x="576743" y="410753"/>
            <a:ext cx="6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PRAZO DE EXECUÇÃO</a:t>
            </a:r>
          </a:p>
        </p:txBody>
      </p:sp>
    </p:spTree>
    <p:extLst>
      <p:ext uri="{BB962C8B-B14F-4D97-AF65-F5344CB8AC3E}">
        <p14:creationId xmlns:p14="http://schemas.microsoft.com/office/powerpoint/2010/main" val="2015080289"/>
      </p:ext>
    </p:extLst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9">
            <a:extLst>
              <a:ext uri="{FF2B5EF4-FFF2-40B4-BE49-F238E27FC236}">
                <a16:creationId xmlns:a16="http://schemas.microsoft.com/office/drawing/2014/main" id="{F3E788C9-9D43-DA90-38AF-A65622648216}"/>
              </a:ext>
            </a:extLst>
          </p:cNvPr>
          <p:cNvSpPr/>
          <p:nvPr/>
        </p:nvSpPr>
        <p:spPr>
          <a:xfrm>
            <a:off x="911424" y="1469885"/>
            <a:ext cx="8856984" cy="48381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Programa destinado às famílias que possuem baixa renda mensal, com dificuldades para pagar o aluguel de sua casa, obter financiamentos bancários e adquirir materiais de construção, a fim de promover melhorias nas condições de moradia.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Credenciamento de Arquitetos e Engenheiros habilitados pelos Conselhos Regionais, para atuarem na assistência técnica dos projetos e execução de obra, bem como a oportunidade de trabalho para grupos de profissionais que acabaram de sair das universidades, com o foco em projetos de habitação de interesse social.  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Elaboração de planos e projetos para atender as famílias que necessitam construir, reformar, ampliar e regularizar suas moradias.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Acompanhamento e monitoramento, com orientação e recomendações nas execução dos projetos pertinentes ao atendimento de cada família.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42540D-0C1C-CF7E-B977-C918AACC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74" y="5032988"/>
            <a:ext cx="2613600" cy="145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75608D-7793-35A6-D0C4-03705753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D1FC209B-D8A5-8E25-1941-163022126992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04DCF4-A623-EEC1-6AFB-2B9119F42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9" name="Retângulo de cantos arredondados 5">
              <a:extLst>
                <a:ext uri="{FF2B5EF4-FFF2-40B4-BE49-F238E27FC236}">
                  <a16:creationId xmlns:a16="http://schemas.microsoft.com/office/drawing/2014/main" id="{7B121519-D756-7D80-022C-5C1BC7D77D3D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B168C05-233D-6713-AABD-49609A82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F345EF-EED5-292C-450F-BD5D9043F075}"/>
              </a:ext>
            </a:extLst>
          </p:cNvPr>
          <p:cNvSpPr txBox="1"/>
          <p:nvPr/>
        </p:nvSpPr>
        <p:spPr>
          <a:xfrm>
            <a:off x="576743" y="410753"/>
            <a:ext cx="6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ESTRATÉGIAS ADOTADAS</a:t>
            </a:r>
          </a:p>
        </p:txBody>
      </p:sp>
    </p:spTree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9">
            <a:extLst>
              <a:ext uri="{FF2B5EF4-FFF2-40B4-BE49-F238E27FC236}">
                <a16:creationId xmlns:a16="http://schemas.microsoft.com/office/drawing/2014/main" id="{3BA8DE58-9F02-1F0F-6BCE-1641C1CC28FE}"/>
              </a:ext>
            </a:extLst>
          </p:cNvPr>
          <p:cNvSpPr/>
          <p:nvPr/>
        </p:nvSpPr>
        <p:spPr>
          <a:xfrm>
            <a:off x="911424" y="1772816"/>
            <a:ext cx="7776864" cy="41764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FONTE 101 - RECURSOS DO TESOURO PMCG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    R$ 2.875.000,00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FONTE 102 - RECURSOS PRÓPRIOS AMHASF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    R$ 182.000,00</a:t>
            </a:r>
          </a:p>
          <a:p>
            <a:pPr marL="228612" indent="-22861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FONTE 104 - RECURSOS FUNAF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    R$ 3.959.500,00</a:t>
            </a:r>
          </a:p>
          <a:p>
            <a:pPr marL="228612" indent="-22861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FONTE 133 - RECURSOS ÁGUAS GUARIROBA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    R$ 2.375.000,00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     TOTAL: R$ 9.391.500,00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6D07AE3-6E59-93B0-8FD2-9EC44B2CB12C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00E4134-262C-79A6-52DD-9988490A4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9" name="Retângulo de cantos arredondados 5">
              <a:extLst>
                <a:ext uri="{FF2B5EF4-FFF2-40B4-BE49-F238E27FC236}">
                  <a16:creationId xmlns:a16="http://schemas.microsoft.com/office/drawing/2014/main" id="{D08995BD-78B7-2D1A-0465-E9CB7BE933CA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C5999908-5269-8CC5-2679-43601F6D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F11166-B491-1066-9869-D008C29B6C2F}"/>
              </a:ext>
            </a:extLst>
          </p:cNvPr>
          <p:cNvSpPr txBox="1"/>
          <p:nvPr/>
        </p:nvSpPr>
        <p:spPr>
          <a:xfrm>
            <a:off x="576743" y="410753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QUADRO RESUMO DOS INVESTIMENTOS</a:t>
            </a:r>
          </a:p>
          <a:p>
            <a:pPr lvl="0"/>
            <a:r>
              <a:rPr lang="pt-BR" sz="18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APORTADOS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C213DE6-CE6D-42FE-8711-0D8C9F58C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99945"/>
            <a:ext cx="2232248" cy="159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Agrupar 85">
            <a:extLst>
              <a:ext uri="{FF2B5EF4-FFF2-40B4-BE49-F238E27FC236}">
                <a16:creationId xmlns:a16="http://schemas.microsoft.com/office/drawing/2014/main" id="{8048232C-EE43-4E82-8069-3D68AC91EFF7}"/>
              </a:ext>
            </a:extLst>
          </p:cNvPr>
          <p:cNvGrpSpPr/>
          <p:nvPr/>
        </p:nvGrpSpPr>
        <p:grpSpPr>
          <a:xfrm>
            <a:off x="1410671" y="1338462"/>
            <a:ext cx="6428371" cy="5258890"/>
            <a:chOff x="341952" y="1448197"/>
            <a:chExt cx="6428371" cy="5258890"/>
          </a:xfrm>
        </p:grpSpPr>
        <p:sp>
          <p:nvSpPr>
            <p:cNvPr id="6" name="Retângulo: Cantos Arredondados 5"/>
            <p:cNvSpPr/>
            <p:nvPr/>
          </p:nvSpPr>
          <p:spPr>
            <a:xfrm>
              <a:off x="341952" y="1448197"/>
              <a:ext cx="2952328" cy="173049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pt-BR" sz="1400" dirty="0">
                  <a:solidFill>
                    <a:schemeClr val="accent1">
                      <a:lumMod val="75000"/>
                    </a:schemeClr>
                  </a:solidFill>
                </a:rPr>
                <a:t>AGÊNCIA MUNICIPAL DE HABITAÇÃO DE ASSUNTOS FUNDIÁRIOS</a:t>
              </a:r>
            </a:p>
            <a:p>
              <a:pPr algn="ctr">
                <a:spcAft>
                  <a:spcPts val="600"/>
                </a:spcAft>
              </a:pP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AMHASF</a:t>
              </a:r>
            </a:p>
          </p:txBody>
        </p:sp>
        <p:sp>
          <p:nvSpPr>
            <p:cNvPr id="12" name="Retângulo: Cantos Arredondados 11"/>
            <p:cNvSpPr/>
            <p:nvPr/>
          </p:nvSpPr>
          <p:spPr>
            <a:xfrm>
              <a:off x="3515113" y="4303099"/>
              <a:ext cx="2808312" cy="24039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REGIÃO SEGREDO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REGIÃO IMBIRUSSU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REGIÃO LAGOA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REGIÃO ANHANDUIZINHO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REGIÃO BANDEIRA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GERENTE REGIÕES PROSA E CENTRO</a:t>
              </a:r>
            </a:p>
            <a:p>
              <a:pPr marL="354031" indent="-177808">
                <a:lnSpc>
                  <a:spcPct val="150000"/>
                </a:lnSpc>
                <a:buFontTx/>
                <a:buChar char="-"/>
              </a:pPr>
              <a:endParaRPr lang="pt-B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Retângulo: Cantos Arredondados 28"/>
            <p:cNvSpPr/>
            <p:nvPr/>
          </p:nvSpPr>
          <p:spPr>
            <a:xfrm>
              <a:off x="850817" y="5605873"/>
              <a:ext cx="1710411" cy="110121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COORDENADOR TÉCNICO </a:t>
              </a:r>
            </a:p>
          </p:txBody>
        </p:sp>
        <p:sp>
          <p:nvSpPr>
            <p:cNvPr id="30" name="Retângulo: Cantos Arredondados 29"/>
            <p:cNvSpPr/>
            <p:nvPr/>
          </p:nvSpPr>
          <p:spPr>
            <a:xfrm>
              <a:off x="854423" y="4114719"/>
              <a:ext cx="1710411" cy="10364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COORDENADOR GERAL CREDIHABITA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7A40C699-B344-4E84-B334-75BC79FCD520}"/>
                </a:ext>
              </a:extLst>
            </p:cNvPr>
            <p:cNvSpPr/>
            <p:nvPr/>
          </p:nvSpPr>
          <p:spPr>
            <a:xfrm>
              <a:off x="3515113" y="3106608"/>
              <a:ext cx="2808312" cy="10081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23" algn="ctr">
                <a:lnSpc>
                  <a:spcPct val="150000"/>
                </a:lnSpc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- COMISSÕES PERMANENTES DIVERSAS </a:t>
              </a: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D090DA39-C1C4-4E6A-8D77-BD0E7D054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1097" y="2291617"/>
              <a:ext cx="100811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DAF702B5-4C12-4DC1-8FBB-95D2DEA45CFD}"/>
                </a:ext>
              </a:extLst>
            </p:cNvPr>
            <p:cNvSpPr/>
            <p:nvPr/>
          </p:nvSpPr>
          <p:spPr>
            <a:xfrm>
              <a:off x="4379209" y="1968904"/>
              <a:ext cx="2299179" cy="5666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23" algn="ctr">
                <a:lnSpc>
                  <a:spcPct val="150000"/>
                </a:lnSpc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BENEFICIÁRIOS</a:t>
              </a:r>
            </a:p>
          </p:txBody>
        </p:sp>
        <p:sp>
          <p:nvSpPr>
            <p:cNvPr id="68" name="Chave Direita 67">
              <a:extLst>
                <a:ext uri="{FF2B5EF4-FFF2-40B4-BE49-F238E27FC236}">
                  <a16:creationId xmlns:a16="http://schemas.microsoft.com/office/drawing/2014/main" id="{9E52B0C5-9F4A-4729-AFA6-9EAB412EA31B}"/>
                </a:ext>
              </a:extLst>
            </p:cNvPr>
            <p:cNvSpPr/>
            <p:nvPr/>
          </p:nvSpPr>
          <p:spPr>
            <a:xfrm>
              <a:off x="6323425" y="3629713"/>
              <a:ext cx="446898" cy="1945635"/>
            </a:xfrm>
            <a:prstGeom prst="rightBrace">
              <a:avLst>
                <a:gd name="adj1" fmla="val 8333"/>
                <a:gd name="adj2" fmla="val 50776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5" name="Conector: Angulado 74">
              <a:extLst>
                <a:ext uri="{FF2B5EF4-FFF2-40B4-BE49-F238E27FC236}">
                  <a16:creationId xmlns:a16="http://schemas.microsoft.com/office/drawing/2014/main" id="{B82E70A7-EE24-461C-853E-33FD0672DB9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58603" y="3658408"/>
              <a:ext cx="912622" cy="1"/>
            </a:xfrm>
            <a:prstGeom prst="bentConnector3">
              <a:avLst>
                <a:gd name="adj1" fmla="val 57306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71D20186-9882-30E1-9B16-7EB847DDE8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62626" y="5253500"/>
            <a:ext cx="42422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3A59AD7-39BF-95C2-8E63-3151AF31EDE5}"/>
              </a:ext>
            </a:extLst>
          </p:cNvPr>
          <p:cNvCxnSpPr>
            <a:cxnSpLocks/>
          </p:cNvCxnSpPr>
          <p:nvPr/>
        </p:nvCxnSpPr>
        <p:spPr>
          <a:xfrm>
            <a:off x="3719736" y="6046745"/>
            <a:ext cx="8098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2C4B7E79-84BB-4613-5CB7-A0359503457F}"/>
              </a:ext>
            </a:extLst>
          </p:cNvPr>
          <p:cNvCxnSpPr>
            <a:cxnSpLocks/>
            <a:stCxn id="30" idx="3"/>
            <a:endCxn id="14" idx="1"/>
          </p:cNvCxnSpPr>
          <p:nvPr/>
        </p:nvCxnSpPr>
        <p:spPr>
          <a:xfrm flipV="1">
            <a:off x="3633553" y="3500929"/>
            <a:ext cx="950279" cy="10222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3867C672-55A8-0265-E1AF-1CE5F613E196}"/>
              </a:ext>
            </a:extLst>
          </p:cNvPr>
          <p:cNvSpPr/>
          <p:nvPr/>
        </p:nvSpPr>
        <p:spPr>
          <a:xfrm>
            <a:off x="7899507" y="4239884"/>
            <a:ext cx="2299179" cy="5666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23" algn="ctr">
              <a:lnSpc>
                <a:spcPct val="150000"/>
              </a:lnSpc>
            </a:pP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PROFISSIONAIS CREDENCIADOS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7B0A46DD-928D-3F31-D6D0-2B2C12FE50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51549" y="2561804"/>
            <a:ext cx="2097414" cy="130199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3A36E75-F513-4E78-3F96-9C02932F79CF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FDF5A08-B750-26E0-F15F-359DBBB35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4" name="Retângulo de cantos arredondados 5">
              <a:extLst>
                <a:ext uri="{FF2B5EF4-FFF2-40B4-BE49-F238E27FC236}">
                  <a16:creationId xmlns:a16="http://schemas.microsoft.com/office/drawing/2014/main" id="{3B87761B-BA2F-CB98-DDF1-A1EDF5D494BD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4593C77-A0D7-E3ED-8D7F-49AFC465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CDD918E-D20E-D570-178A-F0C6DCA04C01}"/>
              </a:ext>
            </a:extLst>
          </p:cNvPr>
          <p:cNvSpPr txBox="1"/>
          <p:nvPr/>
        </p:nvSpPr>
        <p:spPr>
          <a:xfrm>
            <a:off x="576743" y="410753"/>
            <a:ext cx="6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EQUIPE TÉCNICA ENVOLVIDA</a:t>
            </a: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07443"/>
              </p:ext>
            </p:extLst>
          </p:nvPr>
        </p:nvGraphicFramePr>
        <p:xfrm>
          <a:off x="1271464" y="1469886"/>
          <a:ext cx="9551686" cy="46234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536829296"/>
                    </a:ext>
                  </a:extLst>
                </a:gridCol>
                <a:gridCol w="6239318">
                  <a:extLst>
                    <a:ext uri="{9D8B030D-6E8A-4147-A177-3AD203B41FA5}">
                      <a16:colId xmlns:a16="http://schemas.microsoft.com/office/drawing/2014/main" val="1540592947"/>
                    </a:ext>
                  </a:extLst>
                </a:gridCol>
              </a:tblGrid>
              <a:tr h="279102">
                <a:tc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82964"/>
                  </a:ext>
                </a:extLst>
              </a:tr>
              <a:tr h="19254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Profissionais credenciados(Arquitetos e Engenheiros)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A assistência técnica prevista por Lei será realizada por 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engenheiros ou arquitetos urbanistas devidamente cadastrados nos conselhos de classe, CREA e CAU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respectivamente. Os profissionais serão cadastrados para atuar no programa nas frentes de construção, reforma, ampliação e regularização edilícia, elaborando, acompanhando e/ou executando os projetos, bem como realizando todos os atos necessários para aprovação. Sendo assim. 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Agência Municipal de Habitação fica autorizada a realizar convênio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com o Conselho Regional de Engenharia e Agronomia de Mato Grosso do Sul (CREA) e Conselho de Arquitetura e Urbanismo de Mato Grosso do Sul (CAU) para operacionalização do programa.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11436"/>
                  </a:ext>
                </a:extLst>
              </a:tr>
              <a:tr h="21397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Lojas de materiais de construção credenciadas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aquisição dos materiais de construção se dará mediante </a:t>
                      </a:r>
                      <a:r>
                        <a:rPr lang="pt-BR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cartão magnético</a:t>
                      </a: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fornecido pela Agência Municipal de Habitação aos beneficiários, que será aceito apenas nas empresas credenciadas para atuar no programa. O valor referente ao financiamento</a:t>
                      </a:r>
                      <a:r>
                        <a:rPr lang="pt-BR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será liberado por cotas</a:t>
                      </a: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de acordo com as medições realizadas pelos assistentes técnicos e ratificada pelos coordenadores técnicos regionais responsáveis pelo acompanhamento e execução da obra.</a:t>
                      </a:r>
                    </a:p>
                    <a:p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cotas somente serão liberadas após a </a:t>
                      </a:r>
                      <a:r>
                        <a:rPr lang="pt-BR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comprovação da utilização do material comprado com a cota anterior</a:t>
                      </a: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Diante disso, a comprovação do uso dos recursos disponibilizados no âmbito do Programa será efetivada por meio da comprovação da devida aquisição dos materiais de construção.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67003"/>
                  </a:ext>
                </a:extLst>
              </a:tr>
              <a:tr h="2791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-176213" algn="l">
                        <a:buFont typeface="Arial" panose="020B0604020202020204" pitchFamily="34" charset="0"/>
                        <a:buChar char="•"/>
                        <a:defRPr/>
                      </a:pP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8788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AF296B8-3BA0-94E6-2DA0-AB5F8F26D169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CFD3F5D-CD9D-6C6C-74D4-2E54329E0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6" name="Retângulo de cantos arredondados 5">
              <a:extLst>
                <a:ext uri="{FF2B5EF4-FFF2-40B4-BE49-F238E27FC236}">
                  <a16:creationId xmlns:a16="http://schemas.microsoft.com/office/drawing/2014/main" id="{AB609433-60BF-1CFE-FA2F-76EA65D12E83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4461E7C-1702-F10D-71D1-5FD4B7C5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0D8B4B-0EAF-5667-1081-BC443FA6C19D}"/>
              </a:ext>
            </a:extLst>
          </p:cNvPr>
          <p:cNvSpPr txBox="1"/>
          <p:nvPr/>
        </p:nvSpPr>
        <p:spPr>
          <a:xfrm>
            <a:off x="576743" y="410753"/>
            <a:ext cx="6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PAPEL DOS PARCEIROS</a:t>
            </a:r>
          </a:p>
        </p:txBody>
      </p:sp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11">
            <a:extLst>
              <a:ext uri="{FF2B5EF4-FFF2-40B4-BE49-F238E27FC236}">
                <a16:creationId xmlns:a16="http://schemas.microsoft.com/office/drawing/2014/main" id="{6D1DE27F-1F6E-4C37-B67C-5CAAD4F471B8}"/>
              </a:ext>
            </a:extLst>
          </p:cNvPr>
          <p:cNvSpPr/>
          <p:nvPr/>
        </p:nvSpPr>
        <p:spPr>
          <a:xfrm>
            <a:off x="767408" y="1450534"/>
            <a:ext cx="7200800" cy="50748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O programa CREDIHABITA, desde de sua implantação em 2018, com a divulgação através dos meios de comunicação, trouxe esperança para as famílias menos favorecidas de Campo Grande, sendo para muitos, a realização do sonho da casa própria ou de sua melhoria. Mesmo diante do cenário mundial da pandemia da Covid 19, as pessoas foram inscritas e selecionadas para a aquisição de crédito e assistência técnica.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O trabalho em equipe, as parcerias, e a participação das famílias beneficiadas durante todo o processo foi essencial e valoroso para o andamento de todo o processo de implantação do programa.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Diante da mútua cooperação entre todos os envolvidos, a satisfação e vontade de ir cada vez mais longe, buscando os meios de promover a aquisição de moradias, bem como subsidiar meios para o bem estar e conforto habitacional do cidadão.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</a:rPr>
              <a:t>Imagens de casas concluídas nos Loteamentos Parque dos Sabiás e Bom Retiro.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AA83D1-F08B-42B9-2135-07FBDD5A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465812"/>
            <a:ext cx="3240360" cy="243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A867DE-8427-6115-7FD9-6D82D9FD0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256123"/>
            <a:ext cx="3240360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9634116-E62E-E164-DA86-C60F86281FF6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81D1E37-D4BB-8695-9370-11998BD9B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4" name="Retângulo de cantos arredondados 5">
              <a:extLst>
                <a:ext uri="{FF2B5EF4-FFF2-40B4-BE49-F238E27FC236}">
                  <a16:creationId xmlns:a16="http://schemas.microsoft.com/office/drawing/2014/main" id="{497C2366-18CC-E44D-16EA-4E087DFC676B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91FF3397-42D9-6039-57A8-A74C7E66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B67888B-9A96-CF91-562D-8404136967FA}"/>
              </a:ext>
            </a:extLst>
          </p:cNvPr>
          <p:cNvSpPr txBox="1"/>
          <p:nvPr/>
        </p:nvSpPr>
        <p:spPr>
          <a:xfrm>
            <a:off x="576743" y="410753"/>
            <a:ext cx="6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LIÇÕES APRENDIDAS</a:t>
            </a:r>
          </a:p>
        </p:txBody>
      </p:sp>
    </p:spTree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289E1FFB-7EEF-400D-85D5-0D1CAA8D9A65}"/>
              </a:ext>
            </a:extLst>
          </p:cNvPr>
          <p:cNvSpPr/>
          <p:nvPr/>
        </p:nvSpPr>
        <p:spPr>
          <a:xfrm>
            <a:off x="1487488" y="1556792"/>
            <a:ext cx="6646000" cy="43924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Reuniões com os beneficiários, com definições e propostas para a elaboração do projeto arquitetônico à ser executado.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Especificação e quantificação de materiais de construção para compra em lojas credenciadas.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Acompanhamento técnico dos métodos construtivos corretos para a execução da obra.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Monitoramento de todas a etapas da obra, desde a execução ao desembolso de crédito para a compra dos materiais.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7FE729-36A5-856D-8B39-C40A859AD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36" y="4833706"/>
            <a:ext cx="1885647" cy="1371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0014BF2-3D26-49A4-100B-3435EBB9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E1CB831-3075-6A8D-90DE-335A1E16B693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9131B2D-2801-0AAD-1190-D1CD31FEC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1" name="Retângulo de cantos arredondados 5">
              <a:extLst>
                <a:ext uri="{FF2B5EF4-FFF2-40B4-BE49-F238E27FC236}">
                  <a16:creationId xmlns:a16="http://schemas.microsoft.com/office/drawing/2014/main" id="{0B102AE0-EE13-2F0B-A478-0B926725F23A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712DBC3F-6FA9-9C8B-B596-E9224E82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0B942E-F864-1234-B7BB-63B212029846}"/>
              </a:ext>
            </a:extLst>
          </p:cNvPr>
          <p:cNvSpPr txBox="1"/>
          <p:nvPr/>
        </p:nvSpPr>
        <p:spPr>
          <a:xfrm>
            <a:off x="576743" y="410753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PROJETO DE MONITORAMENTO E/OU PÓS OCUPAÇÃO</a:t>
            </a:r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22"/>
          <p:cNvSpPr/>
          <p:nvPr/>
        </p:nvSpPr>
        <p:spPr>
          <a:xfrm>
            <a:off x="5951984" y="2204864"/>
            <a:ext cx="6040434" cy="39942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300" dirty="0">
              <a:solidFill>
                <a:srgbClr val="00339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Google Shape;1124;p54"/>
          <p:cNvSpPr/>
          <p:nvPr/>
        </p:nvSpPr>
        <p:spPr>
          <a:xfrm rot="10800000" flipH="1">
            <a:off x="0" y="242629"/>
            <a:ext cx="5872605" cy="8473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8" name="Google Shape;1126;p54"/>
          <p:cNvSpPr txBox="1">
            <a:spLocks noGrp="1"/>
          </p:cNvSpPr>
          <p:nvPr>
            <p:ph type="subTitle" idx="1"/>
          </p:nvPr>
        </p:nvSpPr>
        <p:spPr>
          <a:xfrm>
            <a:off x="5726863" y="2611116"/>
            <a:ext cx="6265555" cy="226811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r"/>
            <a:r>
              <a:rPr lang="pt-BR" sz="1600" dirty="0"/>
              <a:t>Área do Município    </a:t>
            </a:r>
            <a:r>
              <a:rPr lang="pt-BR" sz="1600" b="1" dirty="0"/>
              <a:t>8.092,97 km² </a:t>
            </a:r>
          </a:p>
          <a:p>
            <a:pPr algn="r"/>
            <a:r>
              <a:rPr lang="pt-BR" sz="1600" dirty="0"/>
              <a:t>Área Urbana  </a:t>
            </a:r>
            <a:r>
              <a:rPr lang="pt-BR" sz="1600" b="1" dirty="0"/>
              <a:t>35.941,08 ha </a:t>
            </a:r>
          </a:p>
          <a:p>
            <a:pPr algn="r"/>
            <a:r>
              <a:rPr lang="pt-BR" sz="1600" dirty="0"/>
              <a:t>População (Censo 2010)   </a:t>
            </a:r>
            <a:r>
              <a:rPr lang="pt-BR" sz="1600" b="1" dirty="0"/>
              <a:t>786.797</a:t>
            </a:r>
            <a:r>
              <a:rPr lang="pt-BR" sz="1600" dirty="0"/>
              <a:t> </a:t>
            </a:r>
          </a:p>
          <a:p>
            <a:pPr algn="r"/>
            <a:r>
              <a:rPr lang="pt-BR" sz="1600" dirty="0"/>
              <a:t>População (Estimativa 2020)   </a:t>
            </a:r>
            <a:r>
              <a:rPr lang="pt-BR" sz="1600" b="1" dirty="0"/>
              <a:t>906.092 </a:t>
            </a:r>
          </a:p>
          <a:p>
            <a:pPr algn="r"/>
            <a:r>
              <a:rPr lang="pt-BR" sz="1600" dirty="0"/>
              <a:t>Taxa de Urbanização   </a:t>
            </a:r>
            <a:r>
              <a:rPr lang="pt-BR" sz="1600" b="1" dirty="0"/>
              <a:t>98,66% </a:t>
            </a:r>
          </a:p>
          <a:p>
            <a:pPr algn="r"/>
            <a:r>
              <a:rPr lang="pt-BR" sz="1600" dirty="0"/>
              <a:t>Taxa Média Geom. de Cresc. Anual da Pop. 2000/2010   </a:t>
            </a:r>
            <a:r>
              <a:rPr lang="pt-BR" sz="1600" b="1" dirty="0"/>
              <a:t>1,72% </a:t>
            </a:r>
          </a:p>
          <a:p>
            <a:pPr algn="r"/>
            <a:r>
              <a:rPr lang="pt-BR" sz="1600" dirty="0"/>
              <a:t>Densidade Demográfica (Censo 2010)    </a:t>
            </a:r>
            <a:r>
              <a:rPr lang="pt-BR" sz="1600" b="1" dirty="0"/>
              <a:t>97,22 </a:t>
            </a:r>
            <a:r>
              <a:rPr lang="pt-BR" sz="1600" b="1" dirty="0" err="1"/>
              <a:t>hab</a:t>
            </a:r>
            <a:r>
              <a:rPr lang="pt-BR" sz="1600" b="1" dirty="0"/>
              <a:t>/km²</a:t>
            </a:r>
          </a:p>
        </p:txBody>
      </p:sp>
      <p:sp>
        <p:nvSpPr>
          <p:cNvPr id="12" name="Google Shape;1127;p54"/>
          <p:cNvSpPr txBox="1"/>
          <p:nvPr/>
        </p:nvSpPr>
        <p:spPr>
          <a:xfrm>
            <a:off x="1472367" y="386875"/>
            <a:ext cx="229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CAMPO GRANDE </a:t>
            </a:r>
            <a:endParaRPr dirty="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13" name="Google Shape;1128;p54"/>
          <p:cNvCxnSpPr/>
          <p:nvPr/>
        </p:nvCxnSpPr>
        <p:spPr>
          <a:xfrm>
            <a:off x="2049000" y="369459"/>
            <a:ext cx="114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29;p54"/>
          <p:cNvCxnSpPr/>
          <p:nvPr/>
        </p:nvCxnSpPr>
        <p:spPr>
          <a:xfrm>
            <a:off x="2048967" y="935492"/>
            <a:ext cx="114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00" name="Picture 4" descr="ZEE - CG - Zoneamento Ecológico e Econômico de Campo Grande/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4537"/>
            <a:ext cx="5094801" cy="36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" y="1502668"/>
            <a:ext cx="5450065" cy="51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Agrupar 11">
            <a:extLst>
              <a:ext uri="{FF2B5EF4-FFF2-40B4-BE49-F238E27FC236}">
                <a16:creationId xmlns:a16="http://schemas.microsoft.com/office/drawing/2014/main" id="{AD1F2E30-C402-474E-A8AA-0CC13BF42783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B193C2F-E004-4706-B8BA-CA61A0BD5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9" name="Retângulo de cantos arredondados 5">
              <a:extLst>
                <a:ext uri="{FF2B5EF4-FFF2-40B4-BE49-F238E27FC236}">
                  <a16:creationId xmlns:a16="http://schemas.microsoft.com/office/drawing/2014/main" id="{21AF16EA-D148-4976-ABBD-2831A32B750E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ANTECEDENTES DO PROJETO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9537B46-D62B-C325-38F3-C10E1514E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3"/>
            <a:ext cx="11737304" cy="6552728"/>
          </a:xfrm>
          <a:prstGeom prst="rect">
            <a:avLst/>
          </a:prstGeom>
        </p:spPr>
      </p:pic>
      <p:sp>
        <p:nvSpPr>
          <p:cNvPr id="11" name="Retângulo de cantos arredondados 22"/>
          <p:cNvSpPr/>
          <p:nvPr/>
        </p:nvSpPr>
        <p:spPr>
          <a:xfrm>
            <a:off x="551384" y="5157192"/>
            <a:ext cx="11153002" cy="12893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300" dirty="0">
              <a:solidFill>
                <a:srgbClr val="00339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EF84D2-437E-4B22-BDF6-A0B5DE8A24D6}"/>
              </a:ext>
            </a:extLst>
          </p:cNvPr>
          <p:cNvSpPr/>
          <p:nvPr/>
        </p:nvSpPr>
        <p:spPr>
          <a:xfrm>
            <a:off x="695400" y="4192731"/>
            <a:ext cx="10657184" cy="2160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criação de um programa de assistência técnica pensado para a política habitacional, voltada para o combate do déficit habitacional e não mais tolerância com 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desestruturação urbana, a ocupação de áreas de risco, a precariedade técnico-construtiva e a falta de poder aquisitivo para o acesso das famílias aos serviços de Arquitetura e Engenharia são problemas reais e que, não só podem, como devem ser resolvidos efetivamente</a:t>
            </a:r>
            <a:r>
              <a:rPr lang="pt-B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F98A144-9C05-48B8-8DF5-E0BC85DCFAAD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DEE9111-69DD-4A20-A8D4-B572B41BB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22" name="Retângulo de cantos arredondados 5">
              <a:extLst>
                <a:ext uri="{FF2B5EF4-FFF2-40B4-BE49-F238E27FC236}">
                  <a16:creationId xmlns:a16="http://schemas.microsoft.com/office/drawing/2014/main" id="{81B4F86F-DF9E-4C9E-9ECF-9AA314509C5D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ANTECEDENTES DO PROJETO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D1F2E30-C402-474E-A8AA-0CC13BF42783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B193C2F-E004-4706-B8BA-CA61A0BD5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4" name="Retângulo de cantos arredondados 5">
              <a:extLst>
                <a:ext uri="{FF2B5EF4-FFF2-40B4-BE49-F238E27FC236}">
                  <a16:creationId xmlns:a16="http://schemas.microsoft.com/office/drawing/2014/main" id="{21AF16EA-D148-4976-ABBD-2831A32B750E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ANTECEDENTES DO PROJETO</a:t>
              </a:r>
            </a:p>
          </p:txBody>
        </p:sp>
      </p:grpSp>
      <p:sp>
        <p:nvSpPr>
          <p:cNvPr id="23" name="Retângulo de cantos arredondados 22"/>
          <p:cNvSpPr/>
          <p:nvPr/>
        </p:nvSpPr>
        <p:spPr>
          <a:xfrm>
            <a:off x="550303" y="2636912"/>
            <a:ext cx="8786057" cy="3678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indent="449580" algn="just"/>
            <a:endParaRPr lang="pt-BR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/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Nº 11.888, de 24 de dezembro de 2008</a:t>
            </a:r>
            <a:r>
              <a:rPr lang="pt-BR" sz="1500" dirty="0">
                <a:solidFill>
                  <a:srgbClr val="7759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assegura às famílias de baixa renda assistência técnica pública e gratuita para o projeto e a construção de habitação de interesse social. Antes desta Lei, o Estatuto da Cidade já previa a assistência técnica gratuita para as comunidades e grupos sociais menos favorecidos. Mas, era apenas um instituto previsto dentro da lei.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Para subsidiar e regulamentar a assistência técnica, foi criada a 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Nº 6.123 de 09 de novembro de 2018</a:t>
            </a:r>
            <a:r>
              <a:rPr lang="pt-BR" sz="1500" dirty="0">
                <a:solidFill>
                  <a:srgbClr val="113A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15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pt-BR" sz="15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Institui o Programa CREDIHABITA da Agência Municipal de Habitação no âmbito do Município de Campo Grande - MS.</a:t>
            </a:r>
          </a:p>
          <a:p>
            <a:pPr algn="just">
              <a:spcAft>
                <a:spcPts val="750"/>
              </a:spcAft>
            </a:pPr>
            <a:r>
              <a:rPr lang="pt-BR" sz="1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r>
              <a:rPr lang="pt-BR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 </a:t>
            </a:r>
            <a:r>
              <a:rPr lang="pt-BR" sz="15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Credihabita</a:t>
            </a:r>
            <a:r>
              <a:rPr lang="pt-BR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é a nova linha de crédito desenvolvida pela Agência Municipal de Habitação e Assuntos Fundiários (</a:t>
            </a:r>
            <a:r>
              <a:rPr lang="pt-BR" sz="1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Amhasf</a:t>
            </a:r>
            <a:r>
              <a:rPr lang="pt-BR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para </a:t>
            </a:r>
            <a:r>
              <a:rPr lang="pt-BR" sz="15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compra de materiais de construção, contratação de assistência técnica</a:t>
            </a:r>
            <a:r>
              <a:rPr lang="pt-BR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especializada e </a:t>
            </a:r>
            <a:r>
              <a:rPr lang="pt-BR" sz="15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pagamento das custas de documentação edilícia</a:t>
            </a:r>
            <a:r>
              <a:rPr lang="pt-BR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de moradias da Capital. O programa contribui com assistência à famílias inteiras, onde uma simples reforma ou ampliação seria a melhor solução para pessoas de baixa renda e que dependem muito dos serviços públicos.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300" dirty="0">
              <a:solidFill>
                <a:srgbClr val="00339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75DE9F-44A9-9A07-D15F-3FDCD592F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628957"/>
            <a:ext cx="1512168" cy="1520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72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206EE61-DF37-E29A-F4FE-1D92EB1DD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5" y="1700808"/>
            <a:ext cx="4896544" cy="368261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448C1244-1F7B-4148-A575-15A36BD19218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36B78E8-850F-44F8-BEE1-97808850E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6" name="Retângulo de cantos arredondados 5">
              <a:extLst>
                <a:ext uri="{FF2B5EF4-FFF2-40B4-BE49-F238E27FC236}">
                  <a16:creationId xmlns:a16="http://schemas.microsoft.com/office/drawing/2014/main" id="{A624207E-9149-4C16-946A-231A3C0CD5A6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OBJETIVOS DO PROJETO</a:t>
              </a:r>
            </a:p>
          </p:txBody>
        </p:sp>
      </p:grpSp>
      <p:sp>
        <p:nvSpPr>
          <p:cNvPr id="2" name="Retângulo de cantos arredondados 22">
            <a:extLst>
              <a:ext uri="{FF2B5EF4-FFF2-40B4-BE49-F238E27FC236}">
                <a16:creationId xmlns:a16="http://schemas.microsoft.com/office/drawing/2014/main" id="{1A5B13EA-F6F8-ACDA-4C15-A1B6FFDF7D39}"/>
              </a:ext>
            </a:extLst>
          </p:cNvPr>
          <p:cNvSpPr/>
          <p:nvPr/>
        </p:nvSpPr>
        <p:spPr>
          <a:xfrm>
            <a:off x="767408" y="1451218"/>
            <a:ext cx="6192688" cy="44260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5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5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Programa CREDIHABITA, que tem por finalidade a concessão de financiamento para aquisição de materiais de construção e aquisição de assistência técnica, destinada à construção, ampliação, reforma e regularização edilícia de unidades habitacionais, que abrange todos os trabalhos de projeto, acompanhamento e na execução da obra.</a:t>
            </a:r>
            <a:endParaRPr lang="pt-BR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r>
              <a:rPr lang="pt-BR" sz="15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Realização de s</a:t>
            </a: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orteio de lotes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</a:rPr>
              <a:t> dos </a:t>
            </a: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Parcelamentos Oscar Salazar e Bosque das Araras, realizado no Feirão Habita Campo grande, promovido pela </a:t>
            </a:r>
            <a:r>
              <a:rPr lang="pt-BR" sz="15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Amhasf</a:t>
            </a: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Os beneficiários foram subsidiados com créditos para a compra de materiais de construção e assistência técnica, para a execução de suas unidades habitacionais.</a:t>
            </a:r>
            <a:endParaRPr lang="pt-BR" sz="15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5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300" dirty="0">
              <a:solidFill>
                <a:srgbClr val="003399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9EEEE325-9063-75A4-4903-880C6B896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618795"/>
              </p:ext>
            </p:extLst>
          </p:nvPr>
        </p:nvGraphicFramePr>
        <p:xfrm>
          <a:off x="7176120" y="2154266"/>
          <a:ext cx="1754205" cy="49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F9CCE6D1-6D7A-232C-38DA-2C46B90B0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882813"/>
              </p:ext>
            </p:extLst>
          </p:nvPr>
        </p:nvGraphicFramePr>
        <p:xfrm>
          <a:off x="9336360" y="1435204"/>
          <a:ext cx="108012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284589"/>
      </p:ext>
    </p:extLst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E1B0D5E-3885-4073-9470-60057CD1FD65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15AC923-23B5-49C5-9E25-9D3176E60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13" name="Retângulo de cantos arredondados 5">
              <a:extLst>
                <a:ext uri="{FF2B5EF4-FFF2-40B4-BE49-F238E27FC236}">
                  <a16:creationId xmlns:a16="http://schemas.microsoft.com/office/drawing/2014/main" id="{18EED60F-DFD9-44DE-9B55-996839273BCD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LOCAL DE INTERVENÇÃO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600056" y="5085184"/>
            <a:ext cx="201622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5">
            <a:extLst>
              <a:ext uri="{FF2B5EF4-FFF2-40B4-BE49-F238E27FC236}">
                <a16:creationId xmlns:a16="http://schemas.microsoft.com/office/drawing/2014/main" id="{25A93AAB-27DD-9A67-0C06-F945CD0D516F}"/>
              </a:ext>
            </a:extLst>
          </p:cNvPr>
          <p:cNvSpPr/>
          <p:nvPr/>
        </p:nvSpPr>
        <p:spPr>
          <a:xfrm>
            <a:off x="401406" y="1396081"/>
            <a:ext cx="5616624" cy="13816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4" tIns="45718" rIns="91434" bIns="45718" anchor="ctr" anchorCtr="0"/>
          <a:lstStyle/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003399"/>
                </a:solidFill>
                <a:effectLst/>
                <a:latin typeface="+mj-lt"/>
                <a:ea typeface="Times New Roman" panose="02020603050405020304" pitchFamily="18" charset="0"/>
              </a:rPr>
              <a:t>O Programa CREDIHABITA abrange todas as sete Regiões Urbanas do Município</a:t>
            </a:r>
            <a:r>
              <a:rPr lang="pt-BR" sz="14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 </a:t>
            </a:r>
            <a:r>
              <a:rPr lang="pt-BR" sz="1400" dirty="0">
                <a:solidFill>
                  <a:srgbClr val="003399"/>
                </a:solidFill>
                <a:latin typeface="+mj-lt"/>
                <a:cs typeface="Arial" pitchFamily="34" charset="0"/>
              </a:rPr>
              <a:t>de Campo Grande capital de Mato Grosso do Sul.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1DFAB9-26B2-664C-2D03-E7B51E485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4" y="2492896"/>
            <a:ext cx="4582785" cy="36470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D0F416D-84D9-CBAD-5650-AA9361ABF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2776"/>
            <a:ext cx="5608734" cy="516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2">
            <a:extLst>
              <a:ext uri="{FF2B5EF4-FFF2-40B4-BE49-F238E27FC236}">
                <a16:creationId xmlns:a16="http://schemas.microsoft.com/office/drawing/2014/main" id="{A6E85512-B0E9-33D2-93E5-941745192C32}"/>
              </a:ext>
            </a:extLst>
          </p:cNvPr>
          <p:cNvSpPr/>
          <p:nvPr/>
        </p:nvSpPr>
        <p:spPr>
          <a:xfrm>
            <a:off x="767408" y="1556792"/>
            <a:ext cx="8784976" cy="4968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Atendimento à famílias que necessitam regularizar seus terrenos, iniciar construção e fazer a reforma arquitetônica necessária para ter condições dignas de uma moradia com o mínimo de conforto.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liberação de crédito para os beneficiários inscritos no programa, bem como a oferta da assistência técnica especializada de profissional, Arquiteto/Engenheiro para o acompanhamento da execução da obra;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famílias sorteadas com os lotes oferecidos pelo município e inscritas no programa recebem o crédito para dar início à construção de suas residências;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beneficiário de lote urbanizado sorteado pela </a:t>
            </a:r>
            <a:r>
              <a:rPr lang="pt-BR" sz="1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Amhasf</a:t>
            </a:r>
            <a:r>
              <a:rPr lang="pt-BR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ainda não tiver escriturado o imóvel e que ainda conste a matrícula em nome da Agência Municipal de Habitação, poderá receber os benefícios previstos nesta Lei, ficando dispensado de apresentar à </a:t>
            </a:r>
            <a:r>
              <a:rPr lang="pt-BR" sz="1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Amhasf</a:t>
            </a:r>
            <a:r>
              <a:rPr lang="pt-BR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documentações referentes à titularidade do imóvel e do registro da titularidade na matrícula do imóvel.</a:t>
            </a:r>
          </a:p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famílias em situação de vulnerabilidade, que foram reassentadas em processos de regularização fundiária, recebem os subsídios para a construção de suas moradias. 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8F30108-0A96-1F28-E1D5-AA94ABCE5C5E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273D72D0-5119-D860-3461-536B346D3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25" name="Retângulo de cantos arredondados 5">
              <a:extLst>
                <a:ext uri="{FF2B5EF4-FFF2-40B4-BE49-F238E27FC236}">
                  <a16:creationId xmlns:a16="http://schemas.microsoft.com/office/drawing/2014/main" id="{BAF9A866-8899-9BD3-10F2-208A334ED887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nsSerif" panose="00000400000000000000" pitchFamily="2" charset="2"/>
                  <a:cs typeface="Arial" panose="020B0604020202020204" pitchFamily="34" charset="0"/>
                </a:rPr>
                <a:t>PRIORIDADES DE ATENDIMENTO:</a:t>
              </a:r>
            </a:p>
            <a:p>
              <a:pPr lvl="0"/>
              <a:r>
                <a:rPr lang="pt-BR" sz="2000" b="1" i="1" dirty="0">
                  <a:solidFill>
                    <a:schemeClr val="bg1"/>
                  </a:solidFill>
                  <a:latin typeface="SansSerif" panose="00000400000000000000" pitchFamily="2" charset="2"/>
                  <a:cs typeface="Arial" panose="020B0604020202020204" pitchFamily="34" charset="0"/>
                </a:rPr>
                <a:t>Identificação do grupo alvo</a:t>
              </a: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D14CC9E2-A313-1DE5-2EA0-510E0679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3683F12-95BF-E2CC-5F4F-085A6FC3F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80" y="4941168"/>
            <a:ext cx="1717905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91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4965036" y="1288740"/>
            <a:ext cx="2355100" cy="4444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77800" dist="25400" dir="5400000" rotWithShape="0">
              <a:srgbClr val="0066CC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4" tIns="45718" rIns="91434" bIns="45718" anchor="ctr" anchorCtr="1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Loteamento </a:t>
            </a:r>
            <a:r>
              <a:rPr lang="pt-BR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Aguadinha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famílias reassentadas, e Comunidade “Só por Deus”, famílias com lotes regularizados, com casas em fase de execução.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Imagens de antes e depois da introdução do programa </a:t>
            </a:r>
            <a:r>
              <a:rPr lang="pt-BR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Credihabita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0B8F5C-1132-6012-AAD2-B55DCD4C6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451218"/>
            <a:ext cx="3151673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53A69A0-B408-1005-9ACD-CACB5F67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600278"/>
            <a:ext cx="3151675" cy="1772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F330C32-ADC4-A452-5160-A724D2FA9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92" y="3600277"/>
            <a:ext cx="3151678" cy="1772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E42D60F-C031-11BD-DA54-3B616193E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6" y="1448182"/>
            <a:ext cx="3151675" cy="1772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D2A5360D-FEC9-630D-9F7D-4D8DA42FF5A2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803A3C5-E154-4657-FEDA-3E54526E6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4" name="Retângulo de cantos arredondados 5">
              <a:extLst>
                <a:ext uri="{FF2B5EF4-FFF2-40B4-BE49-F238E27FC236}">
                  <a16:creationId xmlns:a16="http://schemas.microsoft.com/office/drawing/2014/main" id="{5C98ABBB-86CF-7B6F-829F-84EAC2EC0102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r>
                <a:rPr lang="pt-BR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nsSerif" panose="00000400000000000000" pitchFamily="2" charset="2"/>
                  <a:cs typeface="Arial" panose="020B0604020202020204" pitchFamily="34" charset="0"/>
                </a:rPr>
                <a:t>PRIORIDADES DE ATENDIMENTO:</a:t>
              </a:r>
            </a:p>
            <a:p>
              <a:pPr lvl="0"/>
              <a:r>
                <a:rPr lang="pt-BR" sz="2000" b="1" i="1" dirty="0">
                  <a:solidFill>
                    <a:schemeClr val="bg1"/>
                  </a:solidFill>
                  <a:latin typeface="SansSerif" panose="00000400000000000000" pitchFamily="2" charset="2"/>
                  <a:cs typeface="Arial" panose="020B0604020202020204" pitchFamily="34" charset="0"/>
                </a:rPr>
                <a:t>Identificação do grupo alvo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4719914-CE0A-F726-2EB8-DEF0F000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021E75BC-9D9B-1E83-422C-F8FCB1E51F90}"/>
              </a:ext>
            </a:extLst>
          </p:cNvPr>
          <p:cNvGrpSpPr/>
          <p:nvPr/>
        </p:nvGrpSpPr>
        <p:grpSpPr>
          <a:xfrm>
            <a:off x="0" y="260649"/>
            <a:ext cx="12192000" cy="1039781"/>
            <a:chOff x="432" y="404923"/>
            <a:chExt cx="9906000" cy="103978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3B4A517-2CC2-2A3E-FACA-C661AC42F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1800"/>
            <a:stretch/>
          </p:blipFill>
          <p:spPr>
            <a:xfrm>
              <a:off x="432" y="404923"/>
              <a:ext cx="9906000" cy="1039781"/>
            </a:xfrm>
            <a:prstGeom prst="rect">
              <a:avLst/>
            </a:prstGeom>
          </p:spPr>
        </p:pic>
        <p:sp>
          <p:nvSpPr>
            <p:cNvPr id="9" name="Retângulo de cantos arredondados 5">
              <a:extLst>
                <a:ext uri="{FF2B5EF4-FFF2-40B4-BE49-F238E27FC236}">
                  <a16:creationId xmlns:a16="http://schemas.microsoft.com/office/drawing/2014/main" id="{9ABBCC8B-F3D3-F97C-DE7C-8F79BC79D9CE}"/>
                </a:ext>
              </a:extLst>
            </p:cNvPr>
            <p:cNvSpPr/>
            <p:nvPr/>
          </p:nvSpPr>
          <p:spPr>
            <a:xfrm>
              <a:off x="488504" y="555711"/>
              <a:ext cx="6825208" cy="7783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8" rIns="91434" bIns="45718" anchor="ctr" anchorCtr="0"/>
            <a:lstStyle/>
            <a:p>
              <a:pPr lvl="0"/>
              <a:endParaRPr lang="pt-BR" sz="20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endParaRPr>
            </a:p>
          </p:txBody>
        </p:sp>
      </p:grpSp>
      <p:sp>
        <p:nvSpPr>
          <p:cNvPr id="7" name="Retângulo de cantos arredondados 9">
            <a:extLst>
              <a:ext uri="{FF2B5EF4-FFF2-40B4-BE49-F238E27FC236}">
                <a16:creationId xmlns:a16="http://schemas.microsoft.com/office/drawing/2014/main" id="{0DE13F2F-C8E6-434D-DDDD-60C55D559F82}"/>
              </a:ext>
            </a:extLst>
          </p:cNvPr>
          <p:cNvSpPr/>
          <p:nvPr/>
        </p:nvSpPr>
        <p:spPr>
          <a:xfrm>
            <a:off x="1524304" y="1595925"/>
            <a:ext cx="9036192" cy="270835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numCol="1" anchor="ctr" anchorCtr="0">
            <a:noAutofit/>
          </a:bodyPr>
          <a:lstStyle/>
          <a:p>
            <a:pPr marL="228612" indent="-22861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F85795-491D-AC4D-E315-EF49401FFB08}"/>
              </a:ext>
            </a:extLst>
          </p:cNvPr>
          <p:cNvSpPr txBox="1"/>
          <p:nvPr/>
        </p:nvSpPr>
        <p:spPr>
          <a:xfrm>
            <a:off x="1703512" y="1315643"/>
            <a:ext cx="77048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CREDIHABITA e Sorteio de Lotes:</a:t>
            </a:r>
            <a:endParaRPr lang="pt-BR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endParaRPr lang="pt-BR" dirty="0">
              <a:latin typeface="CIDFont+F4"/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Promover g</a:t>
            </a:r>
            <a:r>
              <a:rPr lang="pt-B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randes intervenções urbanas e abranger o maior número de famílias, com impactos regionais;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Implantar a Assistência Técnica, vinculada a construção em Lotes urbanizados, outras modalidades de autoconstrução e regularização edilícia;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2857500" algn="l"/>
                <a:tab pos="2971800" algn="l"/>
                <a:tab pos="30861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FAA8D92-C009-B123-29C0-EFAD79DC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8" y="430105"/>
            <a:ext cx="2613600" cy="6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898398-0563-717A-A418-DF7A2E3AF175}"/>
              </a:ext>
            </a:extLst>
          </p:cNvPr>
          <p:cNvSpPr txBox="1"/>
          <p:nvPr/>
        </p:nvSpPr>
        <p:spPr>
          <a:xfrm>
            <a:off x="576743" y="410753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800" b="1" i="1" dirty="0">
                <a:solidFill>
                  <a:schemeClr val="bg1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IDENTIFICAÇÃO COM A CATEGORIA EM QUE CONCORRE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33AF4C-D126-339C-95FF-1E16661D9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9" y="4568355"/>
            <a:ext cx="2057957" cy="11576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75041C5-AAB4-801E-C46C-6C6C21030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4531196"/>
            <a:ext cx="2069688" cy="11642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1DC4A01-48C9-06ED-0E09-93B6FE7301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96" y="4551974"/>
            <a:ext cx="2247358" cy="11883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C91D5D7-1AD8-0046-9CA6-7E0CA7A125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94" y="4531196"/>
            <a:ext cx="1612229" cy="12091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079D32-2CE9-1CA1-7DF8-82ADCC89C8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96" y="4563744"/>
            <a:ext cx="2057959" cy="1157602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Base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14698</TotalTime>
  <Words>1302</Words>
  <Application>Microsoft Office PowerPoint</Application>
  <PresentationFormat>Widescreen</PresentationFormat>
  <Paragraphs>113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CIDFont+F4</vt:lpstr>
      <vt:lpstr>Corbel</vt:lpstr>
      <vt:lpstr>Helvetica</vt:lpstr>
      <vt:lpstr>Nunito ExtraBold</vt:lpstr>
      <vt:lpstr>Nunito Light</vt:lpstr>
      <vt:lpstr>SansSerif</vt:lpstr>
      <vt:lpstr>Times New Roman</vt:lpstr>
      <vt:lpstr>Trebuchet MS</vt:lpstr>
      <vt:lpstr>Wingdings</vt:lpstr>
      <vt:lpstr>Base</vt:lpstr>
      <vt:lpstr>PROGRAMA CREDIHABITA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Aline Melo Olivas de Campos</cp:lastModifiedBy>
  <cp:revision>1540</cp:revision>
  <cp:lastPrinted>2021-10-21T17:22:14Z</cp:lastPrinted>
  <dcterms:created xsi:type="dcterms:W3CDTF">2012-03-13T18:54:41Z</dcterms:created>
  <dcterms:modified xsi:type="dcterms:W3CDTF">2022-10-28T20:08:54Z</dcterms:modified>
</cp:coreProperties>
</file>