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15" r:id="rId2"/>
    <p:sldId id="416" r:id="rId3"/>
    <p:sldId id="417" r:id="rId4"/>
    <p:sldId id="418" r:id="rId5"/>
    <p:sldId id="425" r:id="rId6"/>
    <p:sldId id="422" r:id="rId7"/>
    <p:sldId id="423" r:id="rId8"/>
    <p:sldId id="421" r:id="rId9"/>
    <p:sldId id="424" r:id="rId10"/>
    <p:sldId id="426" r:id="rId11"/>
    <p:sldId id="427" r:id="rId12"/>
    <p:sldId id="428" r:id="rId13"/>
    <p:sldId id="419" r:id="rId14"/>
    <p:sldId id="441" r:id="rId15"/>
    <p:sldId id="442" r:id="rId16"/>
    <p:sldId id="443" r:id="rId17"/>
    <p:sldId id="444" r:id="rId18"/>
    <p:sldId id="445" r:id="rId19"/>
    <p:sldId id="429" r:id="rId20"/>
    <p:sldId id="430" r:id="rId21"/>
    <p:sldId id="435" r:id="rId22"/>
    <p:sldId id="433" r:id="rId23"/>
    <p:sldId id="431" r:id="rId24"/>
    <p:sldId id="436" r:id="rId25"/>
    <p:sldId id="420" r:id="rId26"/>
  </p:sldIdLst>
  <p:sldSz cx="9144000" cy="6858000" type="screen4x3"/>
  <p:notesSz cx="6662738" cy="9832975"/>
  <p:embeddedFontLst>
    <p:embeddedFont>
      <p:font typeface="Arial Black" panose="020B0A04020102020204" pitchFamily="3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S Mincho" panose="02020609040205080304" pitchFamily="49" charset="-128"/>
      <p:regular r:id="rId34"/>
    </p:embeddedFont>
  </p:embeddedFontLst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03D"/>
    <a:srgbClr val="0070B5"/>
    <a:srgbClr val="EC891B"/>
    <a:srgbClr val="FECD9A"/>
    <a:srgbClr val="7CB5D8"/>
    <a:srgbClr val="433F3D"/>
    <a:srgbClr val="EB891B"/>
    <a:srgbClr val="006FB4"/>
    <a:srgbClr val="0B0280"/>
    <a:srgbClr val="10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417" autoAdjust="0"/>
  </p:normalViewPr>
  <p:slideViewPr>
    <p:cSldViewPr>
      <p:cViewPr varScale="1">
        <p:scale>
          <a:sx n="110" d="100"/>
          <a:sy n="110" d="100"/>
        </p:scale>
        <p:origin x="20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05C394-300A-449A-B6DF-A89B59D81631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39263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73488" y="9339263"/>
            <a:ext cx="2887662" cy="492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C3F231E7-2ECB-4F4C-9D13-9873102BCA4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1262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73488" y="0"/>
            <a:ext cx="288766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090361B-E618-494C-A574-CAA46A2AF02E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74713" y="738188"/>
            <a:ext cx="4914900" cy="3686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6750" y="4670425"/>
            <a:ext cx="5329238" cy="442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39263"/>
            <a:ext cx="2887663" cy="49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73488" y="9339263"/>
            <a:ext cx="2887662" cy="492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774A4EBA-F01C-43DB-AF6F-A0D90A11E2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59810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A4EBA-F01C-43DB-AF6F-A0D90A11E2BB}" type="slidenum">
              <a:rPr lang="pt-BR" altLang="pt-BR" smtClean="0"/>
              <a:pPr/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58072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A4EBA-F01C-43DB-AF6F-A0D90A11E2BB}" type="slidenum">
              <a:rPr lang="pt-BR" altLang="pt-BR" smtClean="0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401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F1BD0-213D-4D20-8E53-8BFB0DE99F20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358BF-79DE-46FD-975F-B7A353C0FBA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85C3-FEFD-4CFA-90BA-66C3AE6B2A34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7EB99-2321-4542-A987-AAA86071EF4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5D480-B967-45E0-8A05-CCF58EDA9F36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061BA9-918E-4FDD-AEC9-179112C35DD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 rot="16200000">
            <a:off x="-2164280" y="2258934"/>
            <a:ext cx="5508612" cy="1152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pt-BR" sz="2400" normalizeH="0" dirty="0"/>
            </a:lvl1pPr>
          </a:lstStyle>
          <a:p>
            <a:pPr lv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02030" y="80628"/>
            <a:ext cx="4126054" cy="262829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15/10/2013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2727F-B1E8-4BA2-A791-440A97DC9D1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3"/>
            <p:custDataLst>
              <p:tags r:id="rId6"/>
            </p:custDataLst>
          </p:nvPr>
        </p:nvSpPr>
        <p:spPr>
          <a:xfrm>
            <a:off x="5364088" y="80628"/>
            <a:ext cx="3672408" cy="55086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8" name="Espaço Reservado para Conteúdo 2"/>
          <p:cNvSpPr>
            <a:spLocks noGrp="1"/>
          </p:cNvSpPr>
          <p:nvPr>
            <p:ph idx="14"/>
            <p:custDataLst>
              <p:tags r:id="rId7"/>
            </p:custDataLst>
          </p:nvPr>
        </p:nvSpPr>
        <p:spPr>
          <a:xfrm>
            <a:off x="1202030" y="2960948"/>
            <a:ext cx="4126054" cy="262829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529818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2E2DE-D164-4B3E-903E-9445706C7C4A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4EFB3-2C64-4A7B-9F1B-D4D94AA2BFD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A46D5-C76B-45ED-82A1-5652224E2A97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1E030-81C9-4341-98FB-9D912A0A919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909B1-106F-4164-BA37-0DFC62E4B084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760EB-8BA4-4963-8FE6-E62A739095F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B35C4-3DB5-4143-854D-5E35FBCFA729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81FA8-4CDE-4090-8C5A-6C319C571975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2AF0-8C57-4D68-9ED6-42ACB9511DF7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B306D-EE98-484B-9DCB-993DB4A1F90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7F38B-164D-498D-99C9-A48B4246BE17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A4A38-8F67-4B76-8020-834D4C8CE53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79F41-573C-4ED9-A0F1-885875E19810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93FBB-A262-425A-80BF-AA2EE1C938B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98716-9C91-4367-8725-F49AE467433F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17234-A4C2-4FEA-8B04-81F83964AEC0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F49012-07B3-4C54-B648-C58A177F1DC3}" type="datetimeFigureOut">
              <a:rPr lang="pt-BR"/>
              <a:pPr>
                <a:defRPr/>
              </a:pPr>
              <a:t>31/05/2017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B61AEDD-E330-4049-B0FE-8D23E1695BF2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e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11" Type="http://schemas.openxmlformats.org/officeDocument/2006/relationships/image" Target="../media/image11.jpeg"/><Relationship Id="rId5" Type="http://schemas.openxmlformats.org/officeDocument/2006/relationships/image" Target="../media/image29.jpeg"/><Relationship Id="rId10" Type="http://schemas.openxmlformats.org/officeDocument/2006/relationships/image" Target="../media/image10.jpeg"/><Relationship Id="rId4" Type="http://schemas.openxmlformats.org/officeDocument/2006/relationships/image" Target="../media/image28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3754"/>
            <a:ext cx="9144000" cy="610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3779912" y="24524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SELO DE MÉRITO . FNSHDU . ABC</a:t>
            </a:r>
          </a:p>
          <a:p>
            <a:pPr algn="r"/>
            <a:r>
              <a:rPr lang="pt-BR" sz="900" dirty="0">
                <a:solidFill>
                  <a:srgbClr val="433F3D"/>
                </a:solidFill>
                <a:latin typeface="Arial Black" panose="020B0A04020102020204" pitchFamily="34" charset="0"/>
              </a:rPr>
              <a:t>EDIÇÃO 2017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484752" y="757193"/>
            <a:ext cx="4320480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484752" y="1060356"/>
            <a:ext cx="4407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>
                <a:solidFill>
                  <a:srgbClr val="433F3D"/>
                </a:solidFill>
                <a:latin typeface="Arial Black" panose="020B0A04020102020204" pitchFamily="34" charset="0"/>
              </a:rPr>
              <a:t>PROJETO DE URBANIZAÇÃO INTEGRADA DOS ASSENTAMENTOS PRECÁRIOS AREIÃO, </a:t>
            </a:r>
            <a:r>
              <a:rPr lang="pt-BR" sz="1000" dirty="0" smtClean="0">
                <a:solidFill>
                  <a:srgbClr val="433F3D"/>
                </a:solidFill>
                <a:latin typeface="Arial Black" panose="020B0A04020102020204" pitchFamily="34" charset="0"/>
              </a:rPr>
              <a:t>SABESP,</a:t>
            </a:r>
          </a:p>
          <a:p>
            <a:pPr algn="r"/>
            <a:r>
              <a:rPr lang="pt-BR" sz="1000" dirty="0" smtClean="0">
                <a:solidFill>
                  <a:srgbClr val="433F3D"/>
                </a:solidFill>
                <a:latin typeface="Arial Black" panose="020B0A04020102020204" pitchFamily="34" charset="0"/>
              </a:rPr>
              <a:t>VILA DOS ESTUDANTES e MONTE SIÃO</a:t>
            </a:r>
            <a:endParaRPr lang="pt-BR" sz="1000" dirty="0">
              <a:solidFill>
                <a:srgbClr val="433F3D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6507373" y="6597352"/>
            <a:ext cx="2405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  <a:latin typeface="Arial Black" panose="020B0A04020102020204" pitchFamily="34" charset="0"/>
              </a:rPr>
              <a:t>SÃO BERNARDO DO CAMPO . 05/17</a:t>
            </a:r>
          </a:p>
        </p:txBody>
      </p:sp>
      <p:grpSp>
        <p:nvGrpSpPr>
          <p:cNvPr id="23" name="Agrupar 22"/>
          <p:cNvGrpSpPr/>
          <p:nvPr/>
        </p:nvGrpSpPr>
        <p:grpSpPr>
          <a:xfrm>
            <a:off x="107504" y="124252"/>
            <a:ext cx="2721064" cy="455118"/>
            <a:chOff x="107504" y="124252"/>
            <a:chExt cx="2721064" cy="455118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25" name="Agrupar 24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26" name="Imagem 25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27" name="Imagem 26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8842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PRIORIDADE DE ATENDIMENTO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716016" y="980508"/>
            <a:ext cx="417074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b="1" dirty="0">
                <a:solidFill>
                  <a:srgbClr val="433F3D"/>
                </a:solidFill>
              </a:rPr>
              <a:t>Critérios de atribuição de solução e sequência de atendimento de famílias reassentadas</a:t>
            </a:r>
            <a:endParaRPr lang="pt-BR" sz="1000" b="1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" b="1" dirty="0">
              <a:solidFill>
                <a:srgbClr val="433F3D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pt-BR" sz="1200" dirty="0"/>
              <a:t>Serão assegurados os seguintes critérios na sequência de remoção e atendimento: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/>
              <a:t>Remover de acordo com a necessidade de liberação da frente de obras;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/>
              <a:t>Remover independente da sequência de obra por detecção de risco;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/>
              <a:t>Dar o atendimento definitivo na sequência da remoção transitória: quem sai primeiro é atendido primeiro;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/>
              <a:t>Priorizar </a:t>
            </a:r>
            <a:r>
              <a:rPr lang="pt-BR" sz="1200" dirty="0" smtClean="0"/>
              <a:t>atendimento </a:t>
            </a:r>
            <a:r>
              <a:rPr lang="pt-BR" sz="1200" dirty="0"/>
              <a:t>por maior tempo na área ou no Programa Renda Abrigo;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/>
              <a:t>Manter as relações de dependência (na medida do possível, as famílias mudam e retornam junto com os familiares).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t-BR" sz="1200" dirty="0"/>
          </a:p>
          <a:p>
            <a:pPr>
              <a:spcBef>
                <a:spcPts val="600"/>
              </a:spcBef>
            </a:pPr>
            <a:r>
              <a:rPr lang="pt-BR" sz="1300" b="1" dirty="0">
                <a:solidFill>
                  <a:srgbClr val="433F3D"/>
                </a:solidFill>
              </a:rPr>
              <a:t>Prazo de execução</a:t>
            </a:r>
          </a:p>
          <a:p>
            <a:pPr marL="1714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/>
              <a:t>Elaboração de Projetos: 60 meses;</a:t>
            </a:r>
          </a:p>
          <a:p>
            <a:pPr marL="1714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/>
              <a:t>Execução das Obras: 36 meses;</a:t>
            </a:r>
          </a:p>
          <a:p>
            <a:pPr marL="1714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/>
              <a:t>Trabalho Social: 48 meses</a:t>
            </a:r>
            <a:r>
              <a:rPr lang="pt-BR" sz="1200" dirty="0" smtClean="0"/>
              <a:t>.</a:t>
            </a:r>
          </a:p>
          <a:p>
            <a:pPr marL="171450" lvl="1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 smtClean="0"/>
              <a:t>Regularização Fundiária: finalização 24 meses após realização das obras seguindo os normativos da CETESB.</a:t>
            </a:r>
            <a:endParaRPr lang="pt-BR" sz="1200" dirty="0"/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pt-BR" sz="1200" dirty="0"/>
          </a:p>
        </p:txBody>
      </p:sp>
      <p:grpSp>
        <p:nvGrpSpPr>
          <p:cNvPr id="11" name="Agrupar 10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13" name="Agrupar 12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14" name="Imagem 13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  <a14:imgEffect>
                      <a14:brightnessContrast bright="-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2737"/>
            <a:ext cx="4716016" cy="58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IDENTIFICAÇÃO COM A CATEGORIA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716016" y="950739"/>
            <a:ext cx="4170749" cy="6057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 eaLnBrk="1" hangingPunct="1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1150" b="1" dirty="0">
                <a:solidFill>
                  <a:srgbClr val="43403D"/>
                </a:solidFill>
              </a:rPr>
              <a:t>Integração urbanística </a:t>
            </a:r>
            <a:r>
              <a:rPr lang="pt-BR" sz="1150" dirty="0">
                <a:solidFill>
                  <a:srgbClr val="43403D"/>
                </a:solidFill>
              </a:rPr>
              <a:t>entre as novas intervenções e o tecido urbano existente abrangendo: Prolongamento da Av. Pe. Leo Commissari; Abertura e consolidação de ruas e vielas; </a:t>
            </a:r>
            <a:r>
              <a:rPr lang="pt-BR" sz="1150" b="1" dirty="0">
                <a:solidFill>
                  <a:srgbClr val="43403D"/>
                </a:solidFill>
              </a:rPr>
              <a:t>Constituição de sistema de espaços públicos</a:t>
            </a:r>
            <a:r>
              <a:rPr lang="pt-BR" sz="1150" dirty="0">
                <a:solidFill>
                  <a:srgbClr val="43403D"/>
                </a:solidFill>
              </a:rPr>
              <a:t> de recreação, esporte e lazer; </a:t>
            </a:r>
            <a:r>
              <a:rPr lang="pt-BR" sz="1150" b="1" dirty="0">
                <a:solidFill>
                  <a:srgbClr val="43403D"/>
                </a:solidFill>
              </a:rPr>
              <a:t>Universalização dos sistemas de infraestrutura </a:t>
            </a:r>
            <a:r>
              <a:rPr lang="pt-BR" sz="1150" dirty="0">
                <a:solidFill>
                  <a:srgbClr val="43403D"/>
                </a:solidFill>
              </a:rPr>
              <a:t>de saneamento ambiental (Drenagem, Água, Esgoto e </a:t>
            </a:r>
            <a:r>
              <a:rPr lang="pt-BR" sz="1150" dirty="0" smtClean="0">
                <a:solidFill>
                  <a:srgbClr val="43403D"/>
                </a:solidFill>
              </a:rPr>
              <a:t>Limpeza Urbana); </a:t>
            </a:r>
            <a:r>
              <a:rPr lang="pt-BR" sz="1150" b="1" dirty="0">
                <a:solidFill>
                  <a:srgbClr val="43403D"/>
                </a:solidFill>
              </a:rPr>
              <a:t>Iluminação pública </a:t>
            </a:r>
            <a:r>
              <a:rPr lang="pt-BR" sz="1150" dirty="0">
                <a:solidFill>
                  <a:srgbClr val="43403D"/>
                </a:solidFill>
              </a:rPr>
              <a:t>e fornecimento de </a:t>
            </a:r>
            <a:r>
              <a:rPr lang="pt-BR" sz="1150" b="1" dirty="0">
                <a:solidFill>
                  <a:srgbClr val="43403D"/>
                </a:solidFill>
              </a:rPr>
              <a:t>energia elétrica;</a:t>
            </a:r>
          </a:p>
          <a:p>
            <a:pPr algn="just" eaLnBrk="1" hangingPunct="1">
              <a:lnSpc>
                <a:spcPct val="115000"/>
              </a:lnSpc>
            </a:pPr>
            <a:endParaRPr lang="pt-BR" sz="500" dirty="0">
              <a:solidFill>
                <a:srgbClr val="43403D"/>
              </a:solidFill>
            </a:endParaRPr>
          </a:p>
          <a:p>
            <a:pPr marL="171450" indent="-171450" algn="just" eaLnBrk="1" hangingPunct="1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1150" dirty="0">
                <a:solidFill>
                  <a:srgbClr val="43403D"/>
                </a:solidFill>
              </a:rPr>
              <a:t>Assegurar o direito à moradia adequada para as </a:t>
            </a:r>
            <a:r>
              <a:rPr lang="pt-BR" sz="1150" b="1" dirty="0">
                <a:solidFill>
                  <a:srgbClr val="43403D"/>
                </a:solidFill>
              </a:rPr>
              <a:t>3.299 famílias atendidas</a:t>
            </a:r>
            <a:r>
              <a:rPr lang="pt-BR" sz="1150" dirty="0">
                <a:solidFill>
                  <a:srgbClr val="43403D"/>
                </a:solidFill>
              </a:rPr>
              <a:t> pelas obras de urbanização e produção habitacional sendo: </a:t>
            </a:r>
            <a:r>
              <a:rPr lang="pt-BR" sz="1150" b="1" dirty="0">
                <a:solidFill>
                  <a:srgbClr val="43403D"/>
                </a:solidFill>
              </a:rPr>
              <a:t>2.131 famílias cujas unidades serão consolidadas</a:t>
            </a:r>
            <a:r>
              <a:rPr lang="pt-BR" sz="1150" dirty="0">
                <a:solidFill>
                  <a:srgbClr val="43403D"/>
                </a:solidFill>
              </a:rPr>
              <a:t> por meio de obras de urbanização e regularização e </a:t>
            </a:r>
            <a:r>
              <a:rPr lang="pt-BR" sz="1150" b="1" dirty="0">
                <a:solidFill>
                  <a:srgbClr val="43403D"/>
                </a:solidFill>
              </a:rPr>
              <a:t>241 com novas unidades habitacionais </a:t>
            </a:r>
            <a:r>
              <a:rPr lang="pt-BR" sz="1150" dirty="0">
                <a:solidFill>
                  <a:srgbClr val="43403D"/>
                </a:solidFill>
              </a:rPr>
              <a:t>a serem construídas na própria área de intervenção. Ainda nos assentamentos precários estão previstas </a:t>
            </a:r>
            <a:r>
              <a:rPr lang="pt-BR" sz="1150" b="1" dirty="0">
                <a:solidFill>
                  <a:srgbClr val="43403D"/>
                </a:solidFill>
              </a:rPr>
              <a:t>44 novas unidades comerciais e de serviços</a:t>
            </a:r>
            <a:r>
              <a:rPr lang="pt-BR" sz="1150" dirty="0">
                <a:solidFill>
                  <a:srgbClr val="43403D"/>
                </a:solidFill>
              </a:rPr>
              <a:t>. Além disso, </a:t>
            </a:r>
            <a:r>
              <a:rPr lang="pt-BR" sz="1150" b="1" dirty="0">
                <a:solidFill>
                  <a:srgbClr val="43403D"/>
                </a:solidFill>
              </a:rPr>
              <a:t>916 famílias</a:t>
            </a:r>
            <a:r>
              <a:rPr lang="pt-BR" sz="1150" dirty="0">
                <a:solidFill>
                  <a:srgbClr val="43403D"/>
                </a:solidFill>
              </a:rPr>
              <a:t> serão atendidas com novas unidades habitacionais construídas para </a:t>
            </a:r>
            <a:r>
              <a:rPr lang="pt-BR" sz="1150" b="1" dirty="0">
                <a:solidFill>
                  <a:srgbClr val="43403D"/>
                </a:solidFill>
              </a:rPr>
              <a:t>reassentamento externo no </a:t>
            </a:r>
            <a:r>
              <a:rPr lang="pt-BR" sz="1150" b="1" dirty="0" smtClean="0">
                <a:solidFill>
                  <a:srgbClr val="43403D"/>
                </a:solidFill>
              </a:rPr>
              <a:t>PMCMV </a:t>
            </a:r>
            <a:r>
              <a:rPr lang="pt-BR" sz="1150" b="1" dirty="0">
                <a:solidFill>
                  <a:srgbClr val="43403D"/>
                </a:solidFill>
              </a:rPr>
              <a:t>Monte Sião</a:t>
            </a:r>
            <a:r>
              <a:rPr lang="pt-BR" sz="1150" dirty="0">
                <a:solidFill>
                  <a:srgbClr val="43403D"/>
                </a:solidFill>
              </a:rPr>
              <a:t>. Note-se que a estes atendimentos estão somados </a:t>
            </a:r>
            <a:r>
              <a:rPr lang="pt-BR" sz="1150" b="1" dirty="0">
                <a:solidFill>
                  <a:srgbClr val="43403D"/>
                </a:solidFill>
              </a:rPr>
              <a:t>33 unidades </a:t>
            </a:r>
            <a:r>
              <a:rPr lang="pt-BR" sz="1150" b="1" dirty="0" smtClean="0">
                <a:solidFill>
                  <a:srgbClr val="43403D"/>
                </a:solidFill>
              </a:rPr>
              <a:t>mistas de </a:t>
            </a:r>
            <a:r>
              <a:rPr lang="pt-BR" sz="1150" b="1" dirty="0">
                <a:solidFill>
                  <a:srgbClr val="43403D"/>
                </a:solidFill>
              </a:rPr>
              <a:t>comércio e moradia;</a:t>
            </a:r>
            <a:endParaRPr lang="pt-BR" sz="1150" dirty="0">
              <a:solidFill>
                <a:srgbClr val="43403D"/>
              </a:solidFill>
            </a:endParaRPr>
          </a:p>
          <a:p>
            <a:pPr lvl="0" algn="just" eaLnBrk="1" hangingPunct="1">
              <a:lnSpc>
                <a:spcPct val="115000"/>
              </a:lnSpc>
            </a:pPr>
            <a:endParaRPr lang="pt-BR" sz="500" dirty="0">
              <a:solidFill>
                <a:srgbClr val="43403D"/>
              </a:solidFill>
              <a:ea typeface="Calibri" pitchFamily="34" charset="0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150" b="1" dirty="0">
                <a:solidFill>
                  <a:srgbClr val="43403D"/>
                </a:solidFill>
              </a:rPr>
              <a:t>Correção de todas as situações de risco </a:t>
            </a:r>
            <a:r>
              <a:rPr lang="pt-BR" sz="1150" dirty="0">
                <a:solidFill>
                  <a:srgbClr val="43403D"/>
                </a:solidFill>
              </a:rPr>
              <a:t>identificadas e a recuperação ambiental das áreas desocupadas;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500" dirty="0">
              <a:solidFill>
                <a:srgbClr val="43403D"/>
              </a:solidFill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150" dirty="0">
                <a:solidFill>
                  <a:srgbClr val="43403D"/>
                </a:solidFill>
              </a:rPr>
              <a:t>Criação das condições necessárias para a </a:t>
            </a:r>
            <a:r>
              <a:rPr lang="pt-BR" sz="1150" b="1" dirty="0">
                <a:solidFill>
                  <a:srgbClr val="43403D"/>
                </a:solidFill>
              </a:rPr>
              <a:t>regularização fundiária</a:t>
            </a:r>
            <a:r>
              <a:rPr lang="pt-BR" sz="1150" dirty="0">
                <a:solidFill>
                  <a:srgbClr val="43403D"/>
                </a:solidFill>
              </a:rPr>
              <a:t> do parcelamento do solo;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500" dirty="0">
              <a:solidFill>
                <a:srgbClr val="43403D"/>
              </a:solidFill>
            </a:endParaRPr>
          </a:p>
          <a:p>
            <a:pPr marL="171450" indent="-171450" algn="just" eaLnBrk="1" hangingPunct="1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pt-BR" sz="1100" dirty="0">
                <a:solidFill>
                  <a:srgbClr val="43403D"/>
                </a:solidFill>
              </a:rPr>
              <a:t>Garantir a </a:t>
            </a:r>
            <a:r>
              <a:rPr lang="pt-BR" sz="1100" b="1" dirty="0">
                <a:solidFill>
                  <a:srgbClr val="43403D"/>
                </a:solidFill>
              </a:rPr>
              <a:t>participação popular </a:t>
            </a:r>
            <a:r>
              <a:rPr lang="pt-BR" sz="1100" dirty="0">
                <a:solidFill>
                  <a:srgbClr val="43403D"/>
                </a:solidFill>
              </a:rPr>
              <a:t>durante todas as fases do processo de urbanização.</a:t>
            </a:r>
          </a:p>
          <a:p>
            <a:pPr algn="just" eaLnBrk="1" hangingPunct="1">
              <a:lnSpc>
                <a:spcPct val="115000"/>
              </a:lnSpc>
            </a:pPr>
            <a:endParaRPr lang="pt-BR" sz="1150" dirty="0">
              <a:solidFill>
                <a:srgbClr val="43403D"/>
              </a:solidFill>
            </a:endParaRPr>
          </a:p>
        </p:txBody>
      </p:sp>
      <p:grpSp>
        <p:nvGrpSpPr>
          <p:cNvPr id="6" name="Agrupar 5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8" name="Agrupar 7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10" name="Imagem 9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74326"/>
            <a:ext cx="4716016" cy="278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Agrupar 17"/>
          <p:cNvGrpSpPr/>
          <p:nvPr/>
        </p:nvGrpSpPr>
        <p:grpSpPr>
          <a:xfrm>
            <a:off x="0" y="1052736"/>
            <a:ext cx="4716016" cy="2901066"/>
            <a:chOff x="0" y="1052736"/>
            <a:chExt cx="4716016" cy="2901066"/>
          </a:xfrm>
        </p:grpSpPr>
        <p:pic>
          <p:nvPicPr>
            <p:cNvPr id="14" name="Imagem 3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1052736"/>
              <a:ext cx="4716016" cy="290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Forma Livre: Forma 14"/>
            <p:cNvSpPr/>
            <p:nvPr/>
          </p:nvSpPr>
          <p:spPr>
            <a:xfrm>
              <a:off x="304800" y="1926431"/>
              <a:ext cx="2149475" cy="1032669"/>
            </a:xfrm>
            <a:custGeom>
              <a:avLst/>
              <a:gdLst>
                <a:gd name="connsiteX0" fmla="*/ 1857375 w 2149475"/>
                <a:gd name="connsiteY0" fmla="*/ 0 h 1060450"/>
                <a:gd name="connsiteX1" fmla="*/ 876300 w 2149475"/>
                <a:gd name="connsiteY1" fmla="*/ 187325 h 1060450"/>
                <a:gd name="connsiteX2" fmla="*/ 590550 w 2149475"/>
                <a:gd name="connsiteY2" fmla="*/ 250825 h 1060450"/>
                <a:gd name="connsiteX3" fmla="*/ 371475 w 2149475"/>
                <a:gd name="connsiteY3" fmla="*/ 320675 h 1060450"/>
                <a:gd name="connsiteX4" fmla="*/ 196850 w 2149475"/>
                <a:gd name="connsiteY4" fmla="*/ 396875 h 1060450"/>
                <a:gd name="connsiteX5" fmla="*/ 66675 w 2149475"/>
                <a:gd name="connsiteY5" fmla="*/ 501650 h 1060450"/>
                <a:gd name="connsiteX6" fmla="*/ 0 w 2149475"/>
                <a:gd name="connsiteY6" fmla="*/ 577850 h 1060450"/>
                <a:gd name="connsiteX7" fmla="*/ 209550 w 2149475"/>
                <a:gd name="connsiteY7" fmla="*/ 596900 h 1060450"/>
                <a:gd name="connsiteX8" fmla="*/ 228600 w 2149475"/>
                <a:gd name="connsiteY8" fmla="*/ 708025 h 1060450"/>
                <a:gd name="connsiteX9" fmla="*/ 342900 w 2149475"/>
                <a:gd name="connsiteY9" fmla="*/ 733425 h 1060450"/>
                <a:gd name="connsiteX10" fmla="*/ 358775 w 2149475"/>
                <a:gd name="connsiteY10" fmla="*/ 831850 h 1060450"/>
                <a:gd name="connsiteX11" fmla="*/ 930275 w 2149475"/>
                <a:gd name="connsiteY11" fmla="*/ 1003300 h 1060450"/>
                <a:gd name="connsiteX12" fmla="*/ 1041400 w 2149475"/>
                <a:gd name="connsiteY12" fmla="*/ 1060450 h 1060450"/>
                <a:gd name="connsiteX13" fmla="*/ 1254125 w 2149475"/>
                <a:gd name="connsiteY13" fmla="*/ 930275 h 1060450"/>
                <a:gd name="connsiteX14" fmla="*/ 1320800 w 2149475"/>
                <a:gd name="connsiteY14" fmla="*/ 835025 h 1060450"/>
                <a:gd name="connsiteX15" fmla="*/ 1473200 w 2149475"/>
                <a:gd name="connsiteY15" fmla="*/ 806450 h 1060450"/>
                <a:gd name="connsiteX16" fmla="*/ 1673225 w 2149475"/>
                <a:gd name="connsiteY16" fmla="*/ 657225 h 1060450"/>
                <a:gd name="connsiteX17" fmla="*/ 1676400 w 2149475"/>
                <a:gd name="connsiteY17" fmla="*/ 615950 h 1060450"/>
                <a:gd name="connsiteX18" fmla="*/ 1812925 w 2149475"/>
                <a:gd name="connsiteY18" fmla="*/ 558800 h 1060450"/>
                <a:gd name="connsiteX19" fmla="*/ 1943100 w 2149475"/>
                <a:gd name="connsiteY19" fmla="*/ 539750 h 1060450"/>
                <a:gd name="connsiteX20" fmla="*/ 2149475 w 2149475"/>
                <a:gd name="connsiteY20" fmla="*/ 450850 h 1060450"/>
                <a:gd name="connsiteX21" fmla="*/ 2009775 w 2149475"/>
                <a:gd name="connsiteY21" fmla="*/ 415925 h 1060450"/>
                <a:gd name="connsiteX22" fmla="*/ 2006600 w 2149475"/>
                <a:gd name="connsiteY22" fmla="*/ 355600 h 1060450"/>
                <a:gd name="connsiteX23" fmla="*/ 1936750 w 2149475"/>
                <a:gd name="connsiteY23" fmla="*/ 336550 h 1060450"/>
                <a:gd name="connsiteX24" fmla="*/ 1936750 w 2149475"/>
                <a:gd name="connsiteY24" fmla="*/ 142875 h 1060450"/>
                <a:gd name="connsiteX25" fmla="*/ 1790700 w 2149475"/>
                <a:gd name="connsiteY25" fmla="*/ 104775 h 1060450"/>
                <a:gd name="connsiteX26" fmla="*/ 1730375 w 2149475"/>
                <a:gd name="connsiteY26" fmla="*/ 69850 h 1060450"/>
                <a:gd name="connsiteX27" fmla="*/ 1733550 w 2149475"/>
                <a:gd name="connsiteY27" fmla="*/ 25400 h 1060450"/>
                <a:gd name="connsiteX28" fmla="*/ 1857375 w 2149475"/>
                <a:gd name="connsiteY28" fmla="*/ 0 h 1060450"/>
                <a:gd name="connsiteX0" fmla="*/ 1717675 w 2149475"/>
                <a:gd name="connsiteY0" fmla="*/ 0 h 1035050"/>
                <a:gd name="connsiteX1" fmla="*/ 876300 w 2149475"/>
                <a:gd name="connsiteY1" fmla="*/ 161925 h 1035050"/>
                <a:gd name="connsiteX2" fmla="*/ 590550 w 2149475"/>
                <a:gd name="connsiteY2" fmla="*/ 225425 h 1035050"/>
                <a:gd name="connsiteX3" fmla="*/ 371475 w 2149475"/>
                <a:gd name="connsiteY3" fmla="*/ 295275 h 1035050"/>
                <a:gd name="connsiteX4" fmla="*/ 196850 w 2149475"/>
                <a:gd name="connsiteY4" fmla="*/ 371475 h 1035050"/>
                <a:gd name="connsiteX5" fmla="*/ 66675 w 2149475"/>
                <a:gd name="connsiteY5" fmla="*/ 476250 h 1035050"/>
                <a:gd name="connsiteX6" fmla="*/ 0 w 2149475"/>
                <a:gd name="connsiteY6" fmla="*/ 552450 h 1035050"/>
                <a:gd name="connsiteX7" fmla="*/ 209550 w 2149475"/>
                <a:gd name="connsiteY7" fmla="*/ 571500 h 1035050"/>
                <a:gd name="connsiteX8" fmla="*/ 228600 w 2149475"/>
                <a:gd name="connsiteY8" fmla="*/ 682625 h 1035050"/>
                <a:gd name="connsiteX9" fmla="*/ 342900 w 2149475"/>
                <a:gd name="connsiteY9" fmla="*/ 708025 h 1035050"/>
                <a:gd name="connsiteX10" fmla="*/ 358775 w 2149475"/>
                <a:gd name="connsiteY10" fmla="*/ 806450 h 1035050"/>
                <a:gd name="connsiteX11" fmla="*/ 930275 w 2149475"/>
                <a:gd name="connsiteY11" fmla="*/ 977900 h 1035050"/>
                <a:gd name="connsiteX12" fmla="*/ 1041400 w 2149475"/>
                <a:gd name="connsiteY12" fmla="*/ 1035050 h 1035050"/>
                <a:gd name="connsiteX13" fmla="*/ 1254125 w 2149475"/>
                <a:gd name="connsiteY13" fmla="*/ 904875 h 1035050"/>
                <a:gd name="connsiteX14" fmla="*/ 1320800 w 2149475"/>
                <a:gd name="connsiteY14" fmla="*/ 809625 h 1035050"/>
                <a:gd name="connsiteX15" fmla="*/ 1473200 w 2149475"/>
                <a:gd name="connsiteY15" fmla="*/ 781050 h 1035050"/>
                <a:gd name="connsiteX16" fmla="*/ 1673225 w 2149475"/>
                <a:gd name="connsiteY16" fmla="*/ 631825 h 1035050"/>
                <a:gd name="connsiteX17" fmla="*/ 1676400 w 2149475"/>
                <a:gd name="connsiteY17" fmla="*/ 590550 h 1035050"/>
                <a:gd name="connsiteX18" fmla="*/ 1812925 w 2149475"/>
                <a:gd name="connsiteY18" fmla="*/ 533400 h 1035050"/>
                <a:gd name="connsiteX19" fmla="*/ 1943100 w 2149475"/>
                <a:gd name="connsiteY19" fmla="*/ 514350 h 1035050"/>
                <a:gd name="connsiteX20" fmla="*/ 2149475 w 2149475"/>
                <a:gd name="connsiteY20" fmla="*/ 425450 h 1035050"/>
                <a:gd name="connsiteX21" fmla="*/ 2009775 w 2149475"/>
                <a:gd name="connsiteY21" fmla="*/ 390525 h 1035050"/>
                <a:gd name="connsiteX22" fmla="*/ 2006600 w 2149475"/>
                <a:gd name="connsiteY22" fmla="*/ 330200 h 1035050"/>
                <a:gd name="connsiteX23" fmla="*/ 1936750 w 2149475"/>
                <a:gd name="connsiteY23" fmla="*/ 311150 h 1035050"/>
                <a:gd name="connsiteX24" fmla="*/ 1936750 w 2149475"/>
                <a:gd name="connsiteY24" fmla="*/ 117475 h 1035050"/>
                <a:gd name="connsiteX25" fmla="*/ 1790700 w 2149475"/>
                <a:gd name="connsiteY25" fmla="*/ 79375 h 1035050"/>
                <a:gd name="connsiteX26" fmla="*/ 1730375 w 2149475"/>
                <a:gd name="connsiteY26" fmla="*/ 44450 h 1035050"/>
                <a:gd name="connsiteX27" fmla="*/ 1733550 w 2149475"/>
                <a:gd name="connsiteY27" fmla="*/ 0 h 1035050"/>
                <a:gd name="connsiteX28" fmla="*/ 1717675 w 2149475"/>
                <a:gd name="connsiteY28" fmla="*/ 0 h 1035050"/>
                <a:gd name="connsiteX0" fmla="*/ 1681956 w 2149475"/>
                <a:gd name="connsiteY0" fmla="*/ 7144 h 1035050"/>
                <a:gd name="connsiteX1" fmla="*/ 876300 w 2149475"/>
                <a:gd name="connsiteY1" fmla="*/ 161925 h 1035050"/>
                <a:gd name="connsiteX2" fmla="*/ 590550 w 2149475"/>
                <a:gd name="connsiteY2" fmla="*/ 225425 h 1035050"/>
                <a:gd name="connsiteX3" fmla="*/ 371475 w 2149475"/>
                <a:gd name="connsiteY3" fmla="*/ 295275 h 1035050"/>
                <a:gd name="connsiteX4" fmla="*/ 196850 w 2149475"/>
                <a:gd name="connsiteY4" fmla="*/ 371475 h 1035050"/>
                <a:gd name="connsiteX5" fmla="*/ 66675 w 2149475"/>
                <a:gd name="connsiteY5" fmla="*/ 476250 h 1035050"/>
                <a:gd name="connsiteX6" fmla="*/ 0 w 2149475"/>
                <a:gd name="connsiteY6" fmla="*/ 552450 h 1035050"/>
                <a:gd name="connsiteX7" fmla="*/ 209550 w 2149475"/>
                <a:gd name="connsiteY7" fmla="*/ 571500 h 1035050"/>
                <a:gd name="connsiteX8" fmla="*/ 228600 w 2149475"/>
                <a:gd name="connsiteY8" fmla="*/ 682625 h 1035050"/>
                <a:gd name="connsiteX9" fmla="*/ 342900 w 2149475"/>
                <a:gd name="connsiteY9" fmla="*/ 708025 h 1035050"/>
                <a:gd name="connsiteX10" fmla="*/ 358775 w 2149475"/>
                <a:gd name="connsiteY10" fmla="*/ 806450 h 1035050"/>
                <a:gd name="connsiteX11" fmla="*/ 930275 w 2149475"/>
                <a:gd name="connsiteY11" fmla="*/ 977900 h 1035050"/>
                <a:gd name="connsiteX12" fmla="*/ 1041400 w 2149475"/>
                <a:gd name="connsiteY12" fmla="*/ 1035050 h 1035050"/>
                <a:gd name="connsiteX13" fmla="*/ 1254125 w 2149475"/>
                <a:gd name="connsiteY13" fmla="*/ 904875 h 1035050"/>
                <a:gd name="connsiteX14" fmla="*/ 1320800 w 2149475"/>
                <a:gd name="connsiteY14" fmla="*/ 809625 h 1035050"/>
                <a:gd name="connsiteX15" fmla="*/ 1473200 w 2149475"/>
                <a:gd name="connsiteY15" fmla="*/ 781050 h 1035050"/>
                <a:gd name="connsiteX16" fmla="*/ 1673225 w 2149475"/>
                <a:gd name="connsiteY16" fmla="*/ 631825 h 1035050"/>
                <a:gd name="connsiteX17" fmla="*/ 1676400 w 2149475"/>
                <a:gd name="connsiteY17" fmla="*/ 590550 h 1035050"/>
                <a:gd name="connsiteX18" fmla="*/ 1812925 w 2149475"/>
                <a:gd name="connsiteY18" fmla="*/ 533400 h 1035050"/>
                <a:gd name="connsiteX19" fmla="*/ 1943100 w 2149475"/>
                <a:gd name="connsiteY19" fmla="*/ 514350 h 1035050"/>
                <a:gd name="connsiteX20" fmla="*/ 2149475 w 2149475"/>
                <a:gd name="connsiteY20" fmla="*/ 425450 h 1035050"/>
                <a:gd name="connsiteX21" fmla="*/ 2009775 w 2149475"/>
                <a:gd name="connsiteY21" fmla="*/ 390525 h 1035050"/>
                <a:gd name="connsiteX22" fmla="*/ 2006600 w 2149475"/>
                <a:gd name="connsiteY22" fmla="*/ 330200 h 1035050"/>
                <a:gd name="connsiteX23" fmla="*/ 1936750 w 2149475"/>
                <a:gd name="connsiteY23" fmla="*/ 311150 h 1035050"/>
                <a:gd name="connsiteX24" fmla="*/ 1936750 w 2149475"/>
                <a:gd name="connsiteY24" fmla="*/ 117475 h 1035050"/>
                <a:gd name="connsiteX25" fmla="*/ 1790700 w 2149475"/>
                <a:gd name="connsiteY25" fmla="*/ 79375 h 1035050"/>
                <a:gd name="connsiteX26" fmla="*/ 1730375 w 2149475"/>
                <a:gd name="connsiteY26" fmla="*/ 44450 h 1035050"/>
                <a:gd name="connsiteX27" fmla="*/ 1733550 w 2149475"/>
                <a:gd name="connsiteY27" fmla="*/ 0 h 1035050"/>
                <a:gd name="connsiteX28" fmla="*/ 1681956 w 2149475"/>
                <a:gd name="connsiteY28" fmla="*/ 7144 h 1035050"/>
                <a:gd name="connsiteX0" fmla="*/ 1681956 w 2149475"/>
                <a:gd name="connsiteY0" fmla="*/ 4763 h 1032669"/>
                <a:gd name="connsiteX1" fmla="*/ 876300 w 2149475"/>
                <a:gd name="connsiteY1" fmla="*/ 159544 h 1032669"/>
                <a:gd name="connsiteX2" fmla="*/ 590550 w 2149475"/>
                <a:gd name="connsiteY2" fmla="*/ 223044 h 1032669"/>
                <a:gd name="connsiteX3" fmla="*/ 371475 w 2149475"/>
                <a:gd name="connsiteY3" fmla="*/ 292894 h 1032669"/>
                <a:gd name="connsiteX4" fmla="*/ 196850 w 2149475"/>
                <a:gd name="connsiteY4" fmla="*/ 369094 h 1032669"/>
                <a:gd name="connsiteX5" fmla="*/ 66675 w 2149475"/>
                <a:gd name="connsiteY5" fmla="*/ 473869 h 1032669"/>
                <a:gd name="connsiteX6" fmla="*/ 0 w 2149475"/>
                <a:gd name="connsiteY6" fmla="*/ 550069 h 1032669"/>
                <a:gd name="connsiteX7" fmla="*/ 209550 w 2149475"/>
                <a:gd name="connsiteY7" fmla="*/ 569119 h 1032669"/>
                <a:gd name="connsiteX8" fmla="*/ 228600 w 2149475"/>
                <a:gd name="connsiteY8" fmla="*/ 680244 h 1032669"/>
                <a:gd name="connsiteX9" fmla="*/ 342900 w 2149475"/>
                <a:gd name="connsiteY9" fmla="*/ 705644 h 1032669"/>
                <a:gd name="connsiteX10" fmla="*/ 358775 w 2149475"/>
                <a:gd name="connsiteY10" fmla="*/ 804069 h 1032669"/>
                <a:gd name="connsiteX11" fmla="*/ 930275 w 2149475"/>
                <a:gd name="connsiteY11" fmla="*/ 975519 h 1032669"/>
                <a:gd name="connsiteX12" fmla="*/ 1041400 w 2149475"/>
                <a:gd name="connsiteY12" fmla="*/ 1032669 h 1032669"/>
                <a:gd name="connsiteX13" fmla="*/ 1254125 w 2149475"/>
                <a:gd name="connsiteY13" fmla="*/ 902494 h 1032669"/>
                <a:gd name="connsiteX14" fmla="*/ 1320800 w 2149475"/>
                <a:gd name="connsiteY14" fmla="*/ 807244 h 1032669"/>
                <a:gd name="connsiteX15" fmla="*/ 1473200 w 2149475"/>
                <a:gd name="connsiteY15" fmla="*/ 778669 h 1032669"/>
                <a:gd name="connsiteX16" fmla="*/ 1673225 w 2149475"/>
                <a:gd name="connsiteY16" fmla="*/ 629444 h 1032669"/>
                <a:gd name="connsiteX17" fmla="*/ 1676400 w 2149475"/>
                <a:gd name="connsiteY17" fmla="*/ 588169 h 1032669"/>
                <a:gd name="connsiteX18" fmla="*/ 1812925 w 2149475"/>
                <a:gd name="connsiteY18" fmla="*/ 531019 h 1032669"/>
                <a:gd name="connsiteX19" fmla="*/ 1943100 w 2149475"/>
                <a:gd name="connsiteY19" fmla="*/ 511969 h 1032669"/>
                <a:gd name="connsiteX20" fmla="*/ 2149475 w 2149475"/>
                <a:gd name="connsiteY20" fmla="*/ 423069 h 1032669"/>
                <a:gd name="connsiteX21" fmla="*/ 2009775 w 2149475"/>
                <a:gd name="connsiteY21" fmla="*/ 388144 h 1032669"/>
                <a:gd name="connsiteX22" fmla="*/ 2006600 w 2149475"/>
                <a:gd name="connsiteY22" fmla="*/ 327819 h 1032669"/>
                <a:gd name="connsiteX23" fmla="*/ 1936750 w 2149475"/>
                <a:gd name="connsiteY23" fmla="*/ 308769 h 1032669"/>
                <a:gd name="connsiteX24" fmla="*/ 1936750 w 2149475"/>
                <a:gd name="connsiteY24" fmla="*/ 115094 h 1032669"/>
                <a:gd name="connsiteX25" fmla="*/ 1790700 w 2149475"/>
                <a:gd name="connsiteY25" fmla="*/ 76994 h 1032669"/>
                <a:gd name="connsiteX26" fmla="*/ 1730375 w 2149475"/>
                <a:gd name="connsiteY26" fmla="*/ 42069 h 1032669"/>
                <a:gd name="connsiteX27" fmla="*/ 1681163 w 2149475"/>
                <a:gd name="connsiteY27" fmla="*/ 0 h 1032669"/>
                <a:gd name="connsiteX28" fmla="*/ 1681956 w 2149475"/>
                <a:gd name="connsiteY28" fmla="*/ 4763 h 1032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9475" h="1032669">
                  <a:moveTo>
                    <a:pt x="1681956" y="4763"/>
                  </a:moveTo>
                  <a:lnTo>
                    <a:pt x="876300" y="159544"/>
                  </a:lnTo>
                  <a:lnTo>
                    <a:pt x="590550" y="223044"/>
                  </a:lnTo>
                  <a:lnTo>
                    <a:pt x="371475" y="292894"/>
                  </a:lnTo>
                  <a:lnTo>
                    <a:pt x="196850" y="369094"/>
                  </a:lnTo>
                  <a:lnTo>
                    <a:pt x="66675" y="473869"/>
                  </a:lnTo>
                  <a:lnTo>
                    <a:pt x="0" y="550069"/>
                  </a:lnTo>
                  <a:lnTo>
                    <a:pt x="209550" y="569119"/>
                  </a:lnTo>
                  <a:lnTo>
                    <a:pt x="228600" y="680244"/>
                  </a:lnTo>
                  <a:lnTo>
                    <a:pt x="342900" y="705644"/>
                  </a:lnTo>
                  <a:lnTo>
                    <a:pt x="358775" y="804069"/>
                  </a:lnTo>
                  <a:lnTo>
                    <a:pt x="930275" y="975519"/>
                  </a:lnTo>
                  <a:lnTo>
                    <a:pt x="1041400" y="1032669"/>
                  </a:lnTo>
                  <a:lnTo>
                    <a:pt x="1254125" y="902494"/>
                  </a:lnTo>
                  <a:lnTo>
                    <a:pt x="1320800" y="807244"/>
                  </a:lnTo>
                  <a:lnTo>
                    <a:pt x="1473200" y="778669"/>
                  </a:lnTo>
                  <a:lnTo>
                    <a:pt x="1673225" y="629444"/>
                  </a:lnTo>
                  <a:lnTo>
                    <a:pt x="1676400" y="588169"/>
                  </a:lnTo>
                  <a:lnTo>
                    <a:pt x="1812925" y="531019"/>
                  </a:lnTo>
                  <a:lnTo>
                    <a:pt x="1943100" y="511969"/>
                  </a:lnTo>
                  <a:lnTo>
                    <a:pt x="2149475" y="423069"/>
                  </a:lnTo>
                  <a:lnTo>
                    <a:pt x="2009775" y="388144"/>
                  </a:lnTo>
                  <a:lnTo>
                    <a:pt x="2006600" y="327819"/>
                  </a:lnTo>
                  <a:lnTo>
                    <a:pt x="1936750" y="308769"/>
                  </a:lnTo>
                  <a:lnTo>
                    <a:pt x="1936750" y="115094"/>
                  </a:lnTo>
                  <a:lnTo>
                    <a:pt x="1790700" y="76994"/>
                  </a:lnTo>
                  <a:lnTo>
                    <a:pt x="1730375" y="42069"/>
                  </a:lnTo>
                  <a:lnTo>
                    <a:pt x="1681163" y="0"/>
                  </a:lnTo>
                  <a:lnTo>
                    <a:pt x="1681956" y="4763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0422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AÇÕES ESTRATÉGICAS INTEGRADAS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8562" y="1052736"/>
            <a:ext cx="4170749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b="1" dirty="0">
                <a:solidFill>
                  <a:srgbClr val="43403D"/>
                </a:solidFill>
              </a:rPr>
              <a:t>O Projeto foi estruturado em 3 ações integradas</a:t>
            </a:r>
          </a:p>
          <a:p>
            <a:pPr lvl="0" algn="just">
              <a:spcBef>
                <a:spcPts val="1200"/>
              </a:spcBef>
              <a:tabLst>
                <a:tab pos="269875" algn="l"/>
              </a:tabLst>
            </a:pPr>
            <a:r>
              <a:rPr lang="pt-BR" sz="1200" b="1" dirty="0">
                <a:solidFill>
                  <a:srgbClr val="43403D"/>
                </a:solidFill>
                <a:ea typeface="Calibri" pitchFamily="34" charset="0"/>
              </a:rPr>
              <a:t>1 - </a:t>
            </a:r>
            <a:r>
              <a:rPr lang="pt-BR" sz="1200" b="1" dirty="0" bmk="_Toc391286416">
                <a:solidFill>
                  <a:srgbClr val="43403D"/>
                </a:solidFill>
                <a:ea typeface="Calibri" pitchFamily="34" charset="0"/>
              </a:rPr>
              <a:t>Obras e ações de natureza urbano-habitacionais e ambientais</a:t>
            </a:r>
            <a:r>
              <a:rPr lang="pt-BR" sz="1200" dirty="0" bmk="_Toc391286416">
                <a:solidFill>
                  <a:srgbClr val="43403D"/>
                </a:solidFill>
                <a:ea typeface="Calibri" pitchFamily="34" charset="0"/>
              </a:rPr>
              <a:t>, que são distintas da 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área de reassentamento e abrangem: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Urbanismo e paisagismo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 do parcelamento, incluindo a constituição de um sistema viário/binário, para melhoria da circulação do transporte público, interligando o complexo de assentamentos á zona urbana consolidada ao norte do município a partir do prolongamento da Av. Padre Léo </a:t>
            </a:r>
            <a:r>
              <a:rPr lang="pt-BR" sz="1200" dirty="0" err="1" bmk="">
                <a:solidFill>
                  <a:srgbClr val="43403D"/>
                </a:solidFill>
                <a:ea typeface="Calibri" pitchFamily="34" charset="0"/>
              </a:rPr>
              <a:t>Comissári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, e um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projeto de recuperação ambiental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 para as áreas degradadas no perímetro de intervenção;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Consolidação Geotécnica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;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Terraplenagem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; Implantação de toda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infraestrutura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; Execução das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obras habitacionais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, assim como de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unidades comerciais, de serviços e religiosas de reposição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;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melhorias habitacionais 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e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equipamentos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. Além disso, o Projeto viabiliza a definição de áreas institucionais, por meio de demarcação de lote para a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Unidade Básica de Saúde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, </a:t>
            </a:r>
            <a:r>
              <a:rPr lang="pt-BR" sz="1200" dirty="0" smtClean="0" bmk="">
                <a:solidFill>
                  <a:srgbClr val="43403D"/>
                </a:solidFill>
                <a:ea typeface="Calibri" pitchFamily="34" charset="0"/>
              </a:rPr>
              <a:t> 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executada pela Secretaria da Saúde, a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reforma do campo de futebol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 e construção/reposição de dois importantes edifícios para a comunidade: os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vestiários justapostos ao campo de futebol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 e uma </a:t>
            </a:r>
            <a:r>
              <a:rPr lang="pt-BR" sz="1200" b="1" dirty="0" bmk="">
                <a:solidFill>
                  <a:srgbClr val="43403D"/>
                </a:solidFill>
                <a:ea typeface="Calibri" pitchFamily="34" charset="0"/>
              </a:rPr>
              <a:t>nova sede para a Sociedade Amigos do Bairro Vila dos Estudantes</a:t>
            </a:r>
            <a:r>
              <a:rPr lang="pt-BR" sz="1200" dirty="0" bmk="">
                <a:solidFill>
                  <a:srgbClr val="43403D"/>
                </a:solidFill>
                <a:ea typeface="Calibri" pitchFamily="34" charset="0"/>
              </a:rPr>
              <a:t>. </a:t>
            </a:r>
          </a:p>
          <a:p>
            <a:pPr lvl="0" algn="just">
              <a:spcBef>
                <a:spcPts val="1200"/>
              </a:spcBef>
              <a:tabLst>
                <a:tab pos="269875" algn="l"/>
              </a:tabLst>
            </a:pPr>
            <a:r>
              <a:rPr lang="pt-BR" sz="1200" b="1" dirty="0" bmk="">
                <a:solidFill>
                  <a:srgbClr val="43403D"/>
                </a:solidFill>
              </a:rPr>
              <a:t>2 - Regularização urbanística e fundiária, </a:t>
            </a:r>
            <a:r>
              <a:rPr lang="pt-BR" sz="1200" dirty="0" bmk="">
                <a:solidFill>
                  <a:srgbClr val="43403D"/>
                </a:solidFill>
              </a:rPr>
              <a:t>abrangendo atividades para as áreas de urbanização, consolidação, regularização fundiária e atividades relacionadas à produção habitacional, segundo regras do PMCMV vigentes.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721731" y="1405134"/>
            <a:ext cx="417074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1200"/>
              </a:spcBef>
              <a:tabLst>
                <a:tab pos="269875" algn="l"/>
              </a:tabLst>
            </a:pPr>
            <a:r>
              <a:rPr lang="pt-BR" sz="1200" b="1" dirty="0" bmk="">
                <a:solidFill>
                  <a:srgbClr val="43403D"/>
                </a:solidFill>
              </a:rPr>
              <a:t>3 - Trabalho social e participação das comunidades estruturado em torno de cinco eixos: </a:t>
            </a:r>
          </a:p>
          <a:p>
            <a:pPr marL="171450" lvl="0" indent="-1714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pt-BR" sz="1200" dirty="0" bmk="">
                <a:solidFill>
                  <a:srgbClr val="43403D"/>
                </a:solidFill>
              </a:rPr>
              <a:t>Mobilização e Organização Comunitária;</a:t>
            </a:r>
          </a:p>
          <a:p>
            <a:pPr marL="171450" lvl="0" indent="-1714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pt-BR" sz="1200" dirty="0" bmk="">
                <a:solidFill>
                  <a:srgbClr val="43403D"/>
                </a:solidFill>
              </a:rPr>
              <a:t>Trabalho Social de Apoio às Obras e Reassentamentos;</a:t>
            </a:r>
          </a:p>
          <a:p>
            <a:pPr marL="171450" lvl="0" indent="-1714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pt-BR" sz="1200" dirty="0" bmk="">
                <a:solidFill>
                  <a:srgbClr val="43403D"/>
                </a:solidFill>
              </a:rPr>
              <a:t>Educação Sanitária e Ambiental;</a:t>
            </a:r>
          </a:p>
          <a:p>
            <a:pPr marL="171450" lvl="0" indent="-1714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pt-BR" sz="1200" dirty="0" bmk="">
                <a:solidFill>
                  <a:srgbClr val="43403D"/>
                </a:solidFill>
              </a:rPr>
              <a:t>Ações de Apoio à Geração de Trabalho e Renda e Articulação Institucional para Inclusão Social;</a:t>
            </a:r>
          </a:p>
          <a:p>
            <a:pPr marL="171450" lvl="0" indent="-171450" algn="just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269875" algn="l"/>
              </a:tabLst>
            </a:pPr>
            <a:r>
              <a:rPr lang="pt-BR" sz="1200" dirty="0" bmk="">
                <a:solidFill>
                  <a:srgbClr val="43403D"/>
                </a:solidFill>
              </a:rPr>
              <a:t>Avaliação e Acompanhamento Pós-Ocupação </a:t>
            </a:r>
            <a:r>
              <a:rPr lang="pt-BR" sz="1200" dirty="0" smtClean="0" bmk="">
                <a:solidFill>
                  <a:srgbClr val="43403D"/>
                </a:solidFill>
              </a:rPr>
              <a:t>dos </a:t>
            </a:r>
            <a:r>
              <a:rPr lang="pt-BR" sz="1200" dirty="0" bmk="">
                <a:solidFill>
                  <a:srgbClr val="43403D"/>
                </a:solidFill>
              </a:rPr>
              <a:t>moradores à cidade.</a:t>
            </a:r>
          </a:p>
          <a:p>
            <a:pPr algn="just"/>
            <a:endParaRPr lang="pt-BR" sz="1200" dirty="0">
              <a:solidFill>
                <a:srgbClr val="43403D"/>
              </a:solidFill>
              <a:ea typeface="Calibri" pitchFamily="34" charset="0"/>
            </a:endParaRPr>
          </a:p>
        </p:txBody>
      </p:sp>
      <p:grpSp>
        <p:nvGrpSpPr>
          <p:cNvPr id="9" name="Agrupar 8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11" name="Agrupar 10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12" name="Imagem 11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13" name="Imagem 12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brightnessContrast bright="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5956" y="4221088"/>
            <a:ext cx="4358044" cy="2636912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5940152" y="4021235"/>
            <a:ext cx="29523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" dirty="0">
                <a:solidFill>
                  <a:srgbClr val="43403D"/>
                </a:solidFill>
              </a:rPr>
              <a:t>Leitura Comunitária . Oficina realizada com Agentes Multiplicadores </a:t>
            </a:r>
          </a:p>
        </p:txBody>
      </p:sp>
    </p:spTree>
    <p:extLst>
      <p:ext uri="{BB962C8B-B14F-4D97-AF65-F5344CB8AC3E}">
        <p14:creationId xmlns:p14="http://schemas.microsoft.com/office/powerpoint/2010/main" val="41702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PRINCIPAIS OBJETIVOS DO PROJETO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716016" y="1053078"/>
            <a:ext cx="41707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Universalização </a:t>
            </a:r>
            <a:r>
              <a:rPr lang="pt-BR" sz="1200" dirty="0">
                <a:solidFill>
                  <a:srgbClr val="433F3D"/>
                </a:solidFill>
              </a:rPr>
              <a:t>do acesso à infraestrutura e aos serviços urbanos;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Construção de </a:t>
            </a:r>
            <a:r>
              <a:rPr lang="pt-BR" sz="1200" b="1" dirty="0">
                <a:solidFill>
                  <a:srgbClr val="433F3D"/>
                </a:solidFill>
              </a:rPr>
              <a:t>unidades habitacionais e comerciais </a:t>
            </a:r>
            <a:r>
              <a:rPr lang="pt-BR" sz="1200" dirty="0">
                <a:solidFill>
                  <a:srgbClr val="433F3D"/>
                </a:solidFill>
              </a:rPr>
              <a:t>para atendimento a demanda observada em projeto;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Criação das condições necessárias para a </a:t>
            </a:r>
            <a:r>
              <a:rPr lang="pt-BR" sz="1200" b="1" dirty="0">
                <a:solidFill>
                  <a:srgbClr val="433F3D"/>
                </a:solidFill>
              </a:rPr>
              <a:t>regularização fundiária</a:t>
            </a:r>
            <a:r>
              <a:rPr lang="pt-BR" sz="1200" dirty="0">
                <a:solidFill>
                  <a:srgbClr val="433F3D"/>
                </a:solidFill>
              </a:rPr>
              <a:t> do parcelamento do solo;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Garantia da </a:t>
            </a:r>
            <a:r>
              <a:rPr lang="pt-BR" sz="1200" b="1" dirty="0">
                <a:solidFill>
                  <a:srgbClr val="433F3D"/>
                </a:solidFill>
              </a:rPr>
              <a:t>participação popular </a:t>
            </a:r>
            <a:r>
              <a:rPr lang="pt-BR" sz="1200" dirty="0">
                <a:solidFill>
                  <a:srgbClr val="433F3D"/>
                </a:solidFill>
              </a:rPr>
              <a:t>durante todas as fases do processo de urbanização.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98562" y="1052736"/>
            <a:ext cx="417074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Recuperação dos Mananciais </a:t>
            </a:r>
            <a:r>
              <a:rPr lang="pt-BR" sz="1200" dirty="0">
                <a:solidFill>
                  <a:srgbClr val="433F3D"/>
                </a:solidFill>
              </a:rPr>
              <a:t>da Bacia Hidrográfica do Reservatório Billings, através do estímulo à sustentabilidade econômica, social e ambiental;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Integração urbanística </a:t>
            </a:r>
            <a:r>
              <a:rPr lang="pt-BR" sz="1200" dirty="0">
                <a:solidFill>
                  <a:srgbClr val="433F3D"/>
                </a:solidFill>
              </a:rPr>
              <a:t>entre as novas intervenções e o tecido urbano existente;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Direito à moraria </a:t>
            </a:r>
            <a:r>
              <a:rPr lang="pt-BR" sz="1200" dirty="0">
                <a:solidFill>
                  <a:srgbClr val="433F3D"/>
                </a:solidFill>
              </a:rPr>
              <a:t>adequada e ao meio ambiente sustentável;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Correção de todas as situações de risco </a:t>
            </a:r>
            <a:r>
              <a:rPr lang="pt-BR" sz="1200" dirty="0">
                <a:solidFill>
                  <a:srgbClr val="433F3D"/>
                </a:solidFill>
              </a:rPr>
              <a:t>identificadas;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</p:txBody>
      </p:sp>
      <p:pic>
        <p:nvPicPr>
          <p:cNvPr id="22" name="Imagem 2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56000"/>
            <a:ext cx="9144000" cy="3402000"/>
          </a:xfrm>
          <a:prstGeom prst="rect">
            <a:avLst/>
          </a:prstGeom>
        </p:spPr>
      </p:pic>
      <p:grpSp>
        <p:nvGrpSpPr>
          <p:cNvPr id="16" name="Agrupar 15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18" name="Agrupar 17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19" name="Imagem 18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20" name="Imagem 19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4212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8154"/>
            <a:ext cx="4716016" cy="603984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PROPOSTA DE INTERVENÇÃO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5" name="Agrupar 4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sp>
        <p:nvSpPr>
          <p:cNvPr id="10" name="CaixaDeTexto 9"/>
          <p:cNvSpPr txBox="1"/>
          <p:nvPr/>
        </p:nvSpPr>
        <p:spPr>
          <a:xfrm>
            <a:off x="4860032" y="1053078"/>
            <a:ext cx="40267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PROJETO BÁSICO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Diagnóstico urbano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rgbClr val="433F3D"/>
                </a:solidFill>
              </a:rPr>
              <a:t>Foram aplicadas metodologias de leitura e análise do </a:t>
            </a:r>
            <a:r>
              <a:rPr lang="pt-BR" sz="1200" dirty="0" smtClean="0">
                <a:solidFill>
                  <a:srgbClr val="433F3D"/>
                </a:solidFill>
              </a:rPr>
              <a:t>território </a:t>
            </a:r>
            <a:r>
              <a:rPr lang="pt-BR" sz="1200" dirty="0">
                <a:solidFill>
                  <a:srgbClr val="433F3D"/>
                </a:solidFill>
              </a:rPr>
              <a:t>que resultaram na demarcação de três grupos de </a:t>
            </a:r>
            <a:r>
              <a:rPr lang="pt-BR" sz="1200" dirty="0" smtClean="0">
                <a:solidFill>
                  <a:srgbClr val="433F3D"/>
                </a:solidFill>
              </a:rPr>
              <a:t>precariedade e, </a:t>
            </a:r>
            <a:r>
              <a:rPr lang="pt-BR" sz="1200" dirty="0">
                <a:solidFill>
                  <a:srgbClr val="433F3D"/>
                </a:solidFill>
              </a:rPr>
              <a:t>quando </a:t>
            </a:r>
            <a:r>
              <a:rPr lang="pt-BR" sz="1200" dirty="0" smtClean="0">
                <a:solidFill>
                  <a:srgbClr val="433F3D"/>
                </a:solidFill>
              </a:rPr>
              <a:t>sobrepostos, </a:t>
            </a:r>
            <a:r>
              <a:rPr lang="pt-BR" sz="1200" dirty="0">
                <a:solidFill>
                  <a:srgbClr val="433F3D"/>
                </a:solidFill>
              </a:rPr>
              <a:t>culminaram nas </a:t>
            </a:r>
            <a:r>
              <a:rPr lang="pt-BR" sz="1200" b="1" dirty="0">
                <a:solidFill>
                  <a:srgbClr val="433F3D"/>
                </a:solidFill>
              </a:rPr>
              <a:t>áreas de atenção </a:t>
            </a:r>
            <a:r>
              <a:rPr lang="pt-BR" sz="1200" dirty="0">
                <a:solidFill>
                  <a:srgbClr val="433F3D"/>
                </a:solidFill>
              </a:rPr>
              <a:t>indicadas.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Infraestrutura / Acesso e mobilidade / Físico ambiental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rgbClr val="433F3D"/>
                </a:solidFill>
              </a:rPr>
              <a:t>Outras interferências na área de intervenção foram identificadas no </a:t>
            </a:r>
            <a:r>
              <a:rPr lang="pt-BR" sz="1200" dirty="0" smtClean="0">
                <a:solidFill>
                  <a:srgbClr val="433F3D"/>
                </a:solidFill>
              </a:rPr>
              <a:t>diagnóstico urbano </a:t>
            </a:r>
            <a:r>
              <a:rPr lang="pt-BR" sz="1200" dirty="0">
                <a:solidFill>
                  <a:srgbClr val="433F3D"/>
                </a:solidFill>
              </a:rPr>
              <a:t>e consideradas no </a:t>
            </a:r>
            <a:r>
              <a:rPr lang="pt-BR" sz="1200" dirty="0" smtClean="0">
                <a:solidFill>
                  <a:srgbClr val="433F3D"/>
                </a:solidFill>
              </a:rPr>
              <a:t>desenvolvimento </a:t>
            </a:r>
            <a:r>
              <a:rPr lang="pt-BR" sz="1200" dirty="0">
                <a:solidFill>
                  <a:srgbClr val="433F3D"/>
                </a:solidFill>
              </a:rPr>
              <a:t>do projeto de urbanização integrada.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     - Represa Billings (APRM-B)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     - Córregos e nascentes (</a:t>
            </a:r>
            <a:r>
              <a:rPr lang="pt-BR" sz="1200" dirty="0" err="1">
                <a:solidFill>
                  <a:srgbClr val="433F3D"/>
                </a:solidFill>
              </a:rPr>
              <a:t>APP´s</a:t>
            </a:r>
            <a:r>
              <a:rPr lang="pt-BR" sz="1200" dirty="0">
                <a:solidFill>
                  <a:srgbClr val="433F3D"/>
                </a:solidFill>
              </a:rPr>
              <a:t>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     - Parque Municipal do Pedroso (Santo André)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     - Rodovias de acesso (Anchieta e Rodoanel Sul)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     - Faixa de dutos de água bruta SABESP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     - Faixa de dutos de óleo TRANSPETRO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     - Faixa de linha de alta tensão ELETROPAULO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Remoções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solidFill>
                  <a:srgbClr val="433F3D"/>
                </a:solidFill>
              </a:rPr>
              <a:t>Para garantir o atendimento das famílias residentes foi realizado o cadastro social e pesquisa socioeconômica, onde foram outorgados 3.151 selos.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Edificações removidas (1.020 selos)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885" y="6525344"/>
            <a:ext cx="1549803" cy="332656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212906" y="6556702"/>
            <a:ext cx="101181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bg1">
                    <a:lumMod val="50000"/>
                  </a:schemeClr>
                </a:solidFill>
              </a:rPr>
              <a:t>0    50   100              250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860032" y="2597137"/>
            <a:ext cx="221739" cy="111783"/>
          </a:xfrm>
          <a:prstGeom prst="rect">
            <a:avLst/>
          </a:prstGeom>
          <a:noFill/>
          <a:ln w="25400">
            <a:solidFill>
              <a:srgbClr val="E78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4854317" y="5877272"/>
            <a:ext cx="221739" cy="111783"/>
          </a:xfrm>
          <a:prstGeom prst="rect">
            <a:avLst/>
          </a:prstGeom>
          <a:solidFill>
            <a:srgbClr val="9F2326"/>
          </a:solidFill>
          <a:ln w="12700">
            <a:solidFill>
              <a:srgbClr val="9F23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664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8154"/>
            <a:ext cx="4716015" cy="603984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PROPOSTA DE INTERVENÇÃO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5" name="Agrupar 4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sp>
        <p:nvSpPr>
          <p:cNvPr id="10" name="CaixaDeTexto 9"/>
          <p:cNvSpPr txBox="1"/>
          <p:nvPr/>
        </p:nvSpPr>
        <p:spPr>
          <a:xfrm>
            <a:off x="4716016" y="1053078"/>
            <a:ext cx="417074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PROJETO BÁSICO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8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Consolidação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8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Remoção (critérios predominantes)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</p:txBody>
      </p:sp>
      <p:grpSp>
        <p:nvGrpSpPr>
          <p:cNvPr id="33" name="Agrupar 32"/>
          <p:cNvGrpSpPr/>
          <p:nvPr/>
        </p:nvGrpSpPr>
        <p:grpSpPr>
          <a:xfrm>
            <a:off x="5220072" y="2674655"/>
            <a:ext cx="3666693" cy="2554545"/>
            <a:chOff x="5220072" y="2632844"/>
            <a:chExt cx="3666693" cy="2554545"/>
          </a:xfrm>
        </p:grpSpPr>
        <p:sp>
          <p:nvSpPr>
            <p:cNvPr id="11" name="CaixaDeTexto 10"/>
            <p:cNvSpPr txBox="1"/>
            <p:nvPr/>
          </p:nvSpPr>
          <p:spPr>
            <a:xfrm>
              <a:off x="5220072" y="2632844"/>
              <a:ext cx="358516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Madeira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Habitações precárias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Risco 3 – 4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Risco 2 – 3 (Infraestrutura)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Risco 2 – 3 (Acessibilidade)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Defesa civil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Linha de alta tensão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Viário (Transporte coletivo)	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Frente de obra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Urbanismo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b="1" dirty="0">
                <a:solidFill>
                  <a:srgbClr val="433F3D"/>
                </a:solidFill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rgbClr val="433F3D"/>
                  </a:solidFill>
                </a:rPr>
                <a:t>Total de remoções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800" dirty="0">
                  <a:solidFill>
                    <a:srgbClr val="433F3D"/>
                  </a:solidFill>
                </a:rPr>
                <a:t>Obs.: Os 55 selos já removidos e atendidos pelo Programa Renda Abrigo não estão caracterizados nem contabilizados neste quadro.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7734637" y="2632844"/>
              <a:ext cx="115212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126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59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332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208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50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48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29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53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07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dirty="0">
                  <a:solidFill>
                    <a:srgbClr val="433F3D"/>
                  </a:solidFill>
                </a:rPr>
                <a:t>108 selos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dirty="0">
                <a:solidFill>
                  <a:srgbClr val="433F3D"/>
                </a:solidFill>
              </a:endParaRP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rgbClr val="433F3D"/>
                  </a:solidFill>
                </a:rPr>
                <a:t>1020 selos*</a:t>
              </a:r>
            </a:p>
          </p:txBody>
        </p:sp>
      </p:grpSp>
      <p:sp>
        <p:nvSpPr>
          <p:cNvPr id="14" name="Retângulo 13"/>
          <p:cNvSpPr/>
          <p:nvPr/>
        </p:nvSpPr>
        <p:spPr>
          <a:xfrm>
            <a:off x="5004048" y="4397337"/>
            <a:ext cx="221739" cy="111783"/>
          </a:xfrm>
          <a:prstGeom prst="rect">
            <a:avLst/>
          </a:prstGeom>
          <a:solidFill>
            <a:srgbClr val="2F32B8"/>
          </a:solidFill>
          <a:ln w="12700">
            <a:solidFill>
              <a:srgbClr val="2F32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5004048" y="4221088"/>
            <a:ext cx="221739" cy="111783"/>
          </a:xfrm>
          <a:prstGeom prst="rect">
            <a:avLst/>
          </a:prstGeom>
          <a:solidFill>
            <a:srgbClr val="449EBB"/>
          </a:solidFill>
          <a:ln w="12700">
            <a:solidFill>
              <a:srgbClr val="449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5004048" y="4037297"/>
            <a:ext cx="221739" cy="111783"/>
          </a:xfrm>
          <a:prstGeom prst="rect">
            <a:avLst/>
          </a:prstGeom>
          <a:solidFill>
            <a:srgbClr val="1BF7FA"/>
          </a:solidFill>
          <a:ln w="12700">
            <a:solidFill>
              <a:srgbClr val="1BF7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5004048" y="3861048"/>
            <a:ext cx="221739" cy="111783"/>
          </a:xfrm>
          <a:prstGeom prst="rect">
            <a:avLst/>
          </a:prstGeom>
          <a:solidFill>
            <a:srgbClr val="FDFA10"/>
          </a:solidFill>
          <a:ln w="12700">
            <a:solidFill>
              <a:srgbClr val="FDFA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5004048" y="3677257"/>
            <a:ext cx="221739" cy="111783"/>
          </a:xfrm>
          <a:prstGeom prst="rect">
            <a:avLst/>
          </a:prstGeom>
          <a:solidFill>
            <a:srgbClr val="D713D7"/>
          </a:solidFill>
          <a:ln w="12700">
            <a:solidFill>
              <a:srgbClr val="D713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5004048" y="3501008"/>
            <a:ext cx="221739" cy="111783"/>
          </a:xfrm>
          <a:prstGeom prst="rect">
            <a:avLst/>
          </a:prstGeom>
          <a:solidFill>
            <a:srgbClr val="EA9735"/>
          </a:solidFill>
          <a:ln w="12700">
            <a:solidFill>
              <a:srgbClr val="EA9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5004048" y="3317217"/>
            <a:ext cx="221739" cy="111783"/>
          </a:xfrm>
          <a:prstGeom prst="rect">
            <a:avLst/>
          </a:prstGeom>
          <a:solidFill>
            <a:srgbClr val="F47F82"/>
          </a:solidFill>
          <a:ln w="12700">
            <a:solidFill>
              <a:srgbClr val="F4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5004048" y="3140968"/>
            <a:ext cx="221739" cy="111783"/>
          </a:xfrm>
          <a:prstGeom prst="rect">
            <a:avLst/>
          </a:prstGeom>
          <a:solidFill>
            <a:srgbClr val="FB0708"/>
          </a:solidFill>
          <a:ln w="12700">
            <a:solidFill>
              <a:srgbClr val="FB07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5004048" y="2948793"/>
            <a:ext cx="221739" cy="111783"/>
          </a:xfrm>
          <a:prstGeom prst="rect">
            <a:avLst/>
          </a:prstGeom>
          <a:solidFill>
            <a:srgbClr val="20C831"/>
          </a:solidFill>
          <a:ln w="12700">
            <a:solidFill>
              <a:srgbClr val="20C8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5004048" y="2770512"/>
            <a:ext cx="221739" cy="111783"/>
          </a:xfrm>
          <a:prstGeom prst="rect">
            <a:avLst/>
          </a:prstGeom>
          <a:solidFill>
            <a:srgbClr val="90363C"/>
          </a:solidFill>
          <a:ln w="12700">
            <a:solidFill>
              <a:srgbClr val="9036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5004048" y="1877057"/>
            <a:ext cx="221739" cy="111783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5220072" y="1810559"/>
            <a:ext cx="208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Edificações consolidadas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740352" y="181055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2.131 selos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885" y="6525344"/>
            <a:ext cx="1549803" cy="332656"/>
          </a:xfrm>
          <a:prstGeom prst="rect">
            <a:avLst/>
          </a:prstGeom>
        </p:spPr>
      </p:pic>
      <p:sp>
        <p:nvSpPr>
          <p:cNvPr id="35" name="Retângulo 34"/>
          <p:cNvSpPr/>
          <p:nvPr/>
        </p:nvSpPr>
        <p:spPr>
          <a:xfrm>
            <a:off x="212906" y="6556702"/>
            <a:ext cx="101181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bg1">
                    <a:lumMod val="50000"/>
                  </a:schemeClr>
                </a:solidFill>
              </a:rPr>
              <a:t>0    50   100              250</a:t>
            </a:r>
          </a:p>
        </p:txBody>
      </p:sp>
    </p:spTree>
    <p:extLst>
      <p:ext uri="{BB962C8B-B14F-4D97-AF65-F5344CB8AC3E}">
        <p14:creationId xmlns:p14="http://schemas.microsoft.com/office/powerpoint/2010/main" val="223911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8154"/>
            <a:ext cx="4716015" cy="603984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PROPOSTA DE INTERVENÇÃO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5" name="Agrupar 4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sp>
        <p:nvSpPr>
          <p:cNvPr id="10" name="CaixaDeTexto 9"/>
          <p:cNvSpPr txBox="1"/>
          <p:nvPr/>
        </p:nvSpPr>
        <p:spPr>
          <a:xfrm>
            <a:off x="4716016" y="1053078"/>
            <a:ext cx="417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PROJETO BÁSICO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Proposta consolidada de Urbanismo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220072" y="1810559"/>
            <a:ext cx="35851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Lotes consolidados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Realocação habitacional (PAC)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Reassentamento habitacional (MCMV)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Institucional existente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Institucional / comunitário proposto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Lotes comerciais propostos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Lotes isolados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600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Áreas verdes (recuperação ambiental)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Áreas verdes públicas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Áreas públicas de estar e lazer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600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Vielas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Viário existente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Viário proposto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212906" y="6556702"/>
            <a:ext cx="101181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" dirty="0">
                <a:solidFill>
                  <a:schemeClr val="bg1">
                    <a:lumMod val="50000"/>
                  </a:schemeClr>
                </a:solidFill>
              </a:rPr>
              <a:t>0    50   100              250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5004048" y="4069530"/>
            <a:ext cx="221739" cy="111783"/>
          </a:xfrm>
          <a:prstGeom prst="rect">
            <a:avLst/>
          </a:prstGeom>
          <a:solidFill>
            <a:srgbClr val="DCDCDA"/>
          </a:solidFill>
          <a:ln w="12700">
            <a:solidFill>
              <a:srgbClr val="DCDC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/>
          <p:cNvSpPr/>
          <p:nvPr/>
        </p:nvSpPr>
        <p:spPr>
          <a:xfrm>
            <a:off x="5004048" y="3893281"/>
            <a:ext cx="221739" cy="111783"/>
          </a:xfrm>
          <a:prstGeom prst="rect">
            <a:avLst/>
          </a:prstGeom>
          <a:solidFill>
            <a:srgbClr val="FFC000"/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5004048" y="3605249"/>
            <a:ext cx="221739" cy="111783"/>
          </a:xfrm>
          <a:prstGeom prst="rect">
            <a:avLst/>
          </a:prstGeom>
          <a:solidFill>
            <a:srgbClr val="E3E2AA"/>
          </a:solidFill>
          <a:ln w="12700">
            <a:solidFill>
              <a:srgbClr val="E3E2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5004048" y="3429000"/>
            <a:ext cx="221739" cy="111783"/>
          </a:xfrm>
          <a:prstGeom prst="rect">
            <a:avLst/>
          </a:prstGeom>
          <a:solidFill>
            <a:srgbClr val="B5C582"/>
          </a:solidFill>
          <a:ln w="12700">
            <a:solidFill>
              <a:srgbClr val="B5C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/>
          <p:cNvSpPr/>
          <p:nvPr/>
        </p:nvSpPr>
        <p:spPr>
          <a:xfrm>
            <a:off x="5004048" y="3245209"/>
            <a:ext cx="221739" cy="111783"/>
          </a:xfrm>
          <a:prstGeom prst="rect">
            <a:avLst/>
          </a:prstGeom>
          <a:solidFill>
            <a:srgbClr val="87BD72"/>
          </a:solidFill>
          <a:ln w="12700">
            <a:solidFill>
              <a:srgbClr val="87BD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/>
          <p:cNvSpPr/>
          <p:nvPr/>
        </p:nvSpPr>
        <p:spPr>
          <a:xfrm>
            <a:off x="5004048" y="2813161"/>
            <a:ext cx="221739" cy="111783"/>
          </a:xfrm>
          <a:prstGeom prst="rect">
            <a:avLst/>
          </a:prstGeom>
          <a:solidFill>
            <a:srgbClr val="FA4B4B"/>
          </a:solidFill>
          <a:ln w="12700">
            <a:solidFill>
              <a:srgbClr val="FA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5004048" y="2453121"/>
            <a:ext cx="221739" cy="111783"/>
          </a:xfrm>
          <a:prstGeom prst="rect">
            <a:avLst/>
          </a:prstGeom>
          <a:solidFill>
            <a:srgbClr val="013EFE"/>
          </a:solidFill>
          <a:ln w="12700">
            <a:solidFill>
              <a:srgbClr val="013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5004048" y="2636912"/>
            <a:ext cx="221739" cy="111783"/>
          </a:xfrm>
          <a:prstGeom prst="rect">
            <a:avLst/>
          </a:prstGeom>
          <a:solidFill>
            <a:srgbClr val="04C0FD"/>
          </a:solidFill>
          <a:ln w="12700">
            <a:solidFill>
              <a:srgbClr val="04C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5004048" y="2084697"/>
            <a:ext cx="221739" cy="111783"/>
          </a:xfrm>
          <a:prstGeom prst="rect">
            <a:avLst/>
          </a:prstGeom>
          <a:solidFill>
            <a:srgbClr val="F98107"/>
          </a:solidFill>
          <a:ln w="12700">
            <a:solidFill>
              <a:srgbClr val="F98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5004048" y="1906416"/>
            <a:ext cx="221739" cy="111783"/>
          </a:xfrm>
          <a:prstGeom prst="rect">
            <a:avLst/>
          </a:prstGeom>
          <a:solidFill>
            <a:srgbClr val="808081"/>
          </a:solidFill>
          <a:ln w="12700">
            <a:solidFill>
              <a:srgbClr val="8080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5004048" y="4253321"/>
            <a:ext cx="221739" cy="111783"/>
          </a:xfrm>
          <a:prstGeom prst="rect">
            <a:avLst/>
          </a:prstGeom>
          <a:solidFill>
            <a:srgbClr val="99989B"/>
          </a:solidFill>
          <a:ln w="12700">
            <a:solidFill>
              <a:srgbClr val="9998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5004048" y="2996952"/>
            <a:ext cx="221739" cy="111783"/>
          </a:xfrm>
          <a:prstGeom prst="rect">
            <a:avLst/>
          </a:prstGeom>
          <a:solidFill>
            <a:srgbClr val="F78A64"/>
          </a:solidFill>
          <a:ln w="12700">
            <a:solidFill>
              <a:srgbClr val="F78A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5004048" y="2276872"/>
            <a:ext cx="221739" cy="111783"/>
          </a:xfrm>
          <a:prstGeom prst="rect">
            <a:avLst/>
          </a:prstGeom>
          <a:solidFill>
            <a:srgbClr val="B3A167"/>
          </a:solidFill>
          <a:ln w="12700">
            <a:solidFill>
              <a:srgbClr val="B3A1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4488215"/>
            <a:ext cx="4139952" cy="236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93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4221088"/>
            <a:ext cx="2067824" cy="2309827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211563"/>
            <a:ext cx="2347392" cy="2309827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4221088"/>
            <a:ext cx="1741365" cy="2309827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105694"/>
            <a:ext cx="2229097" cy="2365448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48" y="1105694"/>
            <a:ext cx="1899652" cy="2365448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7904" y="1105694"/>
            <a:ext cx="1662153" cy="2365448"/>
          </a:xfrm>
          <a:prstGeom prst="rect">
            <a:avLst/>
          </a:prstGeom>
        </p:spPr>
      </p:pic>
      <p:sp>
        <p:nvSpPr>
          <p:cNvPr id="12" name="CaixaDeTexto 11"/>
          <p:cNvSpPr txBox="1">
            <a:spLocks noChangeAspect="1"/>
          </p:cNvSpPr>
          <p:nvPr/>
        </p:nvSpPr>
        <p:spPr>
          <a:xfrm>
            <a:off x="143000" y="1041202"/>
            <a:ext cx="22322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HABITAÇÃO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241 Un. de realocação habitacional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900 Un. de reassentamento habitacional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PROPOSTA DE INTERVENÇÃO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5" name="Agrupar 4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sp>
        <p:nvSpPr>
          <p:cNvPr id="14" name="CaixaDeTexto 13"/>
          <p:cNvSpPr txBox="1"/>
          <p:nvPr/>
        </p:nvSpPr>
        <p:spPr>
          <a:xfrm>
            <a:off x="3095328" y="1048528"/>
            <a:ext cx="2880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INSTITUCIONAL E COMÉRCIOS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39 Un. de realocação comercial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05 Lotes isolados (comunitários e religiosos)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04 Institucionais propostos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516216" y="1052736"/>
            <a:ext cx="28803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ÁREAS VERDES E DE LAZER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2,9 Ha. de áreas de estar e lazer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2,1 Ha. de áreas permeáveis propostas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19,6 Ha. de áreas de recuperação ambiental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43000" y="4011528"/>
            <a:ext cx="248478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MELHORIAS HABITACIONAIS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1242 Un. selecionadas para melhoria habitacional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05 Tipos de kits disponibilizados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095328" y="4018854"/>
            <a:ext cx="29888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BINÁRIO E TRANSPORTE COLETIVO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11 Pontos de ônibus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6516216" y="4023062"/>
            <a:ext cx="288032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VIELAS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2,1 Km. de vielas requalificadas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74 Pontos de luz nas vielas</a:t>
            </a:r>
          </a:p>
        </p:txBody>
      </p:sp>
    </p:spTree>
    <p:extLst>
      <p:ext uri="{BB962C8B-B14F-4D97-AF65-F5344CB8AC3E}">
        <p14:creationId xmlns:p14="http://schemas.microsoft.com/office/powerpoint/2010/main" val="37786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57193"/>
            <a:ext cx="9144000" cy="359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5" name="Agrupar 4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pic>
        <p:nvPicPr>
          <p:cNvPr id="14" name="Picture 5" descr="Y:\_MODELO 3D\BRUNO\Editadas na Boldarini\Boldarini_CC_Cruzeiro_Vista01_HR_editada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466087"/>
            <a:ext cx="4516955" cy="239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Rodrigo.Garcia\Desktop\Boldarini_CC_St_Rita_de_Cassia_Vista02_HR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9139" y="4463747"/>
            <a:ext cx="4494861" cy="239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16"/>
          <p:cNvSpPr txBox="1"/>
          <p:nvPr/>
        </p:nvSpPr>
        <p:spPr>
          <a:xfrm>
            <a:off x="3779912" y="24524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PROPOSTA DE INTERVENÇÃO</a:t>
            </a:r>
          </a:p>
          <a:p>
            <a:pPr algn="r"/>
            <a:r>
              <a:rPr lang="pt-BR" sz="900" dirty="0" smtClean="0">
                <a:solidFill>
                  <a:srgbClr val="433F3D"/>
                </a:solidFill>
                <a:latin typeface="Arial Black" panose="020B0A04020102020204" pitchFamily="34" charset="0"/>
              </a:rPr>
              <a:t>REALOCAÇÃO ÁREA B . CENTRO COMERCIAIS</a:t>
            </a:r>
            <a:endParaRPr lang="pt-BR" sz="900" dirty="0">
              <a:solidFill>
                <a:srgbClr val="433F3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2011\1114 PMSBC AREIÃO\_PLANOS DE CONCEPÇÃO\_Planos A, B e C_Dwg\Caracterização das remoções\Setor 01 _ aére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57193"/>
            <a:ext cx="9144000" cy="61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79912" y="24524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PROPOSTA DE INTERVENÇÃO</a:t>
            </a:r>
          </a:p>
          <a:p>
            <a:pPr algn="r"/>
            <a:r>
              <a:rPr lang="pt-BR" sz="900" dirty="0">
                <a:solidFill>
                  <a:srgbClr val="433F3D"/>
                </a:solidFill>
                <a:latin typeface="Arial Black" panose="020B0A04020102020204" pitchFamily="34" charset="0"/>
              </a:rPr>
              <a:t>RUA DO CRUZEIRO . REALOCAÇÃO A . SITUAÇÃO ATUAL</a:t>
            </a:r>
          </a:p>
        </p:txBody>
      </p:sp>
      <p:grpSp>
        <p:nvGrpSpPr>
          <p:cNvPr id="12" name="Agrupar 11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14" name="Agrupar 13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16" name="Imagem 1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6804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788024" y="245244"/>
            <a:ext cx="4104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ANTECEDENTES DO PROJETO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805661" y="1053078"/>
            <a:ext cx="3081104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b="1" dirty="0">
                <a:solidFill>
                  <a:srgbClr val="433F3D"/>
                </a:solidFill>
              </a:rPr>
              <a:t>SÃO BERNARDO DO CAMPO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00" b="1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" b="1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b="1" dirty="0">
                <a:solidFill>
                  <a:srgbClr val="433F3D"/>
                </a:solidFill>
              </a:rPr>
              <a:t>746.718 habitantes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(Dado Censo 2010 / IBGE) </a:t>
            </a:r>
          </a:p>
          <a:p>
            <a:pPr algn="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1300" b="1" dirty="0">
                <a:solidFill>
                  <a:srgbClr val="433F3D"/>
                </a:solidFill>
              </a:rPr>
              <a:t>260.246 domicílios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(Dado Censo 2010 / IBGE) </a:t>
            </a:r>
          </a:p>
          <a:p>
            <a:pPr algn="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408,45 km² área do município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66% em área de proteção ambiental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54% em área de mananciais 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30% da população na área de proteção e recuperação de mananciais da represa Billings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34% dos domicílios em assentamentos precários e ou irregulares</a:t>
            </a:r>
          </a:p>
          <a:p>
            <a:pPr algn="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52% dos assentamentos irregulares implantados na APRM-B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144" y="4787627"/>
            <a:ext cx="2934856" cy="19442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078686" y="6628710"/>
            <a:ext cx="1800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" dirty="0"/>
              <a:t>Região metropolitana de São Paulo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26" name="CaixaDeTexto 9"/>
          <p:cNvSpPr txBox="1">
            <a:spLocks noChangeArrowheads="1"/>
          </p:cNvSpPr>
          <p:nvPr/>
        </p:nvSpPr>
        <p:spPr bwMode="auto">
          <a:xfrm>
            <a:off x="3792531" y="1513953"/>
            <a:ext cx="12969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t-BR" altLang="pt-BR" sz="800" b="1" dirty="0">
                <a:solidFill>
                  <a:schemeClr val="bg1"/>
                </a:solidFill>
              </a:rPr>
              <a:t>Santo André</a:t>
            </a:r>
          </a:p>
        </p:txBody>
      </p:sp>
      <p:grpSp>
        <p:nvGrpSpPr>
          <p:cNvPr id="40" name="Agrupar 39"/>
          <p:cNvGrpSpPr/>
          <p:nvPr/>
        </p:nvGrpSpPr>
        <p:grpSpPr>
          <a:xfrm>
            <a:off x="0" y="0"/>
            <a:ext cx="4572000" cy="6872160"/>
            <a:chOff x="0" y="0"/>
            <a:chExt cx="4572000" cy="6872160"/>
          </a:xfrm>
        </p:grpSpPr>
        <p:pic>
          <p:nvPicPr>
            <p:cNvPr id="9" name="Imagem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572000" cy="687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aixaDeTexto 10"/>
            <p:cNvSpPr txBox="1">
              <a:spLocks noChangeArrowheads="1"/>
            </p:cNvSpPr>
            <p:nvPr/>
          </p:nvSpPr>
          <p:spPr bwMode="auto">
            <a:xfrm>
              <a:off x="2076444" y="218553"/>
              <a:ext cx="207645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São Caetano do Sul</a:t>
              </a:r>
            </a:p>
          </p:txBody>
        </p:sp>
        <p:sp>
          <p:nvSpPr>
            <p:cNvPr id="22" name="CaixaDeTexto 12"/>
            <p:cNvSpPr txBox="1">
              <a:spLocks noChangeArrowheads="1"/>
            </p:cNvSpPr>
            <p:nvPr/>
          </p:nvSpPr>
          <p:spPr bwMode="auto">
            <a:xfrm>
              <a:off x="3430581" y="5495403"/>
              <a:ext cx="108108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Cubatão</a:t>
              </a:r>
            </a:p>
          </p:txBody>
        </p:sp>
        <p:sp>
          <p:nvSpPr>
            <p:cNvPr id="23" name="CaixaDeTexto 6"/>
            <p:cNvSpPr txBox="1">
              <a:spLocks noChangeArrowheads="1"/>
            </p:cNvSpPr>
            <p:nvPr/>
          </p:nvSpPr>
          <p:spPr bwMode="auto">
            <a:xfrm>
              <a:off x="49206" y="5495403"/>
              <a:ext cx="10795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São Paulo</a:t>
              </a:r>
            </a:p>
          </p:txBody>
        </p:sp>
        <p:sp>
          <p:nvSpPr>
            <p:cNvPr id="24" name="CaixaDeTexto 6"/>
            <p:cNvSpPr txBox="1">
              <a:spLocks noChangeArrowheads="1"/>
            </p:cNvSpPr>
            <p:nvPr/>
          </p:nvSpPr>
          <p:spPr bwMode="auto">
            <a:xfrm>
              <a:off x="49206" y="937690"/>
              <a:ext cx="10795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São Paulo</a:t>
              </a:r>
            </a:p>
          </p:txBody>
        </p:sp>
        <p:sp>
          <p:nvSpPr>
            <p:cNvPr id="25" name="CaixaDeTexto 8"/>
            <p:cNvSpPr txBox="1">
              <a:spLocks noChangeArrowheads="1"/>
            </p:cNvSpPr>
            <p:nvPr/>
          </p:nvSpPr>
          <p:spPr bwMode="auto">
            <a:xfrm>
              <a:off x="49206" y="1513953"/>
              <a:ext cx="10795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Diadema</a:t>
              </a:r>
            </a:p>
          </p:txBody>
        </p:sp>
        <p:sp>
          <p:nvSpPr>
            <p:cNvPr id="27" name="CaixaDeTexto 8"/>
            <p:cNvSpPr txBox="1">
              <a:spLocks noChangeArrowheads="1"/>
            </p:cNvSpPr>
            <p:nvPr/>
          </p:nvSpPr>
          <p:spPr bwMode="auto">
            <a:xfrm rot="4445501">
              <a:off x="1331907" y="4971755"/>
              <a:ext cx="12192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Rod. Imigrantes</a:t>
              </a:r>
            </a:p>
          </p:txBody>
        </p:sp>
        <p:sp>
          <p:nvSpPr>
            <p:cNvPr id="28" name="CaixaDeTexto 8"/>
            <p:cNvSpPr txBox="1">
              <a:spLocks noChangeArrowheads="1"/>
            </p:cNvSpPr>
            <p:nvPr/>
          </p:nvSpPr>
          <p:spPr bwMode="auto">
            <a:xfrm rot="3688160">
              <a:off x="2553488" y="4241505"/>
              <a:ext cx="10795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Rod. Anchieta</a:t>
              </a:r>
            </a:p>
          </p:txBody>
        </p:sp>
        <p:sp>
          <p:nvSpPr>
            <p:cNvPr id="29" name="CaixaDeTexto 8"/>
            <p:cNvSpPr txBox="1">
              <a:spLocks noChangeArrowheads="1"/>
            </p:cNvSpPr>
            <p:nvPr/>
          </p:nvSpPr>
          <p:spPr bwMode="auto">
            <a:xfrm rot="-1896300">
              <a:off x="457194" y="2442074"/>
              <a:ext cx="10795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Rodoanel</a:t>
              </a:r>
            </a:p>
          </p:txBody>
        </p:sp>
        <p:sp>
          <p:nvSpPr>
            <p:cNvPr id="30" name="Elipse 29"/>
            <p:cNvSpPr/>
            <p:nvPr/>
          </p:nvSpPr>
          <p:spPr>
            <a:xfrm>
              <a:off x="1200144" y="1329803"/>
              <a:ext cx="2201862" cy="2200275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31" name="Elipse 30"/>
            <p:cNvSpPr/>
            <p:nvPr/>
          </p:nvSpPr>
          <p:spPr>
            <a:xfrm>
              <a:off x="2273294" y="2852215"/>
              <a:ext cx="152400" cy="153988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32" name="Elipse 31"/>
            <p:cNvSpPr/>
            <p:nvPr/>
          </p:nvSpPr>
          <p:spPr>
            <a:xfrm>
              <a:off x="1809744" y="1967978"/>
              <a:ext cx="966787" cy="966787"/>
            </a:xfrm>
            <a:prstGeom prst="ellipse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33" name="Elipse 32"/>
            <p:cNvSpPr/>
            <p:nvPr/>
          </p:nvSpPr>
          <p:spPr>
            <a:xfrm>
              <a:off x="1781444" y="1344576"/>
              <a:ext cx="152400" cy="153988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34" name="Elipse 33"/>
            <p:cNvSpPr/>
            <p:nvPr/>
          </p:nvSpPr>
          <p:spPr>
            <a:xfrm>
              <a:off x="4312707" y="6361536"/>
              <a:ext cx="81369" cy="82217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3169939" y="6303716"/>
              <a:ext cx="1183079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600" dirty="0">
                  <a:solidFill>
                    <a:schemeClr val="bg1"/>
                  </a:solidFill>
                </a:rPr>
                <a:t>Centro Administrativo . 7km</a:t>
              </a:r>
            </a:p>
          </p:txBody>
        </p:sp>
        <p:sp>
          <p:nvSpPr>
            <p:cNvPr id="36" name="Elipse 35"/>
            <p:cNvSpPr/>
            <p:nvPr/>
          </p:nvSpPr>
          <p:spPr>
            <a:xfrm>
              <a:off x="4312707" y="6513936"/>
              <a:ext cx="81369" cy="82217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2665885" y="6456116"/>
              <a:ext cx="168713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600" dirty="0">
                  <a:solidFill>
                    <a:schemeClr val="bg1"/>
                  </a:solidFill>
                </a:rPr>
                <a:t>Centro Regional .R. Grande . 3km</a:t>
              </a: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1398434" y="6604361"/>
              <a:ext cx="295232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600" dirty="0">
                  <a:solidFill>
                    <a:schemeClr val="bg1"/>
                  </a:solidFill>
                </a:rPr>
                <a:t>Localização da Área de Intervenção no município de São Bernardo do Campo</a:t>
              </a:r>
            </a:p>
          </p:txBody>
        </p:sp>
        <p:sp>
          <p:nvSpPr>
            <p:cNvPr id="39" name="Cruz 38"/>
            <p:cNvSpPr/>
            <p:nvPr/>
          </p:nvSpPr>
          <p:spPr>
            <a:xfrm>
              <a:off x="4321108" y="6660690"/>
              <a:ext cx="72008" cy="72008"/>
            </a:xfrm>
            <a:prstGeom prst="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5704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757193"/>
            <a:ext cx="9144000" cy="611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12" name="Agrupar 11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14" name="Agrupar 13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16" name="Imagem 15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sp>
        <p:nvSpPr>
          <p:cNvPr id="10" name="CaixaDeTexto 9"/>
          <p:cNvSpPr txBox="1"/>
          <p:nvPr/>
        </p:nvSpPr>
        <p:spPr>
          <a:xfrm>
            <a:off x="3779912" y="24524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PROPOSTA DE INTERVENÇÃO</a:t>
            </a:r>
          </a:p>
          <a:p>
            <a:pPr algn="r"/>
            <a:r>
              <a:rPr lang="pt-BR" sz="900" dirty="0">
                <a:solidFill>
                  <a:srgbClr val="433F3D"/>
                </a:solidFill>
                <a:latin typeface="Arial Black" panose="020B0A04020102020204" pitchFamily="34" charset="0"/>
              </a:rPr>
              <a:t>RUA DO CRUZEIRO . REALOCAÇÃO A . SITUAÇÃO </a:t>
            </a:r>
            <a:r>
              <a:rPr lang="pt-BR" sz="900" dirty="0" smtClean="0">
                <a:solidFill>
                  <a:srgbClr val="433F3D"/>
                </a:solidFill>
                <a:latin typeface="Arial Black" panose="020B0A04020102020204" pitchFamily="34" charset="0"/>
              </a:rPr>
              <a:t>PROJETADA</a:t>
            </a:r>
            <a:endParaRPr lang="pt-BR" sz="900" dirty="0">
              <a:solidFill>
                <a:srgbClr val="433F3D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3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INVESTIMENTO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5" name="Agrupar 4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901992"/>
              </p:ext>
            </p:extLst>
          </p:nvPr>
        </p:nvGraphicFramePr>
        <p:xfrm>
          <a:off x="469880" y="1005840"/>
          <a:ext cx="8329432" cy="5669280"/>
        </p:xfrm>
        <a:graphic>
          <a:graphicData uri="http://schemas.openxmlformats.org/drawingml/2006/table">
            <a:tbl>
              <a:tblPr/>
              <a:tblGrid>
                <a:gridCol w="3238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4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2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2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2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8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9712"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FFFFFF"/>
                          </a:solidFill>
                          <a:latin typeface="+mn-lt"/>
                          <a:ea typeface="MS Mincho"/>
                          <a:cs typeface="Arial"/>
                        </a:rPr>
                        <a:t>ORÇAMENTO  </a:t>
                      </a:r>
                      <a:r>
                        <a:rPr lang="pt-BR" sz="1200" b="1" dirty="0" smtClean="0">
                          <a:solidFill>
                            <a:srgbClr val="FFFFFF"/>
                          </a:solidFill>
                          <a:latin typeface="+mn-lt"/>
                          <a:ea typeface="MS Mincho"/>
                          <a:cs typeface="Arial"/>
                        </a:rPr>
                        <a:t>AREIÃO/SABESP/VILA DOS </a:t>
                      </a:r>
                      <a:r>
                        <a:rPr lang="pt-BR" sz="1200" b="1" dirty="0">
                          <a:solidFill>
                            <a:srgbClr val="FFFFFF"/>
                          </a:solidFill>
                          <a:latin typeface="+mn-lt"/>
                          <a:ea typeface="MS Mincho"/>
                          <a:cs typeface="Arial"/>
                        </a:rPr>
                        <a:t>ESTUDANTES/M.SIÃO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1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Composição do Investimento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Famílias Beneficiadas Diretamente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 Estimativa de Investimento (R$): 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2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Repasse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Contrapartida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Total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endParaRPr lang="pt-BR" sz="1200">
                        <a:latin typeface="+mn-lt"/>
                      </a:endParaRPr>
                    </a:p>
                  </a:txBody>
                  <a:tcPr marL="22453" marR="2245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endParaRPr lang="pt-BR" sz="1200">
                        <a:latin typeface="+mn-lt"/>
                      </a:endParaRPr>
                    </a:p>
                  </a:txBody>
                  <a:tcPr marL="22453" marR="2245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200">
                        <a:latin typeface="+mn-lt"/>
                      </a:endParaRPr>
                    </a:p>
                  </a:txBody>
                  <a:tcPr marL="22453" marR="2245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712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ETAPA 1 – SISTEMA VIÁRIO 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(na área de reassentamento)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Sistema Viário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4.500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26.082.978,16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0,00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26.082.978,16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SUB TOTAL  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4.500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</a:rPr>
                        <a:t>26.082.978,16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</a:rPr>
                        <a:t>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latin typeface="+mn-lt"/>
                          <a:ea typeface="MS Mincho"/>
                        </a:rPr>
                        <a:t>26.082.978,16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712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ETAPA 2– ÁREA DE URBANIZAÇÃO INTEGRADA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Regularização Fundiária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2.416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3.086.168,29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3.086.168,29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Projetos Executivos Complementares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3.299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9.434.217,12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0,00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9.434.217,12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Infraestrutura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3.299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70.127.138.28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246.571,89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70.373.710,17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Consolidação Geotécnica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3.299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26.269.278,09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26.269.278,09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Recuperação Ambiental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3.299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1.679.648,27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1.679.648,27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Produção Habitacional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241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22.895.000,00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7.591.344,87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30.486.344,87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Melhorias Habitacionais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1.242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10.537.186,48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10.537.186,48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391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Provisão de Serviços Sociais Básicos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(SAB-Vl. dos Estudantes, Centros Comerciais, </a:t>
                      </a:r>
                      <a:r>
                        <a:rPr lang="pt-BR" sz="1200" dirty="0" err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Equip</a:t>
                      </a: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. Comunitário, Campo de Futebol e Vestiário)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3.299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9.212.245,98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9.212.245,98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Trabalho Social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3.299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9.168.838,34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9.168.838,34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SUB TOTAL   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3.299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162.409.720,85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7.837.916,76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170.247.637,61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9712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ETAPA 3 – EQUIPAMENTOS NA ÁREA DE REASSENTAMENTO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Centro Comercial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900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3.876.900,00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3.876.900,00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Equipamento Público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900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3.876.900,00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</a:rPr>
                        <a:t>0,00</a:t>
                      </a: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3.876.900,00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SUB TOTAL   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900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3.876.900,00</a:t>
                      </a:r>
                      <a:endParaRPr lang="pt-BR" sz="1200" b="1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3.876.900,00</a:t>
                      </a:r>
                      <a:endParaRPr lang="pt-BR" sz="1200" b="1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+mn-lt"/>
                          <a:ea typeface="MS Mincho"/>
                          <a:cs typeface="Arial"/>
                        </a:rPr>
                        <a:t>7.753.800,00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BR" sz="1200">
                        <a:latin typeface="+mn-lt"/>
                        <a:ea typeface="MS Mincho"/>
                        <a:cs typeface="Arial"/>
                      </a:endParaRPr>
                    </a:p>
                  </a:txBody>
                  <a:tcPr marL="22453" marR="2245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BR" sz="1200">
                        <a:latin typeface="+mn-lt"/>
                        <a:ea typeface="MS Mincho"/>
                        <a:cs typeface="Arial"/>
                      </a:endParaRPr>
                    </a:p>
                  </a:txBody>
                  <a:tcPr marL="22453" marR="2245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BR" sz="1200">
                        <a:latin typeface="+mn-lt"/>
                        <a:ea typeface="MS Mincho"/>
                        <a:cs typeface="Arial"/>
                      </a:endParaRPr>
                    </a:p>
                  </a:txBody>
                  <a:tcPr marL="22453" marR="22453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TOTAL DAS ETAPAS</a:t>
                      </a:r>
                      <a:r>
                        <a:rPr lang="pt-BR" sz="1200" b="1" baseline="0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 1 + 2 + 3 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4.500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191.759.292,39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12.325.123,38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204.084.415,77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BR" sz="1200">
                        <a:latin typeface="+mn-lt"/>
                        <a:ea typeface="MS Mincho"/>
                        <a:cs typeface="Arial"/>
                      </a:endParaRPr>
                    </a:p>
                  </a:txBody>
                  <a:tcPr marL="22453" marR="22453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BR" sz="1200">
                        <a:latin typeface="+mn-lt"/>
                        <a:ea typeface="MS Mincho"/>
                        <a:cs typeface="Arial"/>
                      </a:endParaRPr>
                    </a:p>
                  </a:txBody>
                  <a:tcPr marL="22453" marR="22453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BR" sz="1200">
                        <a:latin typeface="+mn-lt"/>
                        <a:ea typeface="MS Mincho"/>
                        <a:cs typeface="Arial"/>
                      </a:endParaRPr>
                    </a:p>
                  </a:txBody>
                  <a:tcPr marL="22453" marR="22453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9712"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1" dirty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ÁREA DE REASSENTAMENTO EXTERNO / </a:t>
                      </a:r>
                      <a:r>
                        <a:rPr lang="pt-BR" sz="1200" b="1" dirty="0" smtClean="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PMCMV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Produção de UHs + Infra Condominial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900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>
                          <a:latin typeface="+mn-lt"/>
                          <a:ea typeface="MS Mincho"/>
                          <a:cs typeface="Arial"/>
                        </a:rPr>
                        <a:t>68.400.000,00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dirty="0" smtClean="0">
                          <a:latin typeface="+mn-lt"/>
                          <a:ea typeface="MS Mincho"/>
                          <a:cs typeface="Arial"/>
                        </a:rPr>
                        <a:t>18.000.000,00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>
                          <a:latin typeface="+mn-lt"/>
                          <a:ea typeface="MS Mincho"/>
                          <a:cs typeface="Arial"/>
                        </a:rPr>
                        <a:t>86.400.000,00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9712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TOTAL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solidFill>
                            <a:srgbClr val="000000"/>
                          </a:solidFill>
                          <a:latin typeface="+mn-lt"/>
                          <a:ea typeface="MS Mincho"/>
                          <a:cs typeface="Arial"/>
                        </a:rPr>
                        <a:t>900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>
                          <a:latin typeface="+mn-lt"/>
                          <a:ea typeface="MS Mincho"/>
                          <a:cs typeface="Arial"/>
                        </a:rPr>
                        <a:t>68.400.000,00</a:t>
                      </a:r>
                      <a:endParaRPr lang="pt-BR" sz="120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latin typeface="+mn-lt"/>
                          <a:ea typeface="MS Mincho"/>
                          <a:cs typeface="Arial"/>
                        </a:rPr>
                        <a:t>18.000.000,00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latin typeface="+mn-lt"/>
                          <a:ea typeface="MS Mincho"/>
                          <a:cs typeface="Arial"/>
                        </a:rPr>
                        <a:t>86.400.000,00</a:t>
                      </a:r>
                      <a:endParaRPr lang="pt-BR" sz="1200" dirty="0">
                        <a:latin typeface="+mn-lt"/>
                        <a:ea typeface="MS Mincho"/>
                      </a:endParaRPr>
                    </a:p>
                  </a:txBody>
                  <a:tcPr marL="22453" marR="224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37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Espaço Reservado para Conteúdo 2"/>
          <p:cNvSpPr txBox="1">
            <a:spLocks/>
          </p:cNvSpPr>
          <p:nvPr/>
        </p:nvSpPr>
        <p:spPr bwMode="auto">
          <a:xfrm>
            <a:off x="395288" y="765175"/>
            <a:ext cx="84978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endParaRPr lang="pt-BR" altLang="pt-BR" sz="3200">
              <a:latin typeface="Calibri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831875"/>
              </p:ext>
            </p:extLst>
          </p:nvPr>
        </p:nvGraphicFramePr>
        <p:xfrm>
          <a:off x="323528" y="1052736"/>
          <a:ext cx="8481704" cy="5472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5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3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883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t-BR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INSTITUIÇÃO</a:t>
                      </a:r>
                      <a:endParaRPr lang="pt-BR" sz="13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endParaRPr lang="pt-BR" sz="1500" b="1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t-BR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PAPEL</a:t>
                      </a:r>
                      <a:endParaRPr lang="pt-BR" sz="13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848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Governo Federal (Ministério das Cidades)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1800"/>
                        </a:lnSpc>
                        <a:buFont typeface="Wingdings" pitchFamily="2" charset="2"/>
                        <a:buNone/>
                      </a:pPr>
                      <a:r>
                        <a:rPr lang="pt-BR" sz="120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Aporte de recursos do </a:t>
                      </a:r>
                      <a:r>
                        <a:rPr lang="pt-BR" sz="1200" dirty="0">
                          <a:solidFill>
                            <a:srgbClr val="4340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PAC/Urbanização de Assentamentos Precários</a:t>
                      </a:r>
                      <a:endParaRPr lang="pt-BR" sz="1200" kern="1200" baseline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defTabSz="914400" rtl="0" eaLnBrk="1" latinLnBrk="0" hangingPunct="1">
                        <a:lnSpc>
                          <a:spcPts val="1800"/>
                        </a:lnSpc>
                        <a:buFont typeface="Wingdings" pitchFamily="2" charset="2"/>
                        <a:buNone/>
                      </a:pPr>
                      <a:r>
                        <a:rPr lang="pt-BR" sz="120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Aporte de recursos do Programa Minha Casa Minha Vida - </a:t>
                      </a:r>
                      <a:r>
                        <a:rPr lang="pt-BR" sz="1200" kern="120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PMCMV</a:t>
                      </a:r>
                      <a:endParaRPr lang="pt-BR" sz="1200" b="0" kern="120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08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Caixa Econômica Federal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ts val="1800"/>
                        </a:lnSpc>
                        <a:buFont typeface="Wingdings" pitchFamily="2" charset="2"/>
                        <a:buNone/>
                      </a:pPr>
                      <a:r>
                        <a:rPr lang="pt-BR" sz="120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Agente Operador/Financeiro do Programa  responsável pelo gestão dos recursos e controle dos contratos</a:t>
                      </a:r>
                      <a:endParaRPr lang="pt-BR" sz="1200" b="0" kern="120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883">
                <a:tc rowSpan="6">
                  <a:txBody>
                    <a:bodyPr/>
                    <a:lstStyle/>
                    <a:p>
                      <a:pPr marL="93663" marR="0" indent="0" algn="ctr" defTabSz="914400" rtl="0" eaLnBrk="1" fontAlgn="auto" latinLnBrk="0" hangingPunct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 de São Bernardo do Campo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 de Habitação (SEHAB)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1800"/>
                        </a:lnSpc>
                        <a:buFont typeface="Wingdings" pitchFamily="2" charset="2"/>
                        <a:buNone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Coordenação do Projeto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 de Serviços Urbanos (SU)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BR" sz="1200" baseline="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Limpeza urbana, </a:t>
                      </a:r>
                      <a:r>
                        <a:rPr lang="pt-BR" sz="1200" baseline="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manutenção das áreas verdes, </a:t>
                      </a:r>
                      <a:r>
                        <a:rPr lang="pt-BR" sz="1200" baseline="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drenagem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08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 de Transportes e Vias Públicas (ST)</a:t>
                      </a:r>
                    </a:p>
                    <a:p>
                      <a:pPr fontAlgn="auto">
                        <a:lnSpc>
                          <a:spcPts val="1800"/>
                        </a:lnSpc>
                        <a:spcAft>
                          <a:spcPts val="0"/>
                        </a:spcAft>
                        <a:buNone/>
                        <a:defRPr/>
                      </a:pPr>
                      <a:endParaRPr lang="pt-BR" sz="1200" dirty="0">
                        <a:solidFill>
                          <a:srgbClr val="43403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BR" sz="1200" baseline="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Linhas de ônibus, </a:t>
                      </a:r>
                      <a:r>
                        <a:rPr lang="pt-BR" sz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sinalização</a:t>
                      </a:r>
                      <a:r>
                        <a:rPr lang="pt-BR" sz="1200" baseline="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viária e implantação de sistema viário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086">
                <a:tc vMerge="1">
                  <a:txBody>
                    <a:bodyPr/>
                    <a:lstStyle/>
                    <a:p>
                      <a:pPr fontAlgn="auto">
                        <a:lnSpc>
                          <a:spcPts val="1900"/>
                        </a:lnSpc>
                        <a:spcAft>
                          <a:spcPts val="0"/>
                        </a:spcAft>
                        <a:buNone/>
                        <a:defRPr/>
                      </a:pP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800"/>
                        </a:lnSpc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 de Obras (SO)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Infraestrutura complementar e serviços </a:t>
                      </a:r>
                      <a:r>
                        <a:rPr lang="pt-BR" sz="120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(iluminação pública)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6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800"/>
                        </a:lnSpc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 de Saúde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BR" sz="1200" b="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Construção e Operação </a:t>
                      </a:r>
                      <a:r>
                        <a:rPr lang="pt-BR" sz="1200" b="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 Unidade Básica de Saúde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4711">
                <a:tc vMerge="1">
                  <a:txBody>
                    <a:bodyPr/>
                    <a:lstStyle/>
                    <a:p>
                      <a:pPr fontAlgn="auto">
                        <a:lnSpc>
                          <a:spcPts val="1900"/>
                        </a:lnSpc>
                        <a:spcAft>
                          <a:spcPts val="0"/>
                        </a:spcAft>
                        <a:buNone/>
                        <a:defRPr/>
                      </a:pPr>
                      <a:endParaRPr lang="pt-BR" sz="1600" b="0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800"/>
                        </a:lnSpc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pt-BR" sz="1200" dirty="0">
                          <a:solidFill>
                            <a:srgbClr val="43403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Secretaria de Esportes e Lazer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pt-BR" sz="1200" b="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Manutenção dos equipamentos de </a:t>
                      </a:r>
                      <a:r>
                        <a:rPr lang="pt-BR" sz="1200" b="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esporte e lazer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PAPEL DOS PARCEIROS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13" name="Agrupar 12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15" name="Agrupar 14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16" name="Imagem 15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17" name="Imagem 16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55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403D"/>
                </a:solidFill>
                <a:latin typeface="Arial Black" panose="020B0A04020102020204" pitchFamily="34" charset="0"/>
              </a:rPr>
              <a:t>LIÇÕES APRENDIDAS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16016" y="1053078"/>
            <a:ext cx="417074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43403D"/>
                </a:solidFill>
              </a:rPr>
              <a:t>A qualidade do </a:t>
            </a:r>
            <a:r>
              <a:rPr lang="pt-BR" sz="1200" b="1" dirty="0">
                <a:solidFill>
                  <a:srgbClr val="43403D"/>
                </a:solidFill>
              </a:rPr>
              <a:t>Projeto Urbano e Habitacional é um importante indutor </a:t>
            </a:r>
            <a:r>
              <a:rPr lang="pt-BR" sz="1200" dirty="0">
                <a:solidFill>
                  <a:srgbClr val="43403D"/>
                </a:solidFill>
              </a:rPr>
              <a:t>da qualificação da região em que se insere;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43403D"/>
                </a:solidFill>
              </a:rPr>
              <a:t>A </a:t>
            </a:r>
            <a:r>
              <a:rPr lang="pt-BR" sz="1200" b="1" dirty="0">
                <a:solidFill>
                  <a:srgbClr val="43403D"/>
                </a:solidFill>
              </a:rPr>
              <a:t>integração das políticas urbanas e sociais </a:t>
            </a:r>
            <a:r>
              <a:rPr lang="pt-BR" sz="1200" dirty="0">
                <a:solidFill>
                  <a:srgbClr val="43403D"/>
                </a:solidFill>
              </a:rPr>
              <a:t>(desde a fase do planejamento) é fundamental para sua implementação efetiva e para a viabilização de investimento integrado de diferentes áreas;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43403D"/>
                </a:solidFill>
              </a:rPr>
              <a:t>É importante </a:t>
            </a:r>
            <a:r>
              <a:rPr lang="pt-BR" sz="1200" b="1" dirty="0">
                <a:solidFill>
                  <a:srgbClr val="43403D"/>
                </a:solidFill>
              </a:rPr>
              <a:t>integrar as equipes técnicas e diversos atores durante o desenvolvimento do projeto </a:t>
            </a:r>
            <a:r>
              <a:rPr lang="pt-BR" sz="1200" dirty="0">
                <a:solidFill>
                  <a:srgbClr val="43403D"/>
                </a:solidFill>
              </a:rPr>
              <a:t>para minimizar problemas urbanísticos, ambientais, sociais e de regularização fundiária; 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43403D"/>
                </a:solidFill>
              </a:rPr>
              <a:t>A </a:t>
            </a:r>
            <a:r>
              <a:rPr lang="pt-BR" sz="1200" b="1" dirty="0">
                <a:solidFill>
                  <a:srgbClr val="43403D"/>
                </a:solidFill>
              </a:rPr>
              <a:t>participação da população beneficiada </a:t>
            </a:r>
            <a:r>
              <a:rPr lang="pt-BR" sz="1200" dirty="0">
                <a:solidFill>
                  <a:srgbClr val="43403D"/>
                </a:solidFill>
              </a:rPr>
              <a:t>é importante em todas as fases (projetos, implantação e pós-ocupação) como instrumento chave de sustentabilidade e de gestão de conflitos;</a:t>
            </a:r>
          </a:p>
          <a:p>
            <a:pPr marL="171450" indent="-1714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200" b="1" dirty="0">
                <a:solidFill>
                  <a:srgbClr val="43403D"/>
                </a:solidFill>
              </a:rPr>
              <a:t>É importante valorizar os elementos de sustentabilidade social </a:t>
            </a:r>
            <a:r>
              <a:rPr lang="pt-BR" sz="1200" dirty="0">
                <a:solidFill>
                  <a:srgbClr val="43403D"/>
                </a:solidFill>
              </a:rPr>
              <a:t>como as relações de vizinhança uso, ocupação e conservação dos espaços públicos e de uso comum; </a:t>
            </a:r>
            <a:r>
              <a:rPr lang="pt-BR" sz="1200" b="1" dirty="0">
                <a:solidFill>
                  <a:srgbClr val="43403D"/>
                </a:solidFill>
              </a:rPr>
              <a:t>pactuar as regras gerais de convivência</a:t>
            </a:r>
            <a:r>
              <a:rPr lang="pt-BR" sz="1200" dirty="0">
                <a:solidFill>
                  <a:srgbClr val="43403D"/>
                </a:solidFill>
              </a:rPr>
              <a:t> para garantir a sustentabilidade futura do empreendimento.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716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EQUIPE TÉCNICA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5" name="Agrupar 4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11014"/>
              </p:ext>
            </p:extLst>
          </p:nvPr>
        </p:nvGraphicFramePr>
        <p:xfrm>
          <a:off x="395536" y="1052736"/>
          <a:ext cx="8409696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3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356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endParaRPr lang="pt-BR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t-BR" sz="13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PMSBC . SEHAB</a:t>
                      </a:r>
                    </a:p>
                    <a:p>
                      <a:pPr algn="ctr">
                        <a:lnSpc>
                          <a:spcPts val="1800"/>
                        </a:lnSpc>
                      </a:pPr>
                      <a:endParaRPr lang="pt-BR" sz="13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endParaRPr lang="pt-BR" sz="11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pt-BR" sz="13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 CONTRATADAS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93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PREFEITO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Orlando Morando (2017-)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Luiz Marinho (2009-2016)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COORD. DA UNID. EXECUTIVA-LOCAL – UEL/ HABITAÇÃO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João Abukater Neto – Secretário de Habitação (2017-)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Tássia Regino – Secretária de Habitação (2009-2016)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DEPTO. DE OBRAS E PROJETOS HABITACIONAIS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6938" algn="l"/>
                        </a:tabLst>
                        <a:defRPr/>
                      </a:pP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Nancy </a:t>
                      </a:r>
                      <a:r>
                        <a:rPr lang="pt-BR" sz="11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Cavallete</a:t>
                      </a: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 Silva - Diretora (2017-)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buFont typeface="Arial" pitchFamily="34" charset="0"/>
                        <a:buNone/>
                        <a:tabLst>
                          <a:tab pos="896938" algn="l"/>
                        </a:tabLst>
                      </a:pP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José Luiz R. Macedo - Diretor (2009-2016)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EQUIPE TÉCNICA – PROJETO + OBRAS + SOCIAL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buFont typeface="Arial" pitchFamily="34" charset="0"/>
                        <a:buNone/>
                        <a:tabLst>
                          <a:tab pos="896938" algn="l"/>
                        </a:tabLst>
                      </a:pPr>
                      <a:r>
                        <a:rPr lang="pt-BR" sz="1100" b="1" kern="1200" dirty="0" err="1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Atilla</a:t>
                      </a:r>
                      <a:r>
                        <a:rPr lang="pt-BR" sz="1100" b="1" kern="120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</a:t>
                      </a:r>
                      <a:r>
                        <a:rPr lang="pt-BR" sz="11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Bélaváry</a:t>
                      </a: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(2017-)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buFont typeface="Arial" pitchFamily="34" charset="0"/>
                        <a:buNone/>
                        <a:tabLst>
                          <a:tab pos="896938" algn="l"/>
                        </a:tabLst>
                      </a:pP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João M. A. O. Gouveia (2017-)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buFont typeface="Arial" pitchFamily="34" charset="0"/>
                        <a:buNone/>
                        <a:tabLst>
                          <a:tab pos="896938" algn="l"/>
                        </a:tabLst>
                      </a:pP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Karla Sanches (2009-2016</a:t>
                      </a:r>
                      <a:r>
                        <a:rPr lang="pt-BR" sz="1100" b="1" kern="120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6938" algn="l"/>
                        </a:tabLst>
                        <a:defRPr/>
                      </a:pPr>
                      <a:r>
                        <a:rPr lang="pt-BR" sz="1100" b="1" kern="120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Luiz Marcos de Oliveira (2010-)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1100" b="1" kern="1200" dirty="0" smtClean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Fabiana </a:t>
                      </a: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M. de Souza (2010-)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DEPTO. DE ASSUNTOS FUNDIÁRIOS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Clovis I. S. </a:t>
                      </a:r>
                      <a:r>
                        <a:rPr lang="pt-BR" sz="11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Corasolla</a:t>
                      </a: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Diretor (2017-)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Gisele G. Dias - Diretora  - Diretora (2009-2016)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alt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EQUIPE TÉCNICA 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11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Cloves</a:t>
                      </a:r>
                      <a:r>
                        <a:rPr lang="pt-BR" sz="11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F. de Oliveira Filho (2010-)</a:t>
                      </a:r>
                      <a:endParaRPr lang="pt-BR" sz="1200" b="0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GERENCIAMENTO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Consórcio </a:t>
                      </a:r>
                      <a:r>
                        <a:rPr lang="pt-BR" sz="1200" b="1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Planservi</a:t>
                      </a:r>
                      <a:r>
                        <a:rPr lang="pt-BR" sz="1200" b="1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. </a:t>
                      </a:r>
                      <a:r>
                        <a:rPr lang="pt-BR" sz="1200" b="1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Enger</a:t>
                      </a:r>
                      <a:r>
                        <a:rPr lang="pt-BR" sz="1200" b="1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. </a:t>
                      </a:r>
                      <a:r>
                        <a:rPr lang="pt-BR" sz="1200" b="1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Hagaplan</a:t>
                      </a:r>
                      <a:endParaRPr lang="pt-BR" sz="1200" b="1" dirty="0">
                        <a:solidFill>
                          <a:srgbClr val="43403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URBANISMO. ARQUITETURA . PAISAGISMO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Boldarini Arquitetos Associados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ENGENHARIAS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6938" algn="l"/>
                        </a:tabLst>
                        <a:defRPr/>
                      </a:pPr>
                      <a:r>
                        <a:rPr lang="pt-BR" sz="12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Geobrax</a:t>
                      </a: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Engenharia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6938" algn="l"/>
                        </a:tabLst>
                        <a:defRPr/>
                      </a:pPr>
                      <a:r>
                        <a:rPr lang="pt-BR" sz="12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Pezzi</a:t>
                      </a: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Consultoria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6938" algn="l"/>
                        </a:tabLst>
                        <a:defRPr/>
                      </a:pPr>
                      <a:r>
                        <a:rPr lang="pt-BR" sz="12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Somatec</a:t>
                      </a: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Engenharia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6938" algn="l"/>
                        </a:tabLst>
                        <a:defRPr/>
                      </a:pPr>
                      <a:r>
                        <a:rPr lang="pt-BR" sz="12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Dma</a:t>
                      </a: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Engenharia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6938" algn="l"/>
                        </a:tabLst>
                        <a:defRPr/>
                      </a:pPr>
                      <a:r>
                        <a:rPr lang="pt-BR" sz="12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Hproj</a:t>
                      </a: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Engenharia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>
                          <a:tab pos="896938" algn="l"/>
                        </a:tabLst>
                        <a:defRPr/>
                      </a:pP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FB&amp;L Engenharia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TOPOGRAFIA E SONDAGENS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buFont typeface="Arial" pitchFamily="34" charset="0"/>
                        <a:buNone/>
                        <a:tabLst>
                          <a:tab pos="896938" algn="l"/>
                        </a:tabLst>
                      </a:pPr>
                      <a:r>
                        <a:rPr lang="pt-BR" sz="12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Solotec</a:t>
                      </a: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Engenharia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PESQUISA CENSITÁRIA E AMOSTRAL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Instituto Corda</a:t>
                      </a:r>
                    </a:p>
                    <a:p>
                      <a:pPr marL="0" indent="0" algn="l" defTabSz="914400" rtl="0" eaLnBrk="1" latinLnBrk="0" hangingPunct="1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alt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AMBIENTAL 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12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Ackermann</a:t>
                      </a: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Consultoria Ambiental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12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Zenite</a:t>
                      </a: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Arquitetura e Meio Ambiente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800" b="0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JURÍDICO . FUNDIÁRIO . SOCIAL</a:t>
                      </a:r>
                    </a:p>
                    <a:p>
                      <a:pPr marL="0" indent="0">
                        <a:spcBef>
                          <a:spcPts val="500"/>
                        </a:spcBef>
                        <a:tabLst>
                          <a:tab pos="896938" algn="l"/>
                        </a:tabLst>
                      </a:pPr>
                      <a:r>
                        <a:rPr lang="pt-BR" sz="1200" b="1" kern="1200" dirty="0" err="1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Urbis</a:t>
                      </a:r>
                      <a:r>
                        <a:rPr lang="pt-BR" sz="1200" b="1" kern="1200" dirty="0">
                          <a:solidFill>
                            <a:srgbClr val="43403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Oficina de Projetos e Estudos da Cidade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0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3" y="757193"/>
            <a:ext cx="9144000" cy="613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Agrupar 4"/>
          <p:cNvGrpSpPr/>
          <p:nvPr/>
        </p:nvGrpSpPr>
        <p:grpSpPr>
          <a:xfrm>
            <a:off x="107504" y="124252"/>
            <a:ext cx="2721064" cy="455118"/>
            <a:chOff x="107504" y="124252"/>
            <a:chExt cx="2721064" cy="455118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8" name="Imagem 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9" name="Imagem 8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sp>
        <p:nvSpPr>
          <p:cNvPr id="11" name="Retângulo 10"/>
          <p:cNvSpPr/>
          <p:nvPr/>
        </p:nvSpPr>
        <p:spPr>
          <a:xfrm>
            <a:off x="4484752" y="757193"/>
            <a:ext cx="4320480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84752" y="865178"/>
            <a:ext cx="4407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r">
              <a:defRPr sz="1300">
                <a:solidFill>
                  <a:srgbClr val="433F3D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pt-BR" dirty="0">
                <a:solidFill>
                  <a:srgbClr val="43403D"/>
                </a:solidFill>
              </a:rPr>
              <a:t>joao.abukater@saobernardo.sp.gov.br</a:t>
            </a:r>
          </a:p>
          <a:p>
            <a:endParaRPr lang="pt-BR" sz="200" dirty="0">
              <a:solidFill>
                <a:srgbClr val="43403D"/>
              </a:solidFill>
            </a:endParaRPr>
          </a:p>
          <a:p>
            <a:r>
              <a:rPr lang="pt-BR" dirty="0">
                <a:solidFill>
                  <a:srgbClr val="43403D"/>
                </a:solidFill>
              </a:rPr>
              <a:t>www.sihisb.saobernardo.sp.gov.br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507373" y="6597352"/>
            <a:ext cx="2405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  <a:latin typeface="Arial Black" panose="020B0A04020102020204" pitchFamily="34" charset="0"/>
              </a:rPr>
              <a:t>SÃO BERNARDO DO CAMPO . 05/17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779912" y="24524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SELO DE MÉRITO . FNSHDU . ABC</a:t>
            </a:r>
          </a:p>
          <a:p>
            <a:pPr algn="r"/>
            <a:r>
              <a:rPr lang="pt-BR" sz="900" dirty="0">
                <a:solidFill>
                  <a:srgbClr val="433F3D"/>
                </a:solidFill>
                <a:latin typeface="Arial Black" panose="020B0A04020102020204" pitchFamily="34" charset="0"/>
              </a:rPr>
              <a:t>EDIÇÃO 2017</a:t>
            </a:r>
          </a:p>
        </p:txBody>
      </p:sp>
    </p:spTree>
    <p:extLst>
      <p:ext uri="{BB962C8B-B14F-4D97-AF65-F5344CB8AC3E}">
        <p14:creationId xmlns:p14="http://schemas.microsoft.com/office/powerpoint/2010/main" val="271818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562474" y="245244"/>
            <a:ext cx="43300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ANTECEDENTES DO PROJETO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716016" y="931962"/>
            <a:ext cx="4170749" cy="62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b="1" dirty="0">
                <a:solidFill>
                  <a:srgbClr val="433F3D"/>
                </a:solidFill>
              </a:rPr>
              <a:t>O </a:t>
            </a:r>
            <a:r>
              <a:rPr lang="pt-BR" sz="1300" b="1" dirty="0" smtClean="0">
                <a:solidFill>
                  <a:srgbClr val="433F3D"/>
                </a:solidFill>
              </a:rPr>
              <a:t>processo </a:t>
            </a:r>
            <a:r>
              <a:rPr lang="pt-BR" sz="1300" b="1" dirty="0">
                <a:solidFill>
                  <a:srgbClr val="433F3D"/>
                </a:solidFill>
              </a:rPr>
              <a:t>de elaboração do </a:t>
            </a:r>
            <a:r>
              <a:rPr lang="pt-BR" sz="1300" b="1" dirty="0" smtClean="0">
                <a:solidFill>
                  <a:srgbClr val="433F3D"/>
                </a:solidFill>
              </a:rPr>
              <a:t>Projeto</a:t>
            </a:r>
            <a:endParaRPr lang="pt-BR" sz="1300" b="1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00" b="1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" b="1" dirty="0">
              <a:solidFill>
                <a:srgbClr val="433F3D"/>
              </a:solidFill>
            </a:endParaRPr>
          </a:p>
          <a:p>
            <a:pPr algn="just">
              <a:lnSpc>
                <a:spcPts val="1700"/>
              </a:lnSpc>
              <a:spcBef>
                <a:spcPts val="400"/>
              </a:spcBef>
            </a:pPr>
            <a:r>
              <a:rPr lang="pt-BR" sz="1200" dirty="0"/>
              <a:t>O Projeto de Urbanização Integrada do Complexo Areião, </a:t>
            </a:r>
            <a:r>
              <a:rPr lang="pt-BR" sz="1200" dirty="0" smtClean="0"/>
              <a:t>Sabesp, </a:t>
            </a:r>
            <a:r>
              <a:rPr lang="pt-BR" sz="1200" dirty="0"/>
              <a:t>Vila dos Estudantes e Monte Sião é produto de demanda aprovada no Conselho Municipal do </a:t>
            </a:r>
            <a:r>
              <a:rPr lang="pt-BR" sz="1200" dirty="0" smtClean="0"/>
              <a:t>Orçamento no </a:t>
            </a:r>
            <a:r>
              <a:rPr lang="pt-BR" sz="1200" dirty="0"/>
              <a:t>Orçamento Participativo </a:t>
            </a:r>
            <a:r>
              <a:rPr lang="pt-BR" sz="1200" dirty="0" smtClean="0"/>
              <a:t>– OP de </a:t>
            </a:r>
            <a:r>
              <a:rPr lang="pt-BR" sz="1200" dirty="0"/>
              <a:t>2011/2012 </a:t>
            </a:r>
            <a:r>
              <a:rPr lang="pt-BR" sz="1200" dirty="0" smtClean="0"/>
              <a:t>.</a:t>
            </a:r>
            <a:endParaRPr lang="pt-BR" sz="1200" dirty="0"/>
          </a:p>
          <a:p>
            <a:pPr algn="just">
              <a:lnSpc>
                <a:spcPts val="1700"/>
              </a:lnSpc>
              <a:spcBef>
                <a:spcPts val="400"/>
              </a:spcBef>
            </a:pPr>
            <a:r>
              <a:rPr lang="pt-BR" sz="1200" dirty="0"/>
              <a:t>A demanda aprovada abrangia o conjunto de estudos e projetos necessários à urbanização de </a:t>
            </a:r>
            <a:r>
              <a:rPr lang="pt-BR" sz="1200" dirty="0" smtClean="0"/>
              <a:t>assentamentos </a:t>
            </a:r>
            <a:r>
              <a:rPr lang="pt-BR" sz="1200" dirty="0"/>
              <a:t>com precariedade de infraestrutura urbana, irregularidade fundiária e inadequação das unidades habitacionais. </a:t>
            </a:r>
          </a:p>
          <a:p>
            <a:pPr algn="just">
              <a:lnSpc>
                <a:spcPts val="1700"/>
              </a:lnSpc>
              <a:spcBef>
                <a:spcPts val="400"/>
              </a:spcBef>
            </a:pPr>
            <a:r>
              <a:rPr lang="pt-BR" sz="1200" dirty="0"/>
              <a:t>Em 2011 ocorreu a contratação do Projeto de Urbanização Integrada, com recursos municipais.</a:t>
            </a:r>
          </a:p>
          <a:p>
            <a:pPr algn="just">
              <a:lnSpc>
                <a:spcPts val="1700"/>
              </a:lnSpc>
              <a:spcBef>
                <a:spcPts val="400"/>
              </a:spcBef>
            </a:pPr>
            <a:r>
              <a:rPr lang="pt-BR" sz="1200" dirty="0"/>
              <a:t>Foram realizados os levantamentos de informações para elaboração de diagnóstico (topografia, sondagens, estudos geotécnicos, cadastro </a:t>
            </a:r>
            <a:r>
              <a:rPr lang="pt-BR" sz="1200" dirty="0" smtClean="0"/>
              <a:t>socioeconômico e </a:t>
            </a:r>
            <a:r>
              <a:rPr lang="pt-BR" sz="1200" dirty="0"/>
              <a:t>pesquisa fundiária) e estabelecimento de diretrizes para resolver o conjunto dos problemas. </a:t>
            </a:r>
          </a:p>
          <a:p>
            <a:pPr algn="just">
              <a:lnSpc>
                <a:spcPts val="1700"/>
              </a:lnSpc>
              <a:spcBef>
                <a:spcPts val="400"/>
              </a:spcBef>
            </a:pPr>
            <a:r>
              <a:rPr lang="pt-BR" sz="1200" dirty="0"/>
              <a:t>Escolhida a solução mais adequada, ela foi detalhada </a:t>
            </a:r>
            <a:r>
              <a:rPr lang="pt-BR" sz="1200" dirty="0" smtClean="0"/>
              <a:t>em três ações integradas: i. </a:t>
            </a:r>
            <a:r>
              <a:rPr lang="pt-BR" sz="1200" dirty="0"/>
              <a:t>Projetos Básicos relativos às obras </a:t>
            </a:r>
            <a:r>
              <a:rPr lang="pt-BR" sz="1200" dirty="0" smtClean="0"/>
              <a:t>urbanístico-ambientais (novas unidades habitacionais e comercias para realocação de removidos, abastecimento de água</a:t>
            </a:r>
            <a:r>
              <a:rPr lang="pt-BR" sz="1200" dirty="0"/>
              <a:t>, </a:t>
            </a:r>
            <a:r>
              <a:rPr lang="pt-BR" sz="1200" dirty="0" smtClean="0"/>
              <a:t>coleta e afastamento de esgoto</a:t>
            </a:r>
            <a:r>
              <a:rPr lang="pt-BR" sz="1200" dirty="0"/>
              <a:t>, drenagem, </a:t>
            </a:r>
            <a:r>
              <a:rPr lang="pt-BR" sz="1200" dirty="0" smtClean="0"/>
              <a:t>consolidação geotécnica, </a:t>
            </a:r>
            <a:r>
              <a:rPr lang="pt-BR" sz="1200" dirty="0"/>
              <a:t>recuperação ambiental, pavimentação, </a:t>
            </a:r>
            <a:r>
              <a:rPr lang="pt-BR" sz="1200" dirty="0" smtClean="0"/>
              <a:t>redes de energia </a:t>
            </a:r>
            <a:r>
              <a:rPr lang="pt-BR" sz="1200" dirty="0"/>
              <a:t>elétrica e iluminação pública), </a:t>
            </a:r>
            <a:r>
              <a:rPr lang="pt-BR" sz="1200" dirty="0" err="1" smtClean="0"/>
              <a:t>ii</a:t>
            </a:r>
            <a:r>
              <a:rPr lang="pt-BR" sz="1200" dirty="0" smtClean="0"/>
              <a:t>. Plano de Regularização Fundiária, e </a:t>
            </a:r>
            <a:r>
              <a:rPr lang="pt-BR" sz="1200" dirty="0" err="1" smtClean="0"/>
              <a:t>iii</a:t>
            </a:r>
            <a:r>
              <a:rPr lang="pt-BR" sz="1200" dirty="0" smtClean="0"/>
              <a:t>. Trabalho </a:t>
            </a:r>
            <a:r>
              <a:rPr lang="pt-BR" sz="1200" dirty="0"/>
              <a:t>T</a:t>
            </a:r>
            <a:r>
              <a:rPr lang="pt-BR" sz="1200" dirty="0" smtClean="0"/>
              <a:t>écnico Social. </a:t>
            </a:r>
            <a:endParaRPr lang="pt-BR" sz="1200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15" name="CaixaDeTexto 8"/>
          <p:cNvSpPr txBox="1">
            <a:spLocks noChangeArrowheads="1"/>
          </p:cNvSpPr>
          <p:nvPr/>
        </p:nvSpPr>
        <p:spPr bwMode="auto">
          <a:xfrm>
            <a:off x="2968775" y="6644540"/>
            <a:ext cx="15291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pt-BR" altLang="pt-BR" sz="800" b="1" dirty="0">
                <a:solidFill>
                  <a:schemeClr val="bg1"/>
                </a:solidFill>
              </a:rPr>
              <a:t>Vila dos Estudantes</a:t>
            </a:r>
          </a:p>
        </p:txBody>
      </p:sp>
      <p:sp>
        <p:nvSpPr>
          <p:cNvPr id="16" name="CaixaDeTexto 8"/>
          <p:cNvSpPr txBox="1">
            <a:spLocks noChangeArrowheads="1"/>
          </p:cNvSpPr>
          <p:nvPr/>
        </p:nvSpPr>
        <p:spPr bwMode="auto">
          <a:xfrm>
            <a:off x="3033340" y="1485364"/>
            <a:ext cx="15291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pt-BR" altLang="pt-BR" sz="800" b="1" dirty="0">
                <a:solidFill>
                  <a:schemeClr val="bg1"/>
                </a:solidFill>
              </a:rPr>
              <a:t>Areião</a:t>
            </a:r>
          </a:p>
        </p:txBody>
      </p:sp>
    </p:spTree>
    <p:extLst>
      <p:ext uri="{BB962C8B-B14F-4D97-AF65-F5344CB8AC3E}">
        <p14:creationId xmlns:p14="http://schemas.microsoft.com/office/powerpoint/2010/main" val="1264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2011\1114 PMSBC AREIÃO\_PLANOS DE CONCEPÇÃO\_Planos A, B e C_Dwg\Caracterização das remoções\Setor 11 _ aére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717" y="3456000"/>
            <a:ext cx="4536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ANTECEDENTES DO PROJETO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pic>
        <p:nvPicPr>
          <p:cNvPr id="10" name="Picture 2" descr="F:\2011\1114 PMSBC AREIÃO\_PLANOS DE CONCEPÇÃO\_Planos A, B e C_Dwg\Caracterização das remoções\Setor 01 _ aére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8000" y="3456000"/>
            <a:ext cx="4536000" cy="34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198562" y="1052736"/>
            <a:ext cx="4170749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1700"/>
              </a:lnSpc>
              <a:spcBef>
                <a:spcPts val="400"/>
              </a:spcBef>
            </a:pPr>
            <a:r>
              <a:rPr lang="pt-BR" sz="1200" dirty="0" smtClean="0"/>
              <a:t>Fez-se necessária </a:t>
            </a:r>
            <a:r>
              <a:rPr lang="pt-BR" sz="1200" dirty="0"/>
              <a:t>a identificação de </a:t>
            </a:r>
            <a:r>
              <a:rPr lang="pt-BR" sz="1200" dirty="0" smtClean="0"/>
              <a:t>áreas desocupadas </a:t>
            </a:r>
            <a:r>
              <a:rPr lang="pt-BR" sz="1200" dirty="0"/>
              <a:t>para </a:t>
            </a:r>
            <a:r>
              <a:rPr lang="pt-BR" sz="1200" dirty="0" smtClean="0"/>
              <a:t>realocação e reassentamento com a elaboração de </a:t>
            </a:r>
            <a:r>
              <a:rPr lang="pt-BR" sz="1200" dirty="0"/>
              <a:t>projeto </a:t>
            </a:r>
            <a:r>
              <a:rPr lang="pt-BR" sz="1200" dirty="0" smtClean="0"/>
              <a:t>para </a:t>
            </a:r>
            <a:r>
              <a:rPr lang="pt-BR" sz="1200" dirty="0"/>
              <a:t>produção das novas </a:t>
            </a:r>
            <a:r>
              <a:rPr lang="pt-BR" sz="1200" dirty="0" smtClean="0"/>
              <a:t>edificações em substituição às removidas. </a:t>
            </a:r>
            <a:endParaRPr lang="pt-BR" sz="1200" dirty="0"/>
          </a:p>
          <a:p>
            <a:pPr lvl="0" algn="just">
              <a:lnSpc>
                <a:spcPts val="1700"/>
              </a:lnSpc>
              <a:spcBef>
                <a:spcPts val="400"/>
              </a:spcBef>
            </a:pPr>
            <a:r>
              <a:rPr lang="pt-BR" sz="1200" dirty="0"/>
              <a:t>O projeto foi aprovado pela Caixa Econômica Federal em 2017, para ser executado no âmbito do Programa de Aceleração do Crescimento – PAC, e o início da execução das obras depende das seguintes questões:</a:t>
            </a:r>
          </a:p>
          <a:p>
            <a:pPr lvl="0" algn="just">
              <a:lnSpc>
                <a:spcPts val="17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pt-BR" sz="1200" dirty="0"/>
              <a:t> Viabilização da fonte de financiamento de contrapartida. Com a saída do Banco Mundial da operação, a Prefeitura</a:t>
            </a:r>
            <a:endParaRPr lang="pt-BR" sz="1200" dirty="0">
              <a:solidFill>
                <a:srgbClr val="433F3D"/>
              </a:solidFill>
            </a:endParaRPr>
          </a:p>
        </p:txBody>
      </p:sp>
      <p:sp>
        <p:nvSpPr>
          <p:cNvPr id="12" name="CaixaDeTexto 8"/>
          <p:cNvSpPr txBox="1">
            <a:spLocks noChangeArrowheads="1"/>
          </p:cNvSpPr>
          <p:nvPr/>
        </p:nvSpPr>
        <p:spPr bwMode="auto">
          <a:xfrm>
            <a:off x="-2604" y="6644540"/>
            <a:ext cx="15291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altLang="pt-BR" sz="800" b="1" dirty="0">
                <a:solidFill>
                  <a:schemeClr val="bg1"/>
                </a:solidFill>
              </a:rPr>
              <a:t>Sabesp</a:t>
            </a:r>
          </a:p>
        </p:txBody>
      </p:sp>
      <p:sp>
        <p:nvSpPr>
          <p:cNvPr id="13" name="CaixaDeTexto 8"/>
          <p:cNvSpPr txBox="1">
            <a:spLocks noChangeArrowheads="1"/>
          </p:cNvSpPr>
          <p:nvPr/>
        </p:nvSpPr>
        <p:spPr bwMode="auto">
          <a:xfrm>
            <a:off x="7603752" y="6644051"/>
            <a:ext cx="152913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pt-BR" altLang="pt-BR" sz="800" b="1" dirty="0">
                <a:solidFill>
                  <a:schemeClr val="bg1"/>
                </a:solidFill>
              </a:rPr>
              <a:t>Areião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716016" y="1053078"/>
            <a:ext cx="4170749" cy="2341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700"/>
              </a:lnSpc>
              <a:spcBef>
                <a:spcPts val="400"/>
              </a:spcBef>
            </a:pPr>
            <a:r>
              <a:rPr lang="pt-BR" sz="1200" dirty="0"/>
              <a:t>está trabalhando a viabilização dos recursos complementares por meio da solicitação de financiamento de contrapartida (CPAC) a ser viabilizada junto a CAIXA;</a:t>
            </a:r>
          </a:p>
          <a:p>
            <a:pPr lvl="0" algn="just">
              <a:lnSpc>
                <a:spcPts val="17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pt-BR" sz="1200" dirty="0"/>
              <a:t> Conclusão do processo de contratação da Área de Reassentamento (objeto do Programa Minha Casa Minha Vida), cuja implementação se dá por meio da iniciativa privada; e</a:t>
            </a:r>
          </a:p>
          <a:p>
            <a:pPr lvl="0" algn="just">
              <a:lnSpc>
                <a:spcPts val="1700"/>
              </a:lnSpc>
              <a:spcBef>
                <a:spcPts val="400"/>
              </a:spcBef>
              <a:buFont typeface="Arial" pitchFamily="34" charset="0"/>
              <a:buChar char="•"/>
            </a:pPr>
            <a:r>
              <a:rPr lang="pt-BR" sz="1200" dirty="0"/>
              <a:t> Emissão da Licença de Instalação pela CETESB (a LI foi protocolada na CETESB em out/2015).</a:t>
            </a:r>
            <a:endParaRPr lang="pt-BR" sz="1200" dirty="0">
              <a:solidFill>
                <a:srgbClr val="433F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</p:txBody>
      </p:sp>
      <p:grpSp>
        <p:nvGrpSpPr>
          <p:cNvPr id="21" name="Agrupar 20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23" name="Agrupar 22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24" name="Imagem 23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25" name="Imagem 24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3627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ANTECEDENTES DO PROJETO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716016" y="1053078"/>
            <a:ext cx="4170749" cy="585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1" hangingPunct="1">
              <a:spcBef>
                <a:spcPts val="600"/>
              </a:spcBef>
            </a:pPr>
            <a:r>
              <a:rPr lang="pt-BR" sz="1200" dirty="0"/>
              <a:t>A ocupação que gerou os assentamentos precários Areião, </a:t>
            </a:r>
            <a:r>
              <a:rPr lang="pt-BR" sz="1200" dirty="0" smtClean="0"/>
              <a:t>Sabesp, </a:t>
            </a:r>
            <a:r>
              <a:rPr lang="pt-BR" sz="1200" dirty="0"/>
              <a:t>Vila dos Estudantes e Monte Sião foi iniciada na década de 70, e sobre ela não consta ação de reintegração de posse. </a:t>
            </a:r>
          </a:p>
          <a:p>
            <a:pPr lvl="0" algn="just" eaLnBrk="1" hangingPunct="1">
              <a:lnSpc>
                <a:spcPct val="115000"/>
              </a:lnSpc>
            </a:pPr>
            <a:r>
              <a:rPr lang="pt-BR" sz="1200" dirty="0"/>
              <a:t>Os assentamentos, contíguos</a:t>
            </a:r>
            <a:r>
              <a:rPr lang="pt-BR" sz="1200" dirty="0">
                <a:ea typeface="Calibri" pitchFamily="34" charset="0"/>
              </a:rPr>
              <a:t>, estão implantados em áreas particulares, situadas na Área de Proteção e Recuperação de Mananciais – Billings (APRM-B), e apresentam situação de risco e carência de vários itens de infraestrutura, inadequações de habitabilidade e situações de risco, inclusive com ocupação de </a:t>
            </a:r>
            <a:r>
              <a:rPr lang="pt-BR" sz="1200" dirty="0" smtClean="0">
                <a:ea typeface="Calibri" pitchFamily="34" charset="0"/>
              </a:rPr>
              <a:t>áreas de preservação permanente - </a:t>
            </a:r>
            <a:r>
              <a:rPr lang="pt-BR" sz="1200" dirty="0" err="1" smtClean="0">
                <a:ea typeface="Calibri" pitchFamily="34" charset="0"/>
              </a:rPr>
              <a:t>APP´s</a:t>
            </a:r>
            <a:r>
              <a:rPr lang="pt-BR" sz="1200" dirty="0" smtClean="0">
                <a:ea typeface="Calibri" pitchFamily="34" charset="0"/>
              </a:rPr>
              <a:t> em </a:t>
            </a:r>
            <a:r>
              <a:rPr lang="pt-BR" sz="1200" dirty="0">
                <a:ea typeface="Calibri" pitchFamily="34" charset="0"/>
              </a:rPr>
              <a:t>margem de córrego, nascente e topo de morro. Sua solução demanda obras complexas de urbanização, produção </a:t>
            </a:r>
            <a:r>
              <a:rPr lang="pt-BR" sz="1200" dirty="0" smtClean="0">
                <a:ea typeface="Calibri" pitchFamily="34" charset="0"/>
              </a:rPr>
              <a:t>habitacional e comercial </a:t>
            </a:r>
            <a:r>
              <a:rPr lang="pt-BR" sz="1200" dirty="0">
                <a:ea typeface="Calibri" pitchFamily="34" charset="0"/>
              </a:rPr>
              <a:t>e </a:t>
            </a:r>
            <a:r>
              <a:rPr lang="pt-BR" sz="1200" dirty="0" smtClean="0">
                <a:ea typeface="Calibri" pitchFamily="34" charset="0"/>
              </a:rPr>
              <a:t>soluções </a:t>
            </a:r>
            <a:r>
              <a:rPr lang="pt-BR" sz="1200" dirty="0">
                <a:ea typeface="Calibri" pitchFamily="34" charset="0"/>
              </a:rPr>
              <a:t>de acessibilidade e mobilidade, uma vez que seu acesso principal atual apresenta condição de risco e </a:t>
            </a:r>
            <a:r>
              <a:rPr lang="pt-BR" sz="1200" dirty="0" smtClean="0">
                <a:ea typeface="Calibri" pitchFamily="34" charset="0"/>
              </a:rPr>
              <a:t>inadequação geométrica.</a:t>
            </a:r>
            <a:endParaRPr lang="pt-BR" sz="1200" dirty="0">
              <a:ea typeface="Calibri" pitchFamily="34" charset="0"/>
            </a:endParaRPr>
          </a:p>
          <a:p>
            <a:pPr algn="r" eaLnBrk="1" hangingPunct="1">
              <a:lnSpc>
                <a:spcPct val="115000"/>
              </a:lnSpc>
            </a:pPr>
            <a:endParaRPr lang="pt-BR" sz="1200" b="1" dirty="0">
              <a:solidFill>
                <a:srgbClr val="433F3D"/>
              </a:solidFill>
            </a:endParaRPr>
          </a:p>
          <a:p>
            <a:pPr eaLnBrk="1" hangingPunct="1">
              <a:lnSpc>
                <a:spcPct val="115000"/>
              </a:lnSpc>
            </a:pPr>
            <a:r>
              <a:rPr lang="pt-BR" sz="1200" b="1" dirty="0">
                <a:solidFill>
                  <a:srgbClr val="433F3D"/>
                </a:solidFill>
              </a:rPr>
              <a:t>Condição </a:t>
            </a:r>
            <a:r>
              <a:rPr lang="pt-BR" sz="1200" b="1" dirty="0" smtClean="0">
                <a:solidFill>
                  <a:srgbClr val="433F3D"/>
                </a:solidFill>
              </a:rPr>
              <a:t>Urbanístico- Habitacional dos assentamentos</a:t>
            </a:r>
            <a:endParaRPr lang="pt-BR" sz="1200" b="1" dirty="0">
              <a:solidFill>
                <a:srgbClr val="433F3D"/>
              </a:solidFill>
            </a:endParaRPr>
          </a:p>
          <a:p>
            <a:pPr eaLnBrk="1" hangingPunct="1">
              <a:lnSpc>
                <a:spcPct val="115000"/>
              </a:lnSpc>
            </a:pPr>
            <a:endParaRPr lang="pt-BR" sz="1200" b="1" dirty="0">
              <a:solidFill>
                <a:srgbClr val="433F3D"/>
              </a:solidFill>
            </a:endParaRPr>
          </a:p>
          <a:p>
            <a:pPr algn="just">
              <a:buFontTx/>
              <a:buChar char="•"/>
              <a:defRPr/>
            </a:pPr>
            <a:r>
              <a:rPr lang="pt-BR" sz="1200" dirty="0"/>
              <a:t> Alto percentual de moradias precárias;</a:t>
            </a:r>
          </a:p>
          <a:p>
            <a:pPr algn="just">
              <a:buFontTx/>
              <a:buChar char="•"/>
              <a:defRPr/>
            </a:pPr>
            <a:endParaRPr lang="pt-BR" sz="200" dirty="0"/>
          </a:p>
          <a:p>
            <a:pPr algn="just">
              <a:buFontTx/>
              <a:buChar char="•"/>
              <a:defRPr/>
            </a:pPr>
            <a:r>
              <a:rPr lang="pt-BR" sz="1200" dirty="0"/>
              <a:t> Moradias em condições incompatíveis de salubridade e circulação de pessoas e serviços;</a:t>
            </a:r>
          </a:p>
          <a:p>
            <a:pPr algn="just">
              <a:buFontTx/>
              <a:buChar char="•"/>
              <a:defRPr/>
            </a:pPr>
            <a:endParaRPr lang="pt-BR" sz="200" dirty="0"/>
          </a:p>
          <a:p>
            <a:pPr algn="just">
              <a:buFontTx/>
              <a:buChar char="•"/>
              <a:defRPr/>
            </a:pPr>
            <a:r>
              <a:rPr lang="pt-BR" sz="1200" dirty="0"/>
              <a:t>  Alto adensamento;</a:t>
            </a:r>
          </a:p>
          <a:p>
            <a:pPr algn="just">
              <a:buFontTx/>
              <a:buChar char="•"/>
              <a:defRPr/>
            </a:pPr>
            <a:endParaRPr lang="pt-BR" sz="200" dirty="0"/>
          </a:p>
          <a:p>
            <a:pPr algn="just">
              <a:buFontTx/>
              <a:buChar char="•"/>
              <a:defRPr/>
            </a:pPr>
            <a:r>
              <a:rPr lang="pt-BR" sz="1200" dirty="0"/>
              <a:t>  Mapeamento de 18 setores de risco de escorregamento e 2 setores de risco de inundação.</a:t>
            </a:r>
          </a:p>
          <a:p>
            <a:pPr lvl="0" algn="just" eaLnBrk="1" hangingPunct="1">
              <a:lnSpc>
                <a:spcPct val="115000"/>
              </a:lnSpc>
            </a:pPr>
            <a:endParaRPr lang="pt-BR" sz="1200" dirty="0">
              <a:ea typeface="Calibri" pitchFamily="34" charset="0"/>
            </a:endParaRPr>
          </a:p>
          <a:p>
            <a:pPr lvl="0" algn="just" eaLnBrk="1" hangingPunct="1">
              <a:lnSpc>
                <a:spcPct val="115000"/>
              </a:lnSpc>
            </a:pPr>
            <a:endParaRPr lang="pt-BR" sz="1200" dirty="0">
              <a:ea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grpSp>
        <p:nvGrpSpPr>
          <p:cNvPr id="11" name="Agrupar 10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13" name="Agrupar 12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18" name="Imagem 17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19" name="Imagem 18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090142"/>
            <a:ext cx="4712074" cy="2780928"/>
          </a:xfrm>
          <a:prstGeom prst="rect">
            <a:avLst/>
          </a:prstGeom>
        </p:spPr>
      </p:pic>
      <p:pic>
        <p:nvPicPr>
          <p:cNvPr id="20" name="Imagem 3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  <a14:imgEffect>
                      <a14:brightnessContrast bright="-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42" y="1130196"/>
            <a:ext cx="4716016" cy="288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98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ÁREA DE INTERVENÇÃO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88024" y="6309320"/>
            <a:ext cx="4017208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FONTE: CADASTRO SOCIAL,  INSTITUTO CORDA, 2011/2012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Computados em entrevista com os 2.588 domicílios (82% do Total)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716016" y="1053078"/>
            <a:ext cx="417074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3.206 Famílias Cadastradas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00" dirty="0">
                <a:solidFill>
                  <a:srgbClr val="433F3D"/>
                </a:solidFill>
              </a:rPr>
              <a:t>(3151 imóveis cadastrados + 55 famílias em renda abrigo)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Areião </a:t>
            </a:r>
            <a:r>
              <a:rPr lang="pt-BR" sz="1200" dirty="0">
                <a:solidFill>
                  <a:srgbClr val="433F3D"/>
                </a:solidFill>
              </a:rPr>
              <a:t>1.797 Imóveis </a:t>
            </a:r>
            <a:r>
              <a:rPr lang="pt-BR" sz="1200" dirty="0" smtClean="0">
                <a:solidFill>
                  <a:srgbClr val="433F3D"/>
                </a:solidFill>
              </a:rPr>
              <a:t>cadastrados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 smtClean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Sabesp</a:t>
            </a:r>
            <a:r>
              <a:rPr lang="pt-BR" sz="1200" dirty="0">
                <a:solidFill>
                  <a:srgbClr val="433F3D"/>
                </a:solidFill>
              </a:rPr>
              <a:t> 446 Imóveis cadastrados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Vila dos Estudantes </a:t>
            </a:r>
            <a:r>
              <a:rPr lang="pt-BR" sz="1200" dirty="0">
                <a:solidFill>
                  <a:srgbClr val="433F3D"/>
                </a:solidFill>
              </a:rPr>
              <a:t>742 Imóveis cadastrados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Monte Sião </a:t>
            </a:r>
            <a:r>
              <a:rPr lang="pt-BR" sz="1200" dirty="0">
                <a:solidFill>
                  <a:srgbClr val="433F3D"/>
                </a:solidFill>
              </a:rPr>
              <a:t>166 Imóveis cadastrados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rgbClr val="433F3D"/>
                </a:solidFill>
              </a:rPr>
              <a:t>Total</a:t>
            </a:r>
            <a:r>
              <a:rPr lang="pt-BR" sz="1200" dirty="0">
                <a:solidFill>
                  <a:srgbClr val="433F3D"/>
                </a:solidFill>
              </a:rPr>
              <a:t> 3.151 Imóveis cadastrados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     55 Programa Renda Abrigo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         8.581 Moradores*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3F3D"/>
                </a:solidFill>
              </a:rPr>
              <a:t>Média de </a:t>
            </a:r>
            <a:r>
              <a:rPr lang="pt-BR" sz="1200" b="1" dirty="0">
                <a:solidFill>
                  <a:srgbClr val="433F3D"/>
                </a:solidFill>
              </a:rPr>
              <a:t>3,32</a:t>
            </a:r>
            <a:r>
              <a:rPr lang="pt-BR" sz="1200" dirty="0">
                <a:solidFill>
                  <a:srgbClr val="433F3D"/>
                </a:solidFill>
              </a:rPr>
              <a:t> moradores / domicílio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3F3D"/>
              </a:solidFill>
            </a:endParaRPr>
          </a:p>
        </p:txBody>
      </p:sp>
      <p:grpSp>
        <p:nvGrpSpPr>
          <p:cNvPr id="48" name="Agrupar 47"/>
          <p:cNvGrpSpPr/>
          <p:nvPr/>
        </p:nvGrpSpPr>
        <p:grpSpPr>
          <a:xfrm>
            <a:off x="-1" y="1167"/>
            <a:ext cx="4572001" cy="6856834"/>
            <a:chOff x="-1" y="1167"/>
            <a:chExt cx="4572001" cy="6856834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" y="1167"/>
              <a:ext cx="4562476" cy="6856834"/>
            </a:xfrm>
            <a:prstGeom prst="rect">
              <a:avLst/>
            </a:prstGeom>
            <a:ln>
              <a:noFill/>
            </a:ln>
          </p:spPr>
        </p:pic>
        <p:sp>
          <p:nvSpPr>
            <p:cNvPr id="11" name="CaixaDeTexto 8"/>
            <p:cNvSpPr txBox="1">
              <a:spLocks noChangeArrowheads="1"/>
            </p:cNvSpPr>
            <p:nvPr/>
          </p:nvSpPr>
          <p:spPr bwMode="auto">
            <a:xfrm>
              <a:off x="3610496" y="757599"/>
              <a:ext cx="71084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Sabesp</a:t>
              </a:r>
            </a:p>
          </p:txBody>
        </p:sp>
        <p:sp>
          <p:nvSpPr>
            <p:cNvPr id="12" name="CaixaDeTexto 8"/>
            <p:cNvSpPr txBox="1">
              <a:spLocks noChangeArrowheads="1"/>
            </p:cNvSpPr>
            <p:nvPr/>
          </p:nvSpPr>
          <p:spPr bwMode="auto">
            <a:xfrm>
              <a:off x="3817938" y="2658398"/>
              <a:ext cx="7540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Vila dos Estudantes</a:t>
              </a:r>
            </a:p>
          </p:txBody>
        </p:sp>
        <p:sp>
          <p:nvSpPr>
            <p:cNvPr id="13" name="Forma Livre: Forma 12"/>
            <p:cNvSpPr/>
            <p:nvPr/>
          </p:nvSpPr>
          <p:spPr>
            <a:xfrm>
              <a:off x="1900238" y="3864769"/>
              <a:ext cx="1472406" cy="2293937"/>
            </a:xfrm>
            <a:custGeom>
              <a:avLst/>
              <a:gdLst>
                <a:gd name="connsiteX0" fmla="*/ 0 w 1470025"/>
                <a:gd name="connsiteY0" fmla="*/ 2270125 h 2270125"/>
                <a:gd name="connsiteX1" fmla="*/ 146050 w 1470025"/>
                <a:gd name="connsiteY1" fmla="*/ 1863725 h 2270125"/>
                <a:gd name="connsiteX2" fmla="*/ 288925 w 1470025"/>
                <a:gd name="connsiteY2" fmla="*/ 1539875 h 2270125"/>
                <a:gd name="connsiteX3" fmla="*/ 419100 w 1470025"/>
                <a:gd name="connsiteY3" fmla="*/ 1108075 h 2270125"/>
                <a:gd name="connsiteX4" fmla="*/ 1016000 w 1470025"/>
                <a:gd name="connsiteY4" fmla="*/ 666750 h 2270125"/>
                <a:gd name="connsiteX5" fmla="*/ 1247775 w 1470025"/>
                <a:gd name="connsiteY5" fmla="*/ 615950 h 2270125"/>
                <a:gd name="connsiteX6" fmla="*/ 1431925 w 1470025"/>
                <a:gd name="connsiteY6" fmla="*/ 203200 h 2270125"/>
                <a:gd name="connsiteX7" fmla="*/ 1470025 w 1470025"/>
                <a:gd name="connsiteY7" fmla="*/ 0 h 2270125"/>
                <a:gd name="connsiteX0" fmla="*/ 0 w 1467644"/>
                <a:gd name="connsiteY0" fmla="*/ 2282031 h 2282031"/>
                <a:gd name="connsiteX1" fmla="*/ 146050 w 1467644"/>
                <a:gd name="connsiteY1" fmla="*/ 1875631 h 2282031"/>
                <a:gd name="connsiteX2" fmla="*/ 288925 w 1467644"/>
                <a:gd name="connsiteY2" fmla="*/ 1551781 h 2282031"/>
                <a:gd name="connsiteX3" fmla="*/ 419100 w 1467644"/>
                <a:gd name="connsiteY3" fmla="*/ 1119981 h 2282031"/>
                <a:gd name="connsiteX4" fmla="*/ 1016000 w 1467644"/>
                <a:gd name="connsiteY4" fmla="*/ 678656 h 2282031"/>
                <a:gd name="connsiteX5" fmla="*/ 1247775 w 1467644"/>
                <a:gd name="connsiteY5" fmla="*/ 627856 h 2282031"/>
                <a:gd name="connsiteX6" fmla="*/ 1431925 w 1467644"/>
                <a:gd name="connsiteY6" fmla="*/ 215106 h 2282031"/>
                <a:gd name="connsiteX7" fmla="*/ 1467644 w 1467644"/>
                <a:gd name="connsiteY7" fmla="*/ 0 h 2282031"/>
                <a:gd name="connsiteX0" fmla="*/ 0 w 1472406"/>
                <a:gd name="connsiteY0" fmla="*/ 2293937 h 2293937"/>
                <a:gd name="connsiteX1" fmla="*/ 150812 w 1472406"/>
                <a:gd name="connsiteY1" fmla="*/ 1875631 h 2293937"/>
                <a:gd name="connsiteX2" fmla="*/ 293687 w 1472406"/>
                <a:gd name="connsiteY2" fmla="*/ 1551781 h 2293937"/>
                <a:gd name="connsiteX3" fmla="*/ 423862 w 1472406"/>
                <a:gd name="connsiteY3" fmla="*/ 1119981 h 2293937"/>
                <a:gd name="connsiteX4" fmla="*/ 1020762 w 1472406"/>
                <a:gd name="connsiteY4" fmla="*/ 678656 h 2293937"/>
                <a:gd name="connsiteX5" fmla="*/ 1252537 w 1472406"/>
                <a:gd name="connsiteY5" fmla="*/ 627856 h 2293937"/>
                <a:gd name="connsiteX6" fmla="*/ 1436687 w 1472406"/>
                <a:gd name="connsiteY6" fmla="*/ 215106 h 2293937"/>
                <a:gd name="connsiteX7" fmla="*/ 1472406 w 1472406"/>
                <a:gd name="connsiteY7" fmla="*/ 0 h 229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72406" h="2293937">
                  <a:moveTo>
                    <a:pt x="0" y="2293937"/>
                  </a:moveTo>
                  <a:lnTo>
                    <a:pt x="150812" y="1875631"/>
                  </a:lnTo>
                  <a:lnTo>
                    <a:pt x="293687" y="1551781"/>
                  </a:lnTo>
                  <a:lnTo>
                    <a:pt x="423862" y="1119981"/>
                  </a:lnTo>
                  <a:lnTo>
                    <a:pt x="1020762" y="678656"/>
                  </a:lnTo>
                  <a:lnTo>
                    <a:pt x="1252537" y="627856"/>
                  </a:lnTo>
                  <a:lnTo>
                    <a:pt x="1436687" y="215106"/>
                  </a:lnTo>
                  <a:lnTo>
                    <a:pt x="1472406" y="0"/>
                  </a:lnTo>
                </a:path>
              </a:pathLst>
            </a:custGeom>
            <a:noFill/>
            <a:ln w="28575">
              <a:solidFill>
                <a:srgbClr val="0070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Forma Livre: Forma 13"/>
            <p:cNvSpPr/>
            <p:nvPr/>
          </p:nvSpPr>
          <p:spPr>
            <a:xfrm>
              <a:off x="1835150" y="3003550"/>
              <a:ext cx="1593850" cy="3149600"/>
            </a:xfrm>
            <a:custGeom>
              <a:avLst/>
              <a:gdLst>
                <a:gd name="connsiteX0" fmla="*/ 1536700 w 1593850"/>
                <a:gd name="connsiteY0" fmla="*/ 869950 h 3149600"/>
                <a:gd name="connsiteX1" fmla="*/ 1593850 w 1593850"/>
                <a:gd name="connsiteY1" fmla="*/ 412750 h 3149600"/>
                <a:gd name="connsiteX2" fmla="*/ 1352550 w 1593850"/>
                <a:gd name="connsiteY2" fmla="*/ 0 h 3149600"/>
                <a:gd name="connsiteX3" fmla="*/ 838200 w 1593850"/>
                <a:gd name="connsiteY3" fmla="*/ 190500 h 3149600"/>
                <a:gd name="connsiteX4" fmla="*/ 292100 w 1593850"/>
                <a:gd name="connsiteY4" fmla="*/ 76200 h 3149600"/>
                <a:gd name="connsiteX5" fmla="*/ 177800 w 1593850"/>
                <a:gd name="connsiteY5" fmla="*/ 533400 h 3149600"/>
                <a:gd name="connsiteX6" fmla="*/ 133350 w 1593850"/>
                <a:gd name="connsiteY6" fmla="*/ 825500 h 3149600"/>
                <a:gd name="connsiteX7" fmla="*/ 146050 w 1593850"/>
                <a:gd name="connsiteY7" fmla="*/ 1162050 h 3149600"/>
                <a:gd name="connsiteX8" fmla="*/ 222250 w 1593850"/>
                <a:gd name="connsiteY8" fmla="*/ 1549400 h 3149600"/>
                <a:gd name="connsiteX9" fmla="*/ 247650 w 1593850"/>
                <a:gd name="connsiteY9" fmla="*/ 1892300 h 3149600"/>
                <a:gd name="connsiteX10" fmla="*/ 171450 w 1593850"/>
                <a:gd name="connsiteY10" fmla="*/ 2235200 h 3149600"/>
                <a:gd name="connsiteX11" fmla="*/ 69850 w 1593850"/>
                <a:gd name="connsiteY11" fmla="*/ 2724150 h 3149600"/>
                <a:gd name="connsiteX12" fmla="*/ 0 w 1593850"/>
                <a:gd name="connsiteY12" fmla="*/ 3149600 h 3149600"/>
                <a:gd name="connsiteX13" fmla="*/ 63500 w 1593850"/>
                <a:gd name="connsiteY13" fmla="*/ 3149600 h 3149600"/>
                <a:gd name="connsiteX14" fmla="*/ 63500 w 1593850"/>
                <a:gd name="connsiteY14" fmla="*/ 3149600 h 314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3850" h="3149600">
                  <a:moveTo>
                    <a:pt x="1536700" y="869950"/>
                  </a:moveTo>
                  <a:lnTo>
                    <a:pt x="1593850" y="412750"/>
                  </a:lnTo>
                  <a:lnTo>
                    <a:pt x="1352550" y="0"/>
                  </a:lnTo>
                  <a:lnTo>
                    <a:pt x="838200" y="190500"/>
                  </a:lnTo>
                  <a:lnTo>
                    <a:pt x="292100" y="76200"/>
                  </a:lnTo>
                  <a:lnTo>
                    <a:pt x="177800" y="533400"/>
                  </a:lnTo>
                  <a:lnTo>
                    <a:pt x="133350" y="825500"/>
                  </a:lnTo>
                  <a:lnTo>
                    <a:pt x="146050" y="1162050"/>
                  </a:lnTo>
                  <a:lnTo>
                    <a:pt x="222250" y="1549400"/>
                  </a:lnTo>
                  <a:lnTo>
                    <a:pt x="247650" y="1892300"/>
                  </a:lnTo>
                  <a:lnTo>
                    <a:pt x="171450" y="2235200"/>
                  </a:lnTo>
                  <a:lnTo>
                    <a:pt x="69850" y="2724150"/>
                  </a:lnTo>
                  <a:lnTo>
                    <a:pt x="0" y="3149600"/>
                  </a:lnTo>
                  <a:lnTo>
                    <a:pt x="63500" y="3149600"/>
                  </a:lnTo>
                  <a:lnTo>
                    <a:pt x="63500" y="3149600"/>
                  </a:lnTo>
                </a:path>
              </a:pathLst>
            </a:custGeom>
            <a:noFill/>
            <a:ln w="28575">
              <a:solidFill>
                <a:srgbClr val="0070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Forma Livre: Forma 15"/>
            <p:cNvSpPr/>
            <p:nvPr/>
          </p:nvSpPr>
          <p:spPr>
            <a:xfrm>
              <a:off x="1898650" y="1892300"/>
              <a:ext cx="1450975" cy="1190625"/>
            </a:xfrm>
            <a:custGeom>
              <a:avLst/>
              <a:gdLst>
                <a:gd name="connsiteX0" fmla="*/ 1292225 w 1450975"/>
                <a:gd name="connsiteY0" fmla="*/ 1114425 h 1190625"/>
                <a:gd name="connsiteX1" fmla="*/ 1209675 w 1450975"/>
                <a:gd name="connsiteY1" fmla="*/ 930275 h 1190625"/>
                <a:gd name="connsiteX2" fmla="*/ 1450975 w 1450975"/>
                <a:gd name="connsiteY2" fmla="*/ 298450 h 1190625"/>
                <a:gd name="connsiteX3" fmla="*/ 1212850 w 1450975"/>
                <a:gd name="connsiteY3" fmla="*/ 257175 h 1190625"/>
                <a:gd name="connsiteX4" fmla="*/ 854075 w 1450975"/>
                <a:gd name="connsiteY4" fmla="*/ 28575 h 1190625"/>
                <a:gd name="connsiteX5" fmla="*/ 739775 w 1450975"/>
                <a:gd name="connsiteY5" fmla="*/ 0 h 1190625"/>
                <a:gd name="connsiteX6" fmla="*/ 590550 w 1450975"/>
                <a:gd name="connsiteY6" fmla="*/ 136525 h 1190625"/>
                <a:gd name="connsiteX7" fmla="*/ 450850 w 1450975"/>
                <a:gd name="connsiteY7" fmla="*/ 171450 h 1190625"/>
                <a:gd name="connsiteX8" fmla="*/ 266700 w 1450975"/>
                <a:gd name="connsiteY8" fmla="*/ 117475 h 1190625"/>
                <a:gd name="connsiteX9" fmla="*/ 174625 w 1450975"/>
                <a:gd name="connsiteY9" fmla="*/ 95250 h 1190625"/>
                <a:gd name="connsiteX10" fmla="*/ 0 w 1450975"/>
                <a:gd name="connsiteY10" fmla="*/ 295275 h 1190625"/>
                <a:gd name="connsiteX11" fmla="*/ 79375 w 1450975"/>
                <a:gd name="connsiteY11" fmla="*/ 349250 h 1190625"/>
                <a:gd name="connsiteX12" fmla="*/ 200025 w 1450975"/>
                <a:gd name="connsiteY12" fmla="*/ 215900 h 1190625"/>
                <a:gd name="connsiteX13" fmla="*/ 381000 w 1450975"/>
                <a:gd name="connsiteY13" fmla="*/ 288925 h 1190625"/>
                <a:gd name="connsiteX14" fmla="*/ 504825 w 1450975"/>
                <a:gd name="connsiteY14" fmla="*/ 415925 h 1190625"/>
                <a:gd name="connsiteX15" fmla="*/ 530225 w 1450975"/>
                <a:gd name="connsiteY15" fmla="*/ 603250 h 1190625"/>
                <a:gd name="connsiteX16" fmla="*/ 460375 w 1450975"/>
                <a:gd name="connsiteY16" fmla="*/ 784225 h 1190625"/>
                <a:gd name="connsiteX17" fmla="*/ 361950 w 1450975"/>
                <a:gd name="connsiteY17" fmla="*/ 923925 h 1190625"/>
                <a:gd name="connsiteX18" fmla="*/ 285750 w 1450975"/>
                <a:gd name="connsiteY18" fmla="*/ 1066800 h 1190625"/>
                <a:gd name="connsiteX19" fmla="*/ 225425 w 1450975"/>
                <a:gd name="connsiteY19" fmla="*/ 1190625 h 11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50975" h="1190625">
                  <a:moveTo>
                    <a:pt x="1292225" y="1114425"/>
                  </a:moveTo>
                  <a:lnTo>
                    <a:pt x="1209675" y="930275"/>
                  </a:lnTo>
                  <a:lnTo>
                    <a:pt x="1450975" y="298450"/>
                  </a:lnTo>
                  <a:lnTo>
                    <a:pt x="1212850" y="257175"/>
                  </a:lnTo>
                  <a:lnTo>
                    <a:pt x="854075" y="28575"/>
                  </a:lnTo>
                  <a:lnTo>
                    <a:pt x="739775" y="0"/>
                  </a:lnTo>
                  <a:lnTo>
                    <a:pt x="590550" y="136525"/>
                  </a:lnTo>
                  <a:lnTo>
                    <a:pt x="450850" y="171450"/>
                  </a:lnTo>
                  <a:lnTo>
                    <a:pt x="266700" y="117475"/>
                  </a:lnTo>
                  <a:lnTo>
                    <a:pt x="174625" y="95250"/>
                  </a:lnTo>
                  <a:lnTo>
                    <a:pt x="0" y="295275"/>
                  </a:lnTo>
                  <a:lnTo>
                    <a:pt x="79375" y="349250"/>
                  </a:lnTo>
                  <a:lnTo>
                    <a:pt x="200025" y="215900"/>
                  </a:lnTo>
                  <a:lnTo>
                    <a:pt x="381000" y="288925"/>
                  </a:lnTo>
                  <a:lnTo>
                    <a:pt x="504825" y="415925"/>
                  </a:lnTo>
                  <a:lnTo>
                    <a:pt x="530225" y="603250"/>
                  </a:lnTo>
                  <a:lnTo>
                    <a:pt x="460375" y="784225"/>
                  </a:lnTo>
                  <a:lnTo>
                    <a:pt x="361950" y="923925"/>
                  </a:lnTo>
                  <a:lnTo>
                    <a:pt x="285750" y="1066800"/>
                  </a:lnTo>
                  <a:lnTo>
                    <a:pt x="225425" y="1190625"/>
                  </a:lnTo>
                </a:path>
              </a:pathLst>
            </a:custGeom>
            <a:noFill/>
            <a:ln w="28575">
              <a:solidFill>
                <a:srgbClr val="0070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7" name="Forma Livre: Forma 16"/>
            <p:cNvSpPr/>
            <p:nvPr/>
          </p:nvSpPr>
          <p:spPr>
            <a:xfrm>
              <a:off x="2632075" y="1358900"/>
              <a:ext cx="749300" cy="835025"/>
            </a:xfrm>
            <a:custGeom>
              <a:avLst/>
              <a:gdLst>
                <a:gd name="connsiteX0" fmla="*/ 711200 w 749300"/>
                <a:gd name="connsiteY0" fmla="*/ 835025 h 835025"/>
                <a:gd name="connsiteX1" fmla="*/ 714375 w 749300"/>
                <a:gd name="connsiteY1" fmla="*/ 692150 h 835025"/>
                <a:gd name="connsiteX2" fmla="*/ 666750 w 749300"/>
                <a:gd name="connsiteY2" fmla="*/ 565150 h 835025"/>
                <a:gd name="connsiteX3" fmla="*/ 533400 w 749300"/>
                <a:gd name="connsiteY3" fmla="*/ 374650 h 835025"/>
                <a:gd name="connsiteX4" fmla="*/ 641350 w 749300"/>
                <a:gd name="connsiteY4" fmla="*/ 311150 h 835025"/>
                <a:gd name="connsiteX5" fmla="*/ 749300 w 749300"/>
                <a:gd name="connsiteY5" fmla="*/ 200025 h 835025"/>
                <a:gd name="connsiteX6" fmla="*/ 615950 w 749300"/>
                <a:gd name="connsiteY6" fmla="*/ 28575 h 835025"/>
                <a:gd name="connsiteX7" fmla="*/ 415925 w 749300"/>
                <a:gd name="connsiteY7" fmla="*/ 0 h 835025"/>
                <a:gd name="connsiteX8" fmla="*/ 222250 w 749300"/>
                <a:gd name="connsiteY8" fmla="*/ 136525 h 835025"/>
                <a:gd name="connsiteX9" fmla="*/ 66675 w 749300"/>
                <a:gd name="connsiteY9" fmla="*/ 314325 h 835025"/>
                <a:gd name="connsiteX10" fmla="*/ 0 w 749300"/>
                <a:gd name="connsiteY10" fmla="*/ 533400 h 83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9300" h="835025">
                  <a:moveTo>
                    <a:pt x="711200" y="835025"/>
                  </a:moveTo>
                  <a:cubicBezTo>
                    <a:pt x="712258" y="787400"/>
                    <a:pt x="713317" y="739775"/>
                    <a:pt x="714375" y="692150"/>
                  </a:cubicBezTo>
                  <a:lnTo>
                    <a:pt x="666750" y="565150"/>
                  </a:lnTo>
                  <a:lnTo>
                    <a:pt x="533400" y="374650"/>
                  </a:lnTo>
                  <a:lnTo>
                    <a:pt x="641350" y="311150"/>
                  </a:lnTo>
                  <a:lnTo>
                    <a:pt x="749300" y="200025"/>
                  </a:lnTo>
                  <a:lnTo>
                    <a:pt x="615950" y="28575"/>
                  </a:lnTo>
                  <a:lnTo>
                    <a:pt x="415925" y="0"/>
                  </a:lnTo>
                  <a:lnTo>
                    <a:pt x="222250" y="136525"/>
                  </a:lnTo>
                  <a:lnTo>
                    <a:pt x="66675" y="314325"/>
                  </a:lnTo>
                  <a:lnTo>
                    <a:pt x="0" y="533400"/>
                  </a:lnTo>
                </a:path>
              </a:pathLst>
            </a:custGeom>
            <a:noFill/>
            <a:ln w="28575">
              <a:solidFill>
                <a:srgbClr val="0070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Forma Livre: Forma 17"/>
            <p:cNvSpPr/>
            <p:nvPr/>
          </p:nvSpPr>
          <p:spPr>
            <a:xfrm>
              <a:off x="3317875" y="1308100"/>
              <a:ext cx="892175" cy="1193800"/>
            </a:xfrm>
            <a:custGeom>
              <a:avLst/>
              <a:gdLst>
                <a:gd name="connsiteX0" fmla="*/ 0 w 892175"/>
                <a:gd name="connsiteY0" fmla="*/ 654050 h 1193800"/>
                <a:gd name="connsiteX1" fmla="*/ 180975 w 892175"/>
                <a:gd name="connsiteY1" fmla="*/ 619125 h 1193800"/>
                <a:gd name="connsiteX2" fmla="*/ 311150 w 892175"/>
                <a:gd name="connsiteY2" fmla="*/ 542925 h 1193800"/>
                <a:gd name="connsiteX3" fmla="*/ 441325 w 892175"/>
                <a:gd name="connsiteY3" fmla="*/ 549275 h 1193800"/>
                <a:gd name="connsiteX4" fmla="*/ 660400 w 892175"/>
                <a:gd name="connsiteY4" fmla="*/ 736600 h 1193800"/>
                <a:gd name="connsiteX5" fmla="*/ 742950 w 892175"/>
                <a:gd name="connsiteY5" fmla="*/ 1038225 h 1193800"/>
                <a:gd name="connsiteX6" fmla="*/ 771525 w 892175"/>
                <a:gd name="connsiteY6" fmla="*/ 1193800 h 1193800"/>
                <a:gd name="connsiteX7" fmla="*/ 892175 w 892175"/>
                <a:gd name="connsiteY7" fmla="*/ 1165225 h 1193800"/>
                <a:gd name="connsiteX8" fmla="*/ 809625 w 892175"/>
                <a:gd name="connsiteY8" fmla="*/ 701675 h 1193800"/>
                <a:gd name="connsiteX9" fmla="*/ 654050 w 892175"/>
                <a:gd name="connsiteY9" fmla="*/ 498475 h 1193800"/>
                <a:gd name="connsiteX10" fmla="*/ 574675 w 892175"/>
                <a:gd name="connsiteY10" fmla="*/ 403225 h 1193800"/>
                <a:gd name="connsiteX11" fmla="*/ 561975 w 892175"/>
                <a:gd name="connsiteY11" fmla="*/ 304800 h 1193800"/>
                <a:gd name="connsiteX12" fmla="*/ 400050 w 892175"/>
                <a:gd name="connsiteY12" fmla="*/ 0 h 1193800"/>
                <a:gd name="connsiteX13" fmla="*/ 200025 w 892175"/>
                <a:gd name="connsiteY13" fmla="*/ 28575 h 1193800"/>
                <a:gd name="connsiteX14" fmla="*/ 0 w 892175"/>
                <a:gd name="connsiteY14" fmla="*/ 165100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92175" h="1193800">
                  <a:moveTo>
                    <a:pt x="0" y="654050"/>
                  </a:moveTo>
                  <a:lnTo>
                    <a:pt x="180975" y="619125"/>
                  </a:lnTo>
                  <a:lnTo>
                    <a:pt x="311150" y="542925"/>
                  </a:lnTo>
                  <a:lnTo>
                    <a:pt x="441325" y="549275"/>
                  </a:lnTo>
                  <a:lnTo>
                    <a:pt x="660400" y="736600"/>
                  </a:lnTo>
                  <a:lnTo>
                    <a:pt x="742950" y="1038225"/>
                  </a:lnTo>
                  <a:lnTo>
                    <a:pt x="771525" y="1193800"/>
                  </a:lnTo>
                  <a:lnTo>
                    <a:pt x="892175" y="1165225"/>
                  </a:lnTo>
                  <a:lnTo>
                    <a:pt x="809625" y="701675"/>
                  </a:lnTo>
                  <a:lnTo>
                    <a:pt x="654050" y="498475"/>
                  </a:lnTo>
                  <a:lnTo>
                    <a:pt x="574675" y="403225"/>
                  </a:lnTo>
                  <a:lnTo>
                    <a:pt x="561975" y="304800"/>
                  </a:lnTo>
                  <a:lnTo>
                    <a:pt x="400050" y="0"/>
                  </a:lnTo>
                  <a:lnTo>
                    <a:pt x="200025" y="28575"/>
                  </a:lnTo>
                  <a:lnTo>
                    <a:pt x="0" y="165100"/>
                  </a:lnTo>
                </a:path>
              </a:pathLst>
            </a:custGeom>
            <a:noFill/>
            <a:ln w="28575">
              <a:solidFill>
                <a:srgbClr val="0070B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CaixaDeTexto 8"/>
            <p:cNvSpPr txBox="1">
              <a:spLocks noChangeArrowheads="1"/>
            </p:cNvSpPr>
            <p:nvPr/>
          </p:nvSpPr>
          <p:spPr bwMode="auto">
            <a:xfrm>
              <a:off x="3013224" y="755826"/>
              <a:ext cx="71084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Monte Sião</a:t>
              </a:r>
            </a:p>
          </p:txBody>
        </p:sp>
        <p:sp>
          <p:nvSpPr>
            <p:cNvPr id="20" name="CaixaDeTexto 8"/>
            <p:cNvSpPr txBox="1">
              <a:spLocks noChangeArrowheads="1"/>
            </p:cNvSpPr>
            <p:nvPr/>
          </p:nvSpPr>
          <p:spPr bwMode="auto">
            <a:xfrm>
              <a:off x="3650107" y="4026550"/>
              <a:ext cx="7540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Areião</a:t>
              </a:r>
            </a:p>
          </p:txBody>
        </p:sp>
        <p:sp>
          <p:nvSpPr>
            <p:cNvPr id="22" name="CaixaDeTexto 8"/>
            <p:cNvSpPr txBox="1">
              <a:spLocks noChangeArrowheads="1"/>
            </p:cNvSpPr>
            <p:nvPr/>
          </p:nvSpPr>
          <p:spPr bwMode="auto">
            <a:xfrm>
              <a:off x="3644774" y="6597932"/>
              <a:ext cx="7540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Billings</a:t>
              </a:r>
            </a:p>
          </p:txBody>
        </p:sp>
        <p:sp>
          <p:nvSpPr>
            <p:cNvPr id="23" name="CaixaDeTexto 8"/>
            <p:cNvSpPr txBox="1">
              <a:spLocks noChangeArrowheads="1"/>
            </p:cNvSpPr>
            <p:nvPr/>
          </p:nvSpPr>
          <p:spPr bwMode="auto">
            <a:xfrm>
              <a:off x="1514" y="5805844"/>
              <a:ext cx="7540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Rodoanel</a:t>
              </a:r>
            </a:p>
          </p:txBody>
        </p:sp>
        <p:sp>
          <p:nvSpPr>
            <p:cNvPr id="24" name="CaixaDeTexto 8"/>
            <p:cNvSpPr txBox="1">
              <a:spLocks noChangeArrowheads="1"/>
            </p:cNvSpPr>
            <p:nvPr/>
          </p:nvSpPr>
          <p:spPr bwMode="auto">
            <a:xfrm>
              <a:off x="1619671" y="6597352"/>
              <a:ext cx="107088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Rod. Anchieta</a:t>
              </a:r>
            </a:p>
          </p:txBody>
        </p:sp>
        <p:sp>
          <p:nvSpPr>
            <p:cNvPr id="26" name="Forma Livre: Forma 25"/>
            <p:cNvSpPr/>
            <p:nvPr/>
          </p:nvSpPr>
          <p:spPr>
            <a:xfrm>
              <a:off x="1185863" y="642938"/>
              <a:ext cx="2043112" cy="1119187"/>
            </a:xfrm>
            <a:custGeom>
              <a:avLst/>
              <a:gdLst>
                <a:gd name="connsiteX0" fmla="*/ 57150 w 2043112"/>
                <a:gd name="connsiteY0" fmla="*/ 0 h 1119187"/>
                <a:gd name="connsiteX1" fmla="*/ 57150 w 2043112"/>
                <a:gd name="connsiteY1" fmla="*/ 52387 h 1119187"/>
                <a:gd name="connsiteX2" fmla="*/ 433387 w 2043112"/>
                <a:gd name="connsiteY2" fmla="*/ 100012 h 1119187"/>
                <a:gd name="connsiteX3" fmla="*/ 585787 w 2043112"/>
                <a:gd name="connsiteY3" fmla="*/ 166687 h 1119187"/>
                <a:gd name="connsiteX4" fmla="*/ 671512 w 2043112"/>
                <a:gd name="connsiteY4" fmla="*/ 300037 h 1119187"/>
                <a:gd name="connsiteX5" fmla="*/ 785812 w 2043112"/>
                <a:gd name="connsiteY5" fmla="*/ 428625 h 1119187"/>
                <a:gd name="connsiteX6" fmla="*/ 933450 w 2043112"/>
                <a:gd name="connsiteY6" fmla="*/ 490537 h 1119187"/>
                <a:gd name="connsiteX7" fmla="*/ 1081087 w 2043112"/>
                <a:gd name="connsiteY7" fmla="*/ 561975 h 1119187"/>
                <a:gd name="connsiteX8" fmla="*/ 1228725 w 2043112"/>
                <a:gd name="connsiteY8" fmla="*/ 638175 h 1119187"/>
                <a:gd name="connsiteX9" fmla="*/ 1385887 w 2043112"/>
                <a:gd name="connsiteY9" fmla="*/ 628650 h 1119187"/>
                <a:gd name="connsiteX10" fmla="*/ 1552575 w 2043112"/>
                <a:gd name="connsiteY10" fmla="*/ 628650 h 1119187"/>
                <a:gd name="connsiteX11" fmla="*/ 1700212 w 2043112"/>
                <a:gd name="connsiteY11" fmla="*/ 585787 h 1119187"/>
                <a:gd name="connsiteX12" fmla="*/ 1885950 w 2043112"/>
                <a:gd name="connsiteY12" fmla="*/ 595312 h 1119187"/>
                <a:gd name="connsiteX13" fmla="*/ 2043112 w 2043112"/>
                <a:gd name="connsiteY13" fmla="*/ 876300 h 1119187"/>
                <a:gd name="connsiteX14" fmla="*/ 1924050 w 2043112"/>
                <a:gd name="connsiteY14" fmla="*/ 966787 h 1119187"/>
                <a:gd name="connsiteX15" fmla="*/ 1819275 w 2043112"/>
                <a:gd name="connsiteY15" fmla="*/ 1057275 h 1119187"/>
                <a:gd name="connsiteX16" fmla="*/ 1619250 w 2043112"/>
                <a:gd name="connsiteY16" fmla="*/ 1090612 h 1119187"/>
                <a:gd name="connsiteX17" fmla="*/ 1428750 w 2043112"/>
                <a:gd name="connsiteY17" fmla="*/ 1119187 h 1119187"/>
                <a:gd name="connsiteX18" fmla="*/ 1062037 w 2043112"/>
                <a:gd name="connsiteY18" fmla="*/ 857250 h 1119187"/>
                <a:gd name="connsiteX19" fmla="*/ 609600 w 2043112"/>
                <a:gd name="connsiteY19" fmla="*/ 900112 h 1119187"/>
                <a:gd name="connsiteX20" fmla="*/ 457200 w 2043112"/>
                <a:gd name="connsiteY20" fmla="*/ 704850 h 1119187"/>
                <a:gd name="connsiteX21" fmla="*/ 504825 w 2043112"/>
                <a:gd name="connsiteY21" fmla="*/ 661987 h 1119187"/>
                <a:gd name="connsiteX22" fmla="*/ 0 w 2043112"/>
                <a:gd name="connsiteY22" fmla="*/ 57150 h 1119187"/>
                <a:gd name="connsiteX23" fmla="*/ 57150 w 2043112"/>
                <a:gd name="connsiteY23" fmla="*/ 0 h 1119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43112" h="1119187">
                  <a:moveTo>
                    <a:pt x="57150" y="0"/>
                  </a:moveTo>
                  <a:lnTo>
                    <a:pt x="57150" y="52387"/>
                  </a:lnTo>
                  <a:lnTo>
                    <a:pt x="433387" y="100012"/>
                  </a:lnTo>
                  <a:lnTo>
                    <a:pt x="585787" y="166687"/>
                  </a:lnTo>
                  <a:lnTo>
                    <a:pt x="671512" y="300037"/>
                  </a:lnTo>
                  <a:lnTo>
                    <a:pt x="785812" y="428625"/>
                  </a:lnTo>
                  <a:lnTo>
                    <a:pt x="933450" y="490537"/>
                  </a:lnTo>
                  <a:lnTo>
                    <a:pt x="1081087" y="561975"/>
                  </a:lnTo>
                  <a:lnTo>
                    <a:pt x="1228725" y="638175"/>
                  </a:lnTo>
                  <a:lnTo>
                    <a:pt x="1385887" y="628650"/>
                  </a:lnTo>
                  <a:lnTo>
                    <a:pt x="1552575" y="628650"/>
                  </a:lnTo>
                  <a:lnTo>
                    <a:pt x="1700212" y="585787"/>
                  </a:lnTo>
                  <a:lnTo>
                    <a:pt x="1885950" y="595312"/>
                  </a:lnTo>
                  <a:lnTo>
                    <a:pt x="2043112" y="876300"/>
                  </a:lnTo>
                  <a:lnTo>
                    <a:pt x="1924050" y="966787"/>
                  </a:lnTo>
                  <a:lnTo>
                    <a:pt x="1819275" y="1057275"/>
                  </a:lnTo>
                  <a:lnTo>
                    <a:pt x="1619250" y="1090612"/>
                  </a:lnTo>
                  <a:lnTo>
                    <a:pt x="1428750" y="1119187"/>
                  </a:lnTo>
                  <a:lnTo>
                    <a:pt x="1062037" y="857250"/>
                  </a:lnTo>
                  <a:lnTo>
                    <a:pt x="609600" y="900112"/>
                  </a:lnTo>
                  <a:lnTo>
                    <a:pt x="457200" y="704850"/>
                  </a:lnTo>
                  <a:lnTo>
                    <a:pt x="504825" y="661987"/>
                  </a:lnTo>
                  <a:lnTo>
                    <a:pt x="0" y="57150"/>
                  </a:lnTo>
                  <a:lnTo>
                    <a:pt x="57150" y="0"/>
                  </a:lnTo>
                  <a:close/>
                </a:path>
              </a:pathLst>
            </a:custGeom>
            <a:noFill/>
            <a:ln w="28575">
              <a:solidFill>
                <a:schemeClr val="accent6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8"/>
            <p:cNvSpPr txBox="1">
              <a:spLocks noChangeArrowheads="1"/>
            </p:cNvSpPr>
            <p:nvPr/>
          </p:nvSpPr>
          <p:spPr bwMode="auto">
            <a:xfrm>
              <a:off x="2045370" y="752004"/>
              <a:ext cx="101157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pt-BR" altLang="pt-BR" sz="800" b="1" dirty="0">
                  <a:solidFill>
                    <a:schemeClr val="bg1"/>
                  </a:solidFill>
                </a:rPr>
                <a:t>MCMV . Área Reassentamento</a:t>
              </a:r>
            </a:p>
          </p:txBody>
        </p:sp>
        <p:grpSp>
          <p:nvGrpSpPr>
            <p:cNvPr id="7" name="Agrupar 6"/>
            <p:cNvGrpSpPr/>
            <p:nvPr/>
          </p:nvGrpSpPr>
          <p:grpSpPr>
            <a:xfrm>
              <a:off x="2646812" y="2791723"/>
              <a:ext cx="1245366" cy="72008"/>
              <a:chOff x="2572572" y="2791723"/>
              <a:chExt cx="1245366" cy="72008"/>
            </a:xfrm>
          </p:grpSpPr>
          <p:cxnSp>
            <p:nvCxnSpPr>
              <p:cNvPr id="25" name="Conector reto 24"/>
              <p:cNvCxnSpPr>
                <a:cxnSpLocks/>
              </p:cNvCxnSpPr>
              <p:nvPr/>
            </p:nvCxnSpPr>
            <p:spPr>
              <a:xfrm flipH="1" flipV="1">
                <a:off x="2600538" y="2830446"/>
                <a:ext cx="1217400" cy="40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Elipse 27"/>
              <p:cNvSpPr/>
              <p:nvPr/>
            </p:nvSpPr>
            <p:spPr>
              <a:xfrm rot="10800000">
                <a:off x="2572572" y="2791723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" name="Agrupar 4"/>
            <p:cNvGrpSpPr/>
            <p:nvPr/>
          </p:nvGrpSpPr>
          <p:grpSpPr>
            <a:xfrm>
              <a:off x="2837458" y="4107730"/>
              <a:ext cx="1137093" cy="72008"/>
              <a:chOff x="2858843" y="4107730"/>
              <a:chExt cx="1137093" cy="72008"/>
            </a:xfrm>
          </p:grpSpPr>
          <p:cxnSp>
            <p:nvCxnSpPr>
              <p:cNvPr id="30" name="Conector reto 29"/>
              <p:cNvCxnSpPr>
                <a:cxnSpLocks/>
              </p:cNvCxnSpPr>
              <p:nvPr/>
            </p:nvCxnSpPr>
            <p:spPr>
              <a:xfrm flipH="1">
                <a:off x="2886808" y="4143276"/>
                <a:ext cx="1109128" cy="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Elipse 30"/>
              <p:cNvSpPr/>
              <p:nvPr/>
            </p:nvSpPr>
            <p:spPr>
              <a:xfrm rot="10800000">
                <a:off x="2858843" y="4107730"/>
                <a:ext cx="72008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cxnSp>
          <p:nvCxnSpPr>
            <p:cNvPr id="33" name="Conector reto 32"/>
            <p:cNvCxnSpPr>
              <a:cxnSpLocks/>
            </p:cNvCxnSpPr>
            <p:nvPr/>
          </p:nvCxnSpPr>
          <p:spPr>
            <a:xfrm>
              <a:off x="3671443" y="836712"/>
              <a:ext cx="0" cy="73405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Elipse 33"/>
            <p:cNvSpPr/>
            <p:nvPr/>
          </p:nvSpPr>
          <p:spPr>
            <a:xfrm rot="5400000">
              <a:off x="3635897" y="152672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6" name="Conector reto 35"/>
            <p:cNvCxnSpPr>
              <a:cxnSpLocks/>
            </p:cNvCxnSpPr>
            <p:nvPr/>
          </p:nvCxnSpPr>
          <p:spPr>
            <a:xfrm>
              <a:off x="3061427" y="829569"/>
              <a:ext cx="0" cy="104009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ipse 36"/>
            <p:cNvSpPr/>
            <p:nvPr/>
          </p:nvSpPr>
          <p:spPr>
            <a:xfrm rot="5400000">
              <a:off x="3025881" y="1814209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9" name="Conector reto 38"/>
            <p:cNvCxnSpPr>
              <a:cxnSpLocks/>
            </p:cNvCxnSpPr>
            <p:nvPr/>
          </p:nvCxnSpPr>
          <p:spPr>
            <a:xfrm>
              <a:off x="2098449" y="818155"/>
              <a:ext cx="0" cy="53658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ipse 39"/>
            <p:cNvSpPr/>
            <p:nvPr/>
          </p:nvSpPr>
          <p:spPr>
            <a:xfrm rot="5400000">
              <a:off x="2062903" y="1310698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13144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ÁREA DE INTERVENÇÃO</a:t>
            </a:r>
          </a:p>
        </p:txBody>
      </p:sp>
      <p:sp useBgFill="1">
        <p:nvSpPr>
          <p:cNvPr id="8" name="CaixaDeTexto 7"/>
          <p:cNvSpPr txBox="1"/>
          <p:nvPr/>
        </p:nvSpPr>
        <p:spPr>
          <a:xfrm>
            <a:off x="4716016" y="1409576"/>
            <a:ext cx="4170749" cy="473975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43403D"/>
                </a:solidFill>
              </a:rPr>
              <a:t>Os equipamentos sociais existentes são escolas de ensino fundamental e médio, </a:t>
            </a:r>
            <a:r>
              <a:rPr lang="pt-BR" sz="1200" dirty="0" smtClean="0">
                <a:solidFill>
                  <a:srgbClr val="43403D"/>
                </a:solidFill>
              </a:rPr>
              <a:t>Unidade Básica de Saúde além </a:t>
            </a:r>
            <a:r>
              <a:rPr lang="pt-BR" sz="1200" dirty="0">
                <a:solidFill>
                  <a:srgbClr val="43403D"/>
                </a:solidFill>
              </a:rPr>
              <a:t>de um ginásio poliesportivo. E, dada a condição de isolamento da área em relação à cidade, verifica-se carências e acesso inadequado a diversos tipos de serviços públicos.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300" b="1" dirty="0">
              <a:solidFill>
                <a:srgbClr val="4340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b="1" dirty="0">
                <a:solidFill>
                  <a:srgbClr val="43403D"/>
                </a:solidFill>
              </a:rPr>
              <a:t>Características Socioeconômicas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300" b="1" dirty="0">
              <a:solidFill>
                <a:srgbClr val="43403D"/>
              </a:solidFill>
            </a:endParaRPr>
          </a:p>
          <a:p>
            <a:pPr algn="just"/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O perfil socioeconômico da população é semelhante às </a:t>
            </a:r>
            <a:r>
              <a:rPr lang="pt-BR" sz="1200" dirty="0" smtClean="0">
                <a:solidFill>
                  <a:srgbClr val="43403D"/>
                </a:solidFill>
                <a:ea typeface="Calibri" pitchFamily="34" charset="0"/>
              </a:rPr>
              <a:t>médias </a:t>
            </a:r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identificadas nos assentamentos precários do município: a renda domiciliar predominante na faixa de até 3 salários mínimos (61,6%) e a população empregada corresponde a 47% do total.  A deficiência física ocorre com apenas 0,3% dos moradores e 4,9% são idosos.</a:t>
            </a:r>
          </a:p>
          <a:p>
            <a:pPr algn="just"/>
            <a:endParaRPr lang="pt-BR" sz="1200" dirty="0">
              <a:solidFill>
                <a:srgbClr val="43403D"/>
              </a:solidFill>
              <a:ea typeface="Calibri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pt-BR" sz="1300" b="1" dirty="0">
                <a:solidFill>
                  <a:srgbClr val="43403D"/>
                </a:solidFill>
                <a:ea typeface="Calibri" pitchFamily="34" charset="0"/>
              </a:rPr>
              <a:t>Características Fundiárias</a:t>
            </a:r>
          </a:p>
          <a:p>
            <a:pPr algn="just">
              <a:spcBef>
                <a:spcPts val="600"/>
              </a:spcBef>
            </a:pPr>
            <a:endParaRPr lang="pt-BR" sz="1200" b="1" dirty="0">
              <a:solidFill>
                <a:srgbClr val="43403D"/>
              </a:solidFill>
              <a:ea typeface="Calibri" pitchFamily="34" charset="0"/>
            </a:endParaRPr>
          </a:p>
          <a:p>
            <a:pPr algn="just"/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As áreas ocupadas são todas de propriedade originariamente particular há muito ocupadas por moradias de população de baixa renda, sem histórico de ações reivindicatórias por parte </a:t>
            </a:r>
            <a:r>
              <a:rPr lang="pt-BR" sz="1200" dirty="0" smtClean="0">
                <a:solidFill>
                  <a:srgbClr val="43403D"/>
                </a:solidFill>
                <a:ea typeface="Calibri" pitchFamily="34" charset="0"/>
              </a:rPr>
              <a:t>dos </a:t>
            </a:r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“proprietários”.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403D"/>
              </a:solidFill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solidFill>
                <a:srgbClr val="43403D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98562" y="1052736"/>
            <a:ext cx="4170749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b="1" dirty="0">
                <a:solidFill>
                  <a:srgbClr val="43403D"/>
                </a:solidFill>
              </a:rPr>
              <a:t>Poligonal de Intervenção</a:t>
            </a:r>
          </a:p>
          <a:p>
            <a:pPr algn="just"/>
            <a:endParaRPr lang="pt-BR" sz="1200" b="1" dirty="0">
              <a:solidFill>
                <a:srgbClr val="43403D"/>
              </a:solidFill>
            </a:endParaRPr>
          </a:p>
          <a:p>
            <a:pPr algn="just"/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A </a:t>
            </a:r>
            <a:r>
              <a:rPr lang="pt-BR" sz="1200" dirty="0">
                <a:solidFill>
                  <a:srgbClr val="43403D"/>
                </a:solidFill>
              </a:rPr>
              <a:t>poligonal de intervenção do Projeto abrange os assentamentos precários Areião, </a:t>
            </a:r>
            <a:r>
              <a:rPr lang="pt-BR" sz="1200" dirty="0" smtClean="0">
                <a:solidFill>
                  <a:srgbClr val="43403D"/>
                </a:solidFill>
              </a:rPr>
              <a:t>Sabesp, </a:t>
            </a:r>
            <a:r>
              <a:rPr lang="pt-BR" sz="1200" dirty="0">
                <a:solidFill>
                  <a:srgbClr val="43403D"/>
                </a:solidFill>
              </a:rPr>
              <a:t>Vila dos Estudantes e Monte Sião, além </a:t>
            </a:r>
            <a:r>
              <a:rPr lang="pt-BR" sz="1200" dirty="0" smtClean="0">
                <a:solidFill>
                  <a:srgbClr val="43403D"/>
                </a:solidFill>
              </a:rPr>
              <a:t>de </a:t>
            </a:r>
            <a:r>
              <a:rPr lang="pt-BR" sz="1200" dirty="0">
                <a:solidFill>
                  <a:srgbClr val="43403D"/>
                </a:solidFill>
              </a:rPr>
              <a:t>bairro do entorno imediato. Os assentamentos estão limitados pelo Rodoanel Mário Covas e pela Rodovia Anchieta, às margens da qual estão implantados. É por meio desta Rodovia que se dá o acesso – com alto nível de periculosidade – dos moradores à cidade</a:t>
            </a:r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.</a:t>
            </a:r>
          </a:p>
          <a:p>
            <a:pPr algn="just"/>
            <a:endParaRPr lang="pt-BR" sz="1200" dirty="0">
              <a:solidFill>
                <a:srgbClr val="43403D"/>
              </a:solidFill>
              <a:ea typeface="Calibri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pt-BR" sz="1300" b="1" dirty="0">
                <a:solidFill>
                  <a:srgbClr val="43403D"/>
                </a:solidFill>
                <a:ea typeface="Calibri" pitchFamily="34" charset="0"/>
              </a:rPr>
              <a:t>Características </a:t>
            </a:r>
            <a:r>
              <a:rPr lang="pt-BR" sz="1300" b="1" dirty="0" smtClean="0">
                <a:solidFill>
                  <a:srgbClr val="43403D"/>
                </a:solidFill>
                <a:ea typeface="Calibri" pitchFamily="34" charset="0"/>
              </a:rPr>
              <a:t>Urbanístico-Ambientais</a:t>
            </a:r>
            <a:endParaRPr lang="pt-BR" sz="1300" b="1" dirty="0">
              <a:solidFill>
                <a:srgbClr val="43403D"/>
              </a:solidFill>
              <a:ea typeface="Calibri" pitchFamily="34" charset="0"/>
            </a:endParaRPr>
          </a:p>
          <a:p>
            <a:pPr algn="just">
              <a:spcBef>
                <a:spcPts val="600"/>
              </a:spcBef>
            </a:pPr>
            <a:endParaRPr lang="pt-BR" sz="1200" b="1" dirty="0" smtClean="0">
              <a:solidFill>
                <a:srgbClr val="43403D"/>
              </a:solidFill>
              <a:ea typeface="Calibri" pitchFamily="34" charset="0"/>
            </a:endParaRPr>
          </a:p>
          <a:p>
            <a:pPr algn="just"/>
            <a:r>
              <a:rPr lang="pt-BR" sz="1200" dirty="0" smtClean="0">
                <a:solidFill>
                  <a:srgbClr val="43403D"/>
                </a:solidFill>
                <a:ea typeface="Calibri" pitchFamily="34" charset="0"/>
              </a:rPr>
              <a:t>Parte </a:t>
            </a:r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da área possui infraestrutura implantada composta por redes de água, esgoto, drenagem, energia elétrica e iluminação pública. A pavimentação é precária ou inexistente na maioria das ruas e vielas. </a:t>
            </a:r>
          </a:p>
          <a:p>
            <a:pPr algn="just"/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Há inúmeros setores de risco de deslizamento de encostas ou inundação mapeados, os quais abrangem cerca de  20% do total de unidades cadastradas. Pelo agravamento do risco, parte destas unidades já foram removidas e as famílias estão atendidas pelo </a:t>
            </a:r>
            <a:r>
              <a:rPr lang="pt-BR" sz="1200" dirty="0" smtClean="0">
                <a:solidFill>
                  <a:srgbClr val="43403D"/>
                </a:solidFill>
                <a:ea typeface="Calibri" pitchFamily="34" charset="0"/>
              </a:rPr>
              <a:t>Programa </a:t>
            </a:r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Renda </a:t>
            </a:r>
            <a:r>
              <a:rPr lang="pt-BR" sz="1200" dirty="0" smtClean="0">
                <a:solidFill>
                  <a:srgbClr val="43403D"/>
                </a:solidFill>
                <a:ea typeface="Calibri" pitchFamily="34" charset="0"/>
              </a:rPr>
              <a:t>Abrigo, </a:t>
            </a:r>
            <a:r>
              <a:rPr lang="pt-BR" sz="1200" dirty="0">
                <a:solidFill>
                  <a:srgbClr val="43403D"/>
                </a:solidFill>
                <a:ea typeface="Calibri" pitchFamily="34" charset="0"/>
              </a:rPr>
              <a:t>que concede auxílio pecuniário de aluguel. Tem-se a presença de  três setores de risco tecnológico correspondentes  às faixas lindeiras dos dutos de hidrocarbonetos da Transpetro, das adutoras da SABESP e da linha de alta tensão, que cruza o complexo de assentamentos.</a:t>
            </a:r>
          </a:p>
        </p:txBody>
      </p:sp>
      <p:grpSp>
        <p:nvGrpSpPr>
          <p:cNvPr id="14" name="Agrupar 13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16" name="Agrupar 15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17" name="Imagem 16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18" name="Imagem 17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877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ÁREA DE INTERVENÇÃO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0" y="757192"/>
            <a:ext cx="9163050" cy="6100808"/>
            <a:chOff x="0" y="757192"/>
            <a:chExt cx="9163050" cy="6100808"/>
          </a:xfrm>
        </p:grpSpPr>
        <p:pic>
          <p:nvPicPr>
            <p:cNvPr id="3" name="Imagem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757192"/>
              <a:ext cx="9163050" cy="6100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/>
          </p:nvSpPr>
          <p:spPr>
            <a:xfrm>
              <a:off x="4788024" y="757193"/>
              <a:ext cx="4017208" cy="60960"/>
            </a:xfrm>
            <a:prstGeom prst="rect">
              <a:avLst/>
            </a:prstGeom>
            <a:solidFill>
              <a:srgbClr val="007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433F3D"/>
                </a:solidFill>
              </a:endParaRPr>
            </a:p>
          </p:txBody>
        </p:sp>
        <p:sp>
          <p:nvSpPr>
            <p:cNvPr id="6" name="CaixaDeTexto 8"/>
            <p:cNvSpPr txBox="1">
              <a:spLocks noChangeArrowheads="1"/>
            </p:cNvSpPr>
            <p:nvPr/>
          </p:nvSpPr>
          <p:spPr bwMode="auto">
            <a:xfrm>
              <a:off x="7633915" y="6642556"/>
              <a:ext cx="152913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1" hangingPunct="1"/>
              <a:r>
                <a:rPr lang="pt-BR" altLang="pt-BR" sz="800" dirty="0">
                  <a:solidFill>
                    <a:schemeClr val="bg1"/>
                  </a:solidFill>
                </a:rPr>
                <a:t>Rod. Anchieta</a:t>
              </a:r>
            </a:p>
          </p:txBody>
        </p:sp>
        <p:sp>
          <p:nvSpPr>
            <p:cNvPr id="7" name="CaixaDeTexto 8"/>
            <p:cNvSpPr txBox="1">
              <a:spLocks noChangeArrowheads="1"/>
            </p:cNvSpPr>
            <p:nvPr/>
          </p:nvSpPr>
          <p:spPr bwMode="auto">
            <a:xfrm>
              <a:off x="7633915" y="3708357"/>
              <a:ext cx="152913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1" hangingPunct="1"/>
              <a:r>
                <a:rPr lang="pt-BR" altLang="pt-BR" sz="800" dirty="0">
                  <a:solidFill>
                    <a:schemeClr val="bg1"/>
                  </a:solidFill>
                </a:rPr>
                <a:t>Rodoanel</a:t>
              </a:r>
            </a:p>
          </p:txBody>
        </p:sp>
        <p:sp>
          <p:nvSpPr>
            <p:cNvPr id="8" name="CaixaDeTexto 8"/>
            <p:cNvSpPr txBox="1">
              <a:spLocks noChangeArrowheads="1"/>
            </p:cNvSpPr>
            <p:nvPr/>
          </p:nvSpPr>
          <p:spPr bwMode="auto">
            <a:xfrm>
              <a:off x="7633915" y="2492896"/>
              <a:ext cx="152913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1" hangingPunct="1"/>
              <a:r>
                <a:rPr lang="pt-BR" altLang="pt-BR" sz="800" dirty="0">
                  <a:solidFill>
                    <a:schemeClr val="bg1"/>
                  </a:solidFill>
                </a:rPr>
                <a:t>Billings</a:t>
              </a:r>
            </a:p>
          </p:txBody>
        </p:sp>
        <p:sp>
          <p:nvSpPr>
            <p:cNvPr id="10" name="CaixaDeTexto 8"/>
            <p:cNvSpPr txBox="1">
              <a:spLocks noChangeArrowheads="1"/>
            </p:cNvSpPr>
            <p:nvPr/>
          </p:nvSpPr>
          <p:spPr bwMode="auto">
            <a:xfrm>
              <a:off x="7633915" y="4960012"/>
              <a:ext cx="152913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eaLnBrk="1" hangingPunct="1"/>
              <a:r>
                <a:rPr lang="pt-BR" altLang="pt-BR" sz="800" dirty="0">
                  <a:solidFill>
                    <a:schemeClr val="bg1"/>
                  </a:solidFill>
                </a:rPr>
                <a:t>Areião</a:t>
              </a:r>
            </a:p>
          </p:txBody>
        </p:sp>
        <p:sp>
          <p:nvSpPr>
            <p:cNvPr id="11" name="CaixaDeTexto 10"/>
            <p:cNvSpPr txBox="1">
              <a:spLocks noChangeArrowheads="1"/>
            </p:cNvSpPr>
            <p:nvPr/>
          </p:nvSpPr>
          <p:spPr bwMode="auto">
            <a:xfrm>
              <a:off x="0" y="4967024"/>
              <a:ext cx="152913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pt-BR" altLang="pt-BR" sz="800" dirty="0">
                  <a:solidFill>
                    <a:schemeClr val="bg1"/>
                  </a:solidFill>
                </a:rPr>
                <a:t>Vila dos Estudantes</a:t>
              </a:r>
            </a:p>
          </p:txBody>
        </p:sp>
      </p:grpSp>
      <p:grpSp>
        <p:nvGrpSpPr>
          <p:cNvPr id="18" name="Agrupar 17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9" name="Imagem 18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20" name="Agrupar 19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21" name="Imagem 20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22" name="Imagem 21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5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88024" y="757193"/>
            <a:ext cx="4017208" cy="60960"/>
          </a:xfrm>
          <a:prstGeom prst="rect">
            <a:avLst/>
          </a:prstGeom>
          <a:solidFill>
            <a:srgbClr val="0070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3F3D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79912" y="245244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500" dirty="0">
                <a:solidFill>
                  <a:srgbClr val="433F3D"/>
                </a:solidFill>
                <a:latin typeface="Arial Black" panose="020B0A04020102020204" pitchFamily="34" charset="0"/>
              </a:rPr>
              <a:t>PÚBLICO ALVO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721731" y="1056273"/>
            <a:ext cx="4170749" cy="511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b="1" dirty="0">
                <a:solidFill>
                  <a:srgbClr val="433F3D"/>
                </a:solidFill>
              </a:rPr>
              <a:t>População Beneficiada Diretamente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300" b="1" dirty="0">
              <a:solidFill>
                <a:srgbClr val="433F3D"/>
              </a:solidFill>
            </a:endParaRPr>
          </a:p>
          <a:p>
            <a:pPr marL="93663" indent="-93663" algn="just">
              <a:lnSpc>
                <a:spcPts val="22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/>
              <a:t> População residente n</a:t>
            </a:r>
            <a:r>
              <a:rPr lang="pt-BR" sz="1200" dirty="0" smtClean="0"/>
              <a:t>os </a:t>
            </a:r>
            <a:r>
              <a:rPr lang="pt-BR" sz="1200" dirty="0"/>
              <a:t>assentamentos precários </a:t>
            </a:r>
            <a:r>
              <a:rPr lang="pt-BR" sz="1200" dirty="0" err="1"/>
              <a:t>Areião</a:t>
            </a:r>
            <a:r>
              <a:rPr lang="pt-BR" sz="1200" dirty="0"/>
              <a:t>, Sabesp, </a:t>
            </a:r>
            <a:r>
              <a:rPr lang="pt-BR" sz="1200" dirty="0" smtClean="0"/>
              <a:t>Vila </a:t>
            </a:r>
            <a:r>
              <a:rPr lang="pt-BR" sz="1200" dirty="0"/>
              <a:t>dos Estudantes e Monte </a:t>
            </a:r>
            <a:r>
              <a:rPr lang="pt-BR" sz="1200" dirty="0" smtClean="0"/>
              <a:t>Sião </a:t>
            </a:r>
            <a:r>
              <a:rPr lang="pt-BR" sz="1200" dirty="0"/>
              <a:t>diretamente </a:t>
            </a:r>
            <a:r>
              <a:rPr lang="pt-BR" sz="1200" dirty="0" smtClean="0"/>
              <a:t>beneficiada com a urbanização integrada é de 3.299 famílias.</a:t>
            </a:r>
            <a:endParaRPr lang="pt-BR" altLang="pt-BR" sz="12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3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300" b="1" dirty="0">
              <a:solidFill>
                <a:srgbClr val="433F3D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300" b="1" dirty="0">
                <a:solidFill>
                  <a:srgbClr val="433F3D"/>
                </a:solidFill>
              </a:rPr>
              <a:t>População Beneficiada Indiretamente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300" b="1" dirty="0">
              <a:solidFill>
                <a:srgbClr val="433F3D"/>
              </a:solidFill>
            </a:endParaRPr>
          </a:p>
          <a:p>
            <a:pPr marL="93663" indent="-93663" algn="just">
              <a:lnSpc>
                <a:spcPts val="22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pt-BR" sz="1200" dirty="0"/>
              <a:t> População residente </a:t>
            </a:r>
            <a:r>
              <a:rPr lang="pt-BR" sz="1200" dirty="0" smtClean="0"/>
              <a:t>no </a:t>
            </a:r>
            <a:r>
              <a:rPr lang="pt-BR" sz="1200" dirty="0"/>
              <a:t>Bairro Silvina, beneficiada com novos equipamentos e obras viárias que completam a infraestrutura de mobilidade planejada para a </a:t>
            </a:r>
            <a:r>
              <a:rPr lang="pt-BR" sz="1200" dirty="0" smtClean="0"/>
              <a:t>região com o prolongamento </a:t>
            </a:r>
            <a:r>
              <a:rPr lang="pt-BR" sz="1200" dirty="0"/>
              <a:t>da Av. Pe. Léo </a:t>
            </a:r>
            <a:r>
              <a:rPr lang="pt-BR" sz="1200" dirty="0" err="1"/>
              <a:t>Comissari</a:t>
            </a:r>
            <a:r>
              <a:rPr lang="pt-BR" sz="1200" dirty="0"/>
              <a:t>, obra complementar a outros dois trechos já implantados pelo </a:t>
            </a:r>
            <a:r>
              <a:rPr lang="pt-BR" sz="1200" dirty="0" smtClean="0"/>
              <a:t>Programa de Aceleração do Crescimento - PAC, </a:t>
            </a:r>
            <a:r>
              <a:rPr lang="pt-BR" sz="1200" dirty="0"/>
              <a:t>que possibilitará a ligação da região à Cidade sem a necessidade de passagem obrigatória pela Rodovia </a:t>
            </a:r>
            <a:r>
              <a:rPr lang="pt-BR" sz="1200" dirty="0" smtClean="0"/>
              <a:t>Anchieta. </a:t>
            </a:r>
            <a:endParaRPr lang="pt-BR" sz="1200" dirty="0"/>
          </a:p>
        </p:txBody>
      </p:sp>
      <p:grpSp>
        <p:nvGrpSpPr>
          <p:cNvPr id="13" name="Agrupar 12"/>
          <p:cNvGrpSpPr>
            <a:grpSpLocks noChangeAspect="1"/>
          </p:cNvGrpSpPr>
          <p:nvPr/>
        </p:nvGrpSpPr>
        <p:grpSpPr>
          <a:xfrm>
            <a:off x="305772" y="213296"/>
            <a:ext cx="1904747" cy="318583"/>
            <a:chOff x="107504" y="124252"/>
            <a:chExt cx="2721064" cy="455118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7968" y="154276"/>
              <a:ext cx="1540600" cy="395069"/>
            </a:xfrm>
            <a:prstGeom prst="rect">
              <a:avLst/>
            </a:prstGeom>
          </p:spPr>
        </p:pic>
        <p:grpSp>
          <p:nvGrpSpPr>
            <p:cNvPr id="15" name="Agrupar 14"/>
            <p:cNvGrpSpPr/>
            <p:nvPr/>
          </p:nvGrpSpPr>
          <p:grpSpPr>
            <a:xfrm>
              <a:off x="107504" y="124252"/>
              <a:ext cx="1032725" cy="455118"/>
              <a:chOff x="1858298" y="91714"/>
              <a:chExt cx="1273542" cy="561245"/>
            </a:xfrm>
          </p:grpSpPr>
          <p:pic>
            <p:nvPicPr>
              <p:cNvPr id="16" name="Imagem 15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58298" y="91714"/>
                <a:ext cx="681701" cy="561245"/>
              </a:xfrm>
              <a:prstGeom prst="rect">
                <a:avLst/>
              </a:prstGeom>
            </p:spPr>
          </p:pic>
          <p:pic>
            <p:nvPicPr>
              <p:cNvPr id="17" name="Imagem 16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27784" y="138061"/>
                <a:ext cx="504056" cy="501993"/>
              </a:xfrm>
              <a:prstGeom prst="rect">
                <a:avLst/>
              </a:prstGeom>
            </p:spPr>
          </p:pic>
        </p:grpSp>
      </p:grpSp>
      <p:pic>
        <p:nvPicPr>
          <p:cNvPr id="10" name="Imagem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02940" y="1490361"/>
            <a:ext cx="6870581" cy="386470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-7946" y="3311632"/>
            <a:ext cx="93610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000" b="1" dirty="0"/>
              <a:t>900</a:t>
            </a:r>
          </a:p>
          <a:p>
            <a:pPr algn="r"/>
            <a:r>
              <a:rPr lang="pt-BR" sz="600" dirty="0"/>
              <a:t>Famílias beneficiadas</a:t>
            </a:r>
          </a:p>
          <a:p>
            <a:pPr algn="r"/>
            <a:r>
              <a:rPr lang="pt-BR" sz="600" dirty="0"/>
              <a:t>com novas </a:t>
            </a:r>
            <a:r>
              <a:rPr lang="pt-BR" sz="600" dirty="0" err="1"/>
              <a:t>uh´s</a:t>
            </a:r>
            <a:endParaRPr lang="pt-BR" sz="600" dirty="0"/>
          </a:p>
          <a:p>
            <a:pPr algn="r"/>
            <a:r>
              <a:rPr lang="pt-BR" sz="600" dirty="0"/>
              <a:t>MCMV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098" y="581571"/>
            <a:ext cx="93610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000" b="1" dirty="0"/>
              <a:t>1201</a:t>
            </a:r>
          </a:p>
          <a:p>
            <a:pPr algn="r"/>
            <a:r>
              <a:rPr lang="pt-BR" sz="600" dirty="0"/>
              <a:t>Famílias beneficiadas</a:t>
            </a:r>
          </a:p>
          <a:p>
            <a:pPr algn="r"/>
            <a:r>
              <a:rPr lang="pt-BR" sz="600" dirty="0"/>
              <a:t>com a urbanização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-11099" y="4794771"/>
            <a:ext cx="936104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000" b="1" dirty="0"/>
              <a:t>2399</a:t>
            </a:r>
          </a:p>
          <a:p>
            <a:pPr algn="r"/>
            <a:r>
              <a:rPr lang="pt-BR" sz="600" dirty="0"/>
              <a:t>Famílias beneficiadas</a:t>
            </a:r>
          </a:p>
          <a:p>
            <a:pPr algn="r"/>
            <a:r>
              <a:rPr lang="pt-BR" sz="600" dirty="0"/>
              <a:t>916 urbanização</a:t>
            </a:r>
          </a:p>
          <a:p>
            <a:pPr algn="r"/>
            <a:r>
              <a:rPr lang="pt-BR" sz="600" dirty="0"/>
              <a:t>1242 melhoria </a:t>
            </a:r>
            <a:r>
              <a:rPr lang="pt-BR" sz="600" dirty="0" err="1"/>
              <a:t>habit</a:t>
            </a:r>
            <a:r>
              <a:rPr lang="pt-BR" sz="600" dirty="0"/>
              <a:t>.</a:t>
            </a:r>
          </a:p>
          <a:p>
            <a:pPr algn="r"/>
            <a:r>
              <a:rPr lang="pt-BR" sz="600" dirty="0"/>
              <a:t>241 novas </a:t>
            </a:r>
            <a:r>
              <a:rPr lang="pt-BR" sz="600" dirty="0" err="1"/>
              <a:t>uh´s</a:t>
            </a:r>
            <a:endParaRPr lang="pt-BR" sz="600" dirty="0"/>
          </a:p>
        </p:txBody>
      </p:sp>
      <p:cxnSp>
        <p:nvCxnSpPr>
          <p:cNvPr id="22" name="Conector reto 21"/>
          <p:cNvCxnSpPr>
            <a:cxnSpLocks/>
          </p:cNvCxnSpPr>
          <p:nvPr/>
        </p:nvCxnSpPr>
        <p:spPr>
          <a:xfrm>
            <a:off x="882037" y="4800898"/>
            <a:ext cx="1814172" cy="118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/>
          <p:cNvSpPr/>
          <p:nvPr/>
        </p:nvSpPr>
        <p:spPr>
          <a:xfrm>
            <a:off x="2652166" y="4765621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7" name="Agrupar 26"/>
          <p:cNvGrpSpPr/>
          <p:nvPr/>
        </p:nvGrpSpPr>
        <p:grpSpPr>
          <a:xfrm>
            <a:off x="90213" y="3282954"/>
            <a:ext cx="1842137" cy="72008"/>
            <a:chOff x="1034437" y="4920403"/>
            <a:chExt cx="1842137" cy="72008"/>
          </a:xfrm>
        </p:grpSpPr>
        <p:cxnSp>
          <p:nvCxnSpPr>
            <p:cNvPr id="25" name="Conector reto 24"/>
            <p:cNvCxnSpPr>
              <a:cxnSpLocks/>
            </p:cNvCxnSpPr>
            <p:nvPr/>
          </p:nvCxnSpPr>
          <p:spPr>
            <a:xfrm>
              <a:off x="1034437" y="4955680"/>
              <a:ext cx="1814172" cy="118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e 25"/>
            <p:cNvSpPr/>
            <p:nvPr/>
          </p:nvSpPr>
          <p:spPr>
            <a:xfrm>
              <a:off x="2804566" y="4920403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9" name="Conector reto 28"/>
          <p:cNvCxnSpPr>
            <a:cxnSpLocks/>
          </p:cNvCxnSpPr>
          <p:nvPr/>
        </p:nvCxnSpPr>
        <p:spPr>
          <a:xfrm>
            <a:off x="539552" y="583421"/>
            <a:ext cx="65932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>
            <a:off x="1154832" y="546959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-1" y="2472806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600" dirty="0"/>
              <a:t>Famílias já beneficiadas com obras de infraestrutura </a:t>
            </a:r>
            <a:r>
              <a:rPr lang="pt-BR" sz="600" dirty="0" smtClean="0"/>
              <a:t>– </a:t>
            </a:r>
            <a:r>
              <a:rPr lang="pt-BR" sz="600" b="1" dirty="0" smtClean="0"/>
              <a:t>PAC</a:t>
            </a:r>
            <a:endParaRPr lang="pt-BR" sz="6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0" y="5959369"/>
            <a:ext cx="936104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600" b="1" dirty="0"/>
              <a:t>TOTAL</a:t>
            </a:r>
            <a:r>
              <a:rPr lang="pt-BR" sz="1000" b="1" dirty="0"/>
              <a:t> 4500</a:t>
            </a:r>
          </a:p>
          <a:p>
            <a:pPr algn="r"/>
            <a:r>
              <a:rPr lang="pt-BR" sz="600" dirty="0"/>
              <a:t>Famílias beneficiadas</a:t>
            </a:r>
          </a:p>
          <a:p>
            <a:pPr algn="r"/>
            <a:endParaRPr lang="pt-BR" sz="600" dirty="0"/>
          </a:p>
          <a:p>
            <a:pPr algn="r"/>
            <a:r>
              <a:rPr lang="pt-BR" sz="600" b="1" dirty="0"/>
              <a:t>1201 Bairro</a:t>
            </a:r>
          </a:p>
          <a:p>
            <a:pPr algn="r"/>
            <a:r>
              <a:rPr lang="pt-BR" sz="600" b="1" dirty="0"/>
              <a:t>+</a:t>
            </a:r>
          </a:p>
          <a:p>
            <a:pPr algn="r"/>
            <a:r>
              <a:rPr lang="pt-BR" sz="600" b="1" dirty="0"/>
              <a:t>900 MCMV</a:t>
            </a:r>
          </a:p>
          <a:p>
            <a:pPr algn="r"/>
            <a:r>
              <a:rPr lang="pt-BR" sz="600" b="1" dirty="0"/>
              <a:t>+</a:t>
            </a:r>
          </a:p>
          <a:p>
            <a:pPr algn="r"/>
            <a:r>
              <a:rPr lang="pt-BR" sz="600" b="1" dirty="0"/>
              <a:t>2399 Urbanização</a:t>
            </a:r>
          </a:p>
        </p:txBody>
      </p:sp>
      <p:sp>
        <p:nvSpPr>
          <p:cNvPr id="34" name="Elipse 33"/>
          <p:cNvSpPr/>
          <p:nvPr/>
        </p:nvSpPr>
        <p:spPr>
          <a:xfrm>
            <a:off x="1600622" y="2446288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/>
          <p:cNvSpPr/>
          <p:nvPr/>
        </p:nvSpPr>
        <p:spPr>
          <a:xfrm>
            <a:off x="1151331" y="1196752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/>
          <p:cNvSpPr/>
          <p:nvPr/>
        </p:nvSpPr>
        <p:spPr>
          <a:xfrm>
            <a:off x="846634" y="1772816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7" name="Conector reto 36"/>
          <p:cNvCxnSpPr>
            <a:cxnSpLocks/>
          </p:cNvCxnSpPr>
          <p:nvPr/>
        </p:nvCxnSpPr>
        <p:spPr>
          <a:xfrm>
            <a:off x="742560" y="2485129"/>
            <a:ext cx="8910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/>
          <p:cNvCxnSpPr>
            <a:cxnSpLocks/>
          </p:cNvCxnSpPr>
          <p:nvPr/>
        </p:nvCxnSpPr>
        <p:spPr>
          <a:xfrm flipV="1">
            <a:off x="1186175" y="1220562"/>
            <a:ext cx="0" cy="12621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/>
          <p:cNvCxnSpPr>
            <a:cxnSpLocks/>
          </p:cNvCxnSpPr>
          <p:nvPr/>
        </p:nvCxnSpPr>
        <p:spPr>
          <a:xfrm>
            <a:off x="884418" y="1806439"/>
            <a:ext cx="3041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05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9GsgdbI22SF6V4EPopq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40GMGnevG8otFISDCTP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bFSY4fDM28dD5FLuxOuw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hCfmLcLwAQlaP1UIiYRT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f1DcR8l1DxxqnfIItr0v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40GMGnevG8otFISDCTP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40GMGnevG8otFISDCTP74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7631</TotalTime>
  <Words>3199</Words>
  <Application>Microsoft Office PowerPoint</Application>
  <PresentationFormat>Apresentação na tela (4:3)</PresentationFormat>
  <Paragraphs>571</Paragraphs>
  <Slides>25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 Black</vt:lpstr>
      <vt:lpstr>Arial</vt:lpstr>
      <vt:lpstr>Calibri</vt:lpstr>
      <vt:lpstr>MS Mincho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capa</dc:title>
  <dc:creator>35006</dc:creator>
  <cp:lastModifiedBy>Mauro HElfstein Gomes Cardoso</cp:lastModifiedBy>
  <cp:revision>732</cp:revision>
  <dcterms:created xsi:type="dcterms:W3CDTF">2014-01-09T16:59:42Z</dcterms:created>
  <dcterms:modified xsi:type="dcterms:W3CDTF">2017-05-31T18:35:00Z</dcterms:modified>
</cp:coreProperties>
</file>