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3"/>
  </p:notesMasterIdLst>
  <p:handoutMasterIdLst>
    <p:handoutMasterId r:id="rId24"/>
  </p:handoutMasterIdLst>
  <p:sldIdLst>
    <p:sldId id="256" r:id="rId2"/>
    <p:sldId id="448" r:id="rId3"/>
    <p:sldId id="449" r:id="rId4"/>
    <p:sldId id="397" r:id="rId5"/>
    <p:sldId id="420" r:id="rId6"/>
    <p:sldId id="443" r:id="rId7"/>
    <p:sldId id="419" r:id="rId8"/>
    <p:sldId id="429" r:id="rId9"/>
    <p:sldId id="430" r:id="rId10"/>
    <p:sldId id="457" r:id="rId11"/>
    <p:sldId id="432" r:id="rId12"/>
    <p:sldId id="442" r:id="rId13"/>
    <p:sldId id="444" r:id="rId14"/>
    <p:sldId id="434" r:id="rId15"/>
    <p:sldId id="435" r:id="rId16"/>
    <p:sldId id="436" r:id="rId17"/>
    <p:sldId id="440" r:id="rId18"/>
    <p:sldId id="453" r:id="rId19"/>
    <p:sldId id="438" r:id="rId20"/>
    <p:sldId id="452" r:id="rId21"/>
    <p:sldId id="337"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0307645010" initials="FM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32F3C"/>
    <a:srgbClr val="C77F89"/>
    <a:srgbClr val="F5B80B"/>
    <a:srgbClr val="E3E31D"/>
    <a:srgbClr val="BD6773"/>
    <a:srgbClr val="FFCC66"/>
    <a:srgbClr val="CC6600"/>
    <a:srgbClr val="FF9D0D"/>
    <a:srgbClr val="FABF7E"/>
    <a:srgbClr val="F9B56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com Tema 2 - Ênfas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7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3169920" cy="480060"/>
          </a:xfrm>
          <a:prstGeom prst="rect">
            <a:avLst/>
          </a:prstGeom>
        </p:spPr>
        <p:txBody>
          <a:bodyPr vert="horz" lIns="92215" tIns="46107" rIns="92215" bIns="46107" rtlCol="0"/>
          <a:lstStyle>
            <a:lvl1pPr algn="l">
              <a:defRPr sz="1300"/>
            </a:lvl1pPr>
          </a:lstStyle>
          <a:p>
            <a:endParaRPr lang="pt-BR"/>
          </a:p>
        </p:txBody>
      </p:sp>
      <p:sp>
        <p:nvSpPr>
          <p:cNvPr id="3" name="Espaço Reservado para Data 2"/>
          <p:cNvSpPr>
            <a:spLocks noGrp="1"/>
          </p:cNvSpPr>
          <p:nvPr>
            <p:ph type="dt" sz="quarter" idx="1"/>
          </p:nvPr>
        </p:nvSpPr>
        <p:spPr>
          <a:xfrm>
            <a:off x="4143588" y="1"/>
            <a:ext cx="3169920" cy="480060"/>
          </a:xfrm>
          <a:prstGeom prst="rect">
            <a:avLst/>
          </a:prstGeom>
        </p:spPr>
        <p:txBody>
          <a:bodyPr vert="horz" lIns="92215" tIns="46107" rIns="92215" bIns="46107" rtlCol="0"/>
          <a:lstStyle>
            <a:lvl1pPr algn="r">
              <a:defRPr sz="1300"/>
            </a:lvl1pPr>
          </a:lstStyle>
          <a:p>
            <a:fld id="{94717E60-4652-4995-A1BE-16353A154EA7}" type="datetimeFigureOut">
              <a:rPr lang="pt-BR" smtClean="0"/>
              <a:pPr/>
              <a:t>22/08/2017</a:t>
            </a:fld>
            <a:endParaRPr lang="pt-BR"/>
          </a:p>
        </p:txBody>
      </p:sp>
      <p:sp>
        <p:nvSpPr>
          <p:cNvPr id="4" name="Espaço Reservado para Rodapé 3"/>
          <p:cNvSpPr>
            <a:spLocks noGrp="1"/>
          </p:cNvSpPr>
          <p:nvPr>
            <p:ph type="ftr" sz="quarter" idx="2"/>
          </p:nvPr>
        </p:nvSpPr>
        <p:spPr>
          <a:xfrm>
            <a:off x="0" y="9119476"/>
            <a:ext cx="3169920" cy="480060"/>
          </a:xfrm>
          <a:prstGeom prst="rect">
            <a:avLst/>
          </a:prstGeom>
        </p:spPr>
        <p:txBody>
          <a:bodyPr vert="horz" lIns="92215" tIns="46107" rIns="92215" bIns="46107"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4143588" y="9119476"/>
            <a:ext cx="3169920" cy="480060"/>
          </a:xfrm>
          <a:prstGeom prst="rect">
            <a:avLst/>
          </a:prstGeom>
        </p:spPr>
        <p:txBody>
          <a:bodyPr vert="horz" lIns="92215" tIns="46107" rIns="92215" bIns="46107" rtlCol="0" anchor="b"/>
          <a:lstStyle>
            <a:lvl1pPr algn="r">
              <a:defRPr sz="1300"/>
            </a:lvl1pPr>
          </a:lstStyle>
          <a:p>
            <a:fld id="{21265AD0-9B3D-4609-AF0F-4CD055A8D961}" type="slidenum">
              <a:rPr lang="pt-BR" smtClean="0"/>
              <a:pPr/>
              <a:t>‹nº›</a:t>
            </a:fld>
            <a:endParaRPr lang="pt-BR"/>
          </a:p>
        </p:txBody>
      </p:sp>
    </p:spTree>
    <p:extLst>
      <p:ext uri="{BB962C8B-B14F-4D97-AF65-F5344CB8AC3E}">
        <p14:creationId xmlns="" xmlns:p14="http://schemas.microsoft.com/office/powerpoint/2010/main" val="1979573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3169920" cy="480060"/>
          </a:xfrm>
          <a:prstGeom prst="rect">
            <a:avLst/>
          </a:prstGeom>
        </p:spPr>
        <p:txBody>
          <a:bodyPr vert="horz" lIns="92215" tIns="46107" rIns="92215" bIns="46107" rtlCol="0"/>
          <a:lstStyle>
            <a:lvl1pPr algn="l">
              <a:defRPr sz="1300"/>
            </a:lvl1pPr>
          </a:lstStyle>
          <a:p>
            <a:endParaRPr lang="pt-BR" dirty="0"/>
          </a:p>
        </p:txBody>
      </p:sp>
      <p:sp>
        <p:nvSpPr>
          <p:cNvPr id="3" name="Espaço Reservado para Data 2"/>
          <p:cNvSpPr>
            <a:spLocks noGrp="1"/>
          </p:cNvSpPr>
          <p:nvPr>
            <p:ph type="dt" idx="1"/>
          </p:nvPr>
        </p:nvSpPr>
        <p:spPr>
          <a:xfrm>
            <a:off x="4143588" y="1"/>
            <a:ext cx="3169920" cy="480060"/>
          </a:xfrm>
          <a:prstGeom prst="rect">
            <a:avLst/>
          </a:prstGeom>
        </p:spPr>
        <p:txBody>
          <a:bodyPr vert="horz" lIns="92215" tIns="46107" rIns="92215" bIns="46107" rtlCol="0"/>
          <a:lstStyle>
            <a:lvl1pPr algn="r">
              <a:defRPr sz="1300"/>
            </a:lvl1pPr>
          </a:lstStyle>
          <a:p>
            <a:fld id="{D58B391C-C780-43D5-B96D-980D789E3842}" type="datetimeFigureOut">
              <a:rPr lang="pt-BR" smtClean="0"/>
              <a:pPr/>
              <a:t>22/08/2017</a:t>
            </a:fld>
            <a:endParaRPr lang="pt-BR" dirty="0"/>
          </a:p>
        </p:txBody>
      </p:sp>
      <p:sp>
        <p:nvSpPr>
          <p:cNvPr id="4" name="Espaço Reservado para Imagem de Slide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2215" tIns="46107" rIns="92215" bIns="46107" rtlCol="0" anchor="ctr"/>
          <a:lstStyle/>
          <a:p>
            <a:endParaRPr lang="pt-BR" dirty="0"/>
          </a:p>
        </p:txBody>
      </p:sp>
      <p:sp>
        <p:nvSpPr>
          <p:cNvPr id="5" name="Espaço Reservado para Anotações 4"/>
          <p:cNvSpPr>
            <a:spLocks noGrp="1"/>
          </p:cNvSpPr>
          <p:nvPr>
            <p:ph type="body" sz="quarter" idx="3"/>
          </p:nvPr>
        </p:nvSpPr>
        <p:spPr>
          <a:xfrm>
            <a:off x="731521" y="4560573"/>
            <a:ext cx="5852160" cy="4320540"/>
          </a:xfrm>
          <a:prstGeom prst="rect">
            <a:avLst/>
          </a:prstGeom>
        </p:spPr>
        <p:txBody>
          <a:bodyPr vert="horz" lIns="92215" tIns="46107" rIns="92215" bIns="46107"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119476"/>
            <a:ext cx="3169920" cy="480060"/>
          </a:xfrm>
          <a:prstGeom prst="rect">
            <a:avLst/>
          </a:prstGeom>
        </p:spPr>
        <p:txBody>
          <a:bodyPr vert="horz" lIns="92215" tIns="46107" rIns="92215" bIns="46107" rtlCol="0" anchor="b"/>
          <a:lstStyle>
            <a:lvl1pPr algn="l">
              <a:defRPr sz="1300"/>
            </a:lvl1pPr>
          </a:lstStyle>
          <a:p>
            <a:endParaRPr lang="pt-BR" dirty="0"/>
          </a:p>
        </p:txBody>
      </p:sp>
      <p:sp>
        <p:nvSpPr>
          <p:cNvPr id="7" name="Espaço Reservado para Número de Slide 6"/>
          <p:cNvSpPr>
            <a:spLocks noGrp="1"/>
          </p:cNvSpPr>
          <p:nvPr>
            <p:ph type="sldNum" sz="quarter" idx="5"/>
          </p:nvPr>
        </p:nvSpPr>
        <p:spPr>
          <a:xfrm>
            <a:off x="4143588" y="9119476"/>
            <a:ext cx="3169920" cy="480060"/>
          </a:xfrm>
          <a:prstGeom prst="rect">
            <a:avLst/>
          </a:prstGeom>
        </p:spPr>
        <p:txBody>
          <a:bodyPr vert="horz" lIns="92215" tIns="46107" rIns="92215" bIns="46107" rtlCol="0" anchor="b"/>
          <a:lstStyle>
            <a:lvl1pPr algn="r">
              <a:defRPr sz="1300"/>
            </a:lvl1pPr>
          </a:lstStyle>
          <a:p>
            <a:fld id="{88FB119C-696B-492C-8742-9B53A4A92E83}" type="slidenum">
              <a:rPr lang="pt-BR" smtClean="0"/>
              <a:pPr/>
              <a:t>‹nº›</a:t>
            </a:fld>
            <a:endParaRPr lang="pt-BR" dirty="0"/>
          </a:p>
        </p:txBody>
      </p:sp>
    </p:spTree>
    <p:extLst>
      <p:ext uri="{BB962C8B-B14F-4D97-AF65-F5344CB8AC3E}">
        <p14:creationId xmlns="" xmlns:p14="http://schemas.microsoft.com/office/powerpoint/2010/main" val="108556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8FB119C-696B-492C-8742-9B53A4A92E83}" type="slidenum">
              <a:rPr lang="pt-BR" smtClean="0"/>
              <a:pPr/>
              <a:t>1</a:t>
            </a:fld>
            <a:endParaRPr lang="pt-BR" dirty="0"/>
          </a:p>
        </p:txBody>
      </p:sp>
    </p:spTree>
    <p:extLst>
      <p:ext uri="{BB962C8B-B14F-4D97-AF65-F5344CB8AC3E}">
        <p14:creationId xmlns="" xmlns:p14="http://schemas.microsoft.com/office/powerpoint/2010/main" val="167776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8FB119C-696B-492C-8742-9B53A4A92E83}" type="slidenum">
              <a:rPr lang="pt-BR" smtClean="0"/>
              <a:pPr/>
              <a:t>14</a:t>
            </a:fld>
            <a:endParaRPr lang="pt-BR" dirty="0"/>
          </a:p>
        </p:txBody>
      </p:sp>
    </p:spTree>
    <p:extLst>
      <p:ext uri="{BB962C8B-B14F-4D97-AF65-F5344CB8AC3E}">
        <p14:creationId xmlns="" xmlns:p14="http://schemas.microsoft.com/office/powerpoint/2010/main" val="18740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AF38985-A0AC-4618-BF95-530FF12A5D9E}" type="datetimeFigureOut">
              <a:rPr lang="pt-BR" smtClean="0"/>
              <a:pPr/>
              <a:t>22/08/2017</a:t>
            </a:fld>
            <a:endParaRPr lang="pt-BR"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pt-BR"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19797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F38985-A0AC-4618-BF95-530FF12A5D9E}" type="datetimeFigureOut">
              <a:rPr lang="pt-BR" smtClean="0"/>
              <a:pPr/>
              <a:t>22/08/2017</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45033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6AF38985-A0AC-4618-BF95-530FF12A5D9E}" type="datetimeFigureOut">
              <a:rPr lang="pt-BR" smtClean="0"/>
              <a:pPr/>
              <a:t>22/08/2017</a:t>
            </a:fld>
            <a:endParaRPr lang="pt-BR" dirty="0"/>
          </a:p>
        </p:txBody>
      </p:sp>
      <p:sp>
        <p:nvSpPr>
          <p:cNvPr id="5" name="Footer Placeholder 4"/>
          <p:cNvSpPr>
            <a:spLocks noGrp="1"/>
          </p:cNvSpPr>
          <p:nvPr>
            <p:ph type="ftr" sz="quarter" idx="11"/>
          </p:nvPr>
        </p:nvSpPr>
        <p:spPr>
          <a:xfrm>
            <a:off x="581192" y="5951810"/>
            <a:ext cx="5922209" cy="365125"/>
          </a:xfrm>
        </p:spPr>
        <p:txBody>
          <a:bodyPr/>
          <a:lstStyle/>
          <a:p>
            <a:endParaRPr lang="pt-BR"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70589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F38985-A0AC-4618-BF95-530FF12A5D9E}" type="datetimeFigureOut">
              <a:rPr lang="pt-BR" smtClean="0"/>
              <a:pPr/>
              <a:t>22/08/2017</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14094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AF38985-A0AC-4618-BF95-530FF12A5D9E}" type="datetimeFigureOut">
              <a:rPr lang="pt-BR" smtClean="0"/>
              <a:pPr/>
              <a:t>22/08/2017</a:t>
            </a:fld>
            <a:endParaRPr lang="pt-BR"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pt-BR"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348550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AF38985-A0AC-4618-BF95-530FF12A5D9E}" type="datetimeFigureOut">
              <a:rPr lang="pt-BR" smtClean="0"/>
              <a:pPr/>
              <a:t>22/08/2017</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178754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AF38985-A0AC-4618-BF95-530FF12A5D9E}" type="datetimeFigureOut">
              <a:rPr lang="pt-BR" smtClean="0"/>
              <a:pPr/>
              <a:t>22/08/2017</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66233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AF38985-A0AC-4618-BF95-530FF12A5D9E}" type="datetimeFigureOut">
              <a:rPr lang="pt-BR" smtClean="0"/>
              <a:pPr/>
              <a:t>22/08/2017</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126734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38985-A0AC-4618-BF95-530FF12A5D9E}" type="datetimeFigureOut">
              <a:rPr lang="pt-BR" smtClean="0"/>
              <a:pPr/>
              <a:t>22/08/2017</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49607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pt-BR"/>
              <a:t>Clique para editar o título mestre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AF38985-A0AC-4618-BF95-530FF12A5D9E}" type="datetimeFigureOut">
              <a:rPr lang="pt-BR" smtClean="0"/>
              <a:pPr/>
              <a:t>22/08/2017</a:t>
            </a:fld>
            <a:endParaRPr lang="pt-BR"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pt-BR"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128071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AF38985-A0AC-4618-BF95-530FF12A5D9E}" type="datetimeFigureOut">
              <a:rPr lang="pt-BR" smtClean="0"/>
              <a:pPr/>
              <a:t>22/08/2017</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79D382EA-FBD9-4B0F-B6D6-40366824C819}" type="slidenum">
              <a:rPr lang="pt-BR" smtClean="0"/>
              <a:pPr/>
              <a:t>‹nº›</a:t>
            </a:fld>
            <a:endParaRPr lang="pt-BR" dirty="0"/>
          </a:p>
        </p:txBody>
      </p:sp>
    </p:spTree>
    <p:extLst>
      <p:ext uri="{BB962C8B-B14F-4D97-AF65-F5344CB8AC3E}">
        <p14:creationId xmlns="" xmlns:p14="http://schemas.microsoft.com/office/powerpoint/2010/main" val="56377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6AF38985-A0AC-4618-BF95-530FF12A5D9E}" type="datetimeFigureOut">
              <a:rPr lang="pt-BR" smtClean="0"/>
              <a:pPr/>
              <a:t>22/08/2017</a:t>
            </a:fld>
            <a:endParaRPr lang="pt-BR"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pt-BR"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79D382EA-FBD9-4B0F-B6D6-40366824C819}" type="slidenum">
              <a:rPr lang="pt-BR" smtClean="0"/>
              <a:pPr/>
              <a:t>‹nº›</a:t>
            </a:fld>
            <a:endParaRPr lang="pt-BR"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389997345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2511136"/>
            <a:ext cx="8162080" cy="557824"/>
          </a:xfrm>
        </p:spPr>
        <p:txBody>
          <a:bodyPr>
            <a:noAutofit/>
          </a:bodyPr>
          <a:lstStyle/>
          <a:p>
            <a:r>
              <a:rPr lang="pt-BR" sz="2400" dirty="0">
                <a:solidFill>
                  <a:schemeClr val="tx1"/>
                </a:solidFill>
              </a:rPr>
              <a:t>PROGRAMA MUNICIPAL DE REGULARIZAÇÃO FUNDIÁRIA</a:t>
            </a:r>
          </a:p>
        </p:txBody>
      </p:sp>
      <p:sp>
        <p:nvSpPr>
          <p:cNvPr id="3" name="Subtítulo 2"/>
          <p:cNvSpPr>
            <a:spLocks noGrp="1"/>
          </p:cNvSpPr>
          <p:nvPr>
            <p:ph type="subTitle" idx="1"/>
          </p:nvPr>
        </p:nvSpPr>
        <p:spPr>
          <a:xfrm>
            <a:off x="5148064" y="3787330"/>
            <a:ext cx="3489588" cy="865806"/>
          </a:xfr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CHÃO </a:t>
            </a:r>
            <a:r>
              <a:rPr lang="pt-BR"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LEGAL</a:t>
            </a:r>
          </a:p>
          <a:p>
            <a:endParaRPr lang="pt-B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m 3" descr="CHAO LEGAL LOGO.jpg"/>
          <p:cNvPicPr>
            <a:picLocks noChangeAspect="1"/>
          </p:cNvPicPr>
          <p:nvPr/>
        </p:nvPicPr>
        <p:blipFill>
          <a:blip r:embed="rId3" cstate="print"/>
          <a:stretch>
            <a:fillRect/>
          </a:stretch>
        </p:blipFill>
        <p:spPr>
          <a:xfrm>
            <a:off x="5962094" y="4366053"/>
            <a:ext cx="1618550" cy="1511219"/>
          </a:xfrm>
          <a:prstGeom prst="rect">
            <a:avLst/>
          </a:prstGeom>
        </p:spPr>
      </p:pic>
      <p:pic>
        <p:nvPicPr>
          <p:cNvPr id="5" name="Image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1800" y="620688"/>
            <a:ext cx="3752080" cy="424900"/>
          </a:xfrm>
          <a:prstGeom prst="rect">
            <a:avLst/>
          </a:prstGeom>
        </p:spPr>
      </p:pic>
      <p:sp>
        <p:nvSpPr>
          <p:cNvPr id="6" name="Título 1"/>
          <p:cNvSpPr txBox="1">
            <a:spLocks/>
          </p:cNvSpPr>
          <p:nvPr/>
        </p:nvSpPr>
        <p:spPr>
          <a:xfrm>
            <a:off x="5148064" y="-24930"/>
            <a:ext cx="3523928" cy="499488"/>
          </a:xfrm>
          <a:prstGeom prst="rect">
            <a:avLst/>
          </a:prstGeom>
        </p:spPr>
        <p:txBody>
          <a:bodyPr vert="horz" lIns="45720" rIns="45720" bIns="45720" anchor="b">
            <a:noAutofit/>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pt-BR" sz="1400" dirty="0" smtClean="0">
                <a:solidFill>
                  <a:schemeClr val="tx1"/>
                </a:solidFill>
              </a:rPr>
              <a:t>SELO DE MÉRITO ABC/FNSHDU </a:t>
            </a:r>
          </a:p>
          <a:p>
            <a:r>
              <a:rPr lang="pt-BR" sz="1000" dirty="0" smtClean="0">
                <a:solidFill>
                  <a:schemeClr val="tx1"/>
                </a:solidFill>
              </a:rPr>
              <a:t>EDIÇÃO </a:t>
            </a:r>
            <a:r>
              <a:rPr lang="pt-BR" sz="1000" dirty="0" smtClean="0">
                <a:solidFill>
                  <a:schemeClr val="tx1"/>
                </a:solidFill>
              </a:rPr>
              <a:t>2017</a:t>
            </a:r>
            <a:endParaRPr lang="pt-BR" sz="1000" dirty="0">
              <a:solidFill>
                <a:schemeClr val="tx1"/>
              </a:solidFill>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22"/>
          <p:cNvSpPr/>
          <p:nvPr/>
        </p:nvSpPr>
        <p:spPr>
          <a:xfrm>
            <a:off x="0" y="0"/>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5" name="Imagem 2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07704" y="72008"/>
            <a:ext cx="3855310" cy="404664"/>
          </a:xfrm>
          <a:prstGeom prst="rect">
            <a:avLst/>
          </a:prstGeom>
          <a:noFill/>
        </p:spPr>
      </p:pic>
      <p:pic>
        <p:nvPicPr>
          <p:cNvPr id="26" name="Imagem 25" descr="CHAO LEGAL LOGO.jpg"/>
          <p:cNvPicPr>
            <a:picLocks noChangeAspect="1"/>
          </p:cNvPicPr>
          <p:nvPr/>
        </p:nvPicPr>
        <p:blipFill>
          <a:blip r:embed="rId3" cstate="print"/>
          <a:stretch>
            <a:fillRect/>
          </a:stretch>
        </p:blipFill>
        <p:spPr>
          <a:xfrm>
            <a:off x="5752023" y="0"/>
            <a:ext cx="535556" cy="500042"/>
          </a:xfrm>
          <a:prstGeom prst="rect">
            <a:avLst/>
          </a:prstGeom>
        </p:spPr>
      </p:pic>
      <p:sp>
        <p:nvSpPr>
          <p:cNvPr id="27" name="CaixaDeTexto 26"/>
          <p:cNvSpPr txBox="1"/>
          <p:nvPr/>
        </p:nvSpPr>
        <p:spPr>
          <a:xfrm>
            <a:off x="142844" y="6341258"/>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sp>
        <p:nvSpPr>
          <p:cNvPr id="8" name="CaixaDeTexto 7"/>
          <p:cNvSpPr txBox="1"/>
          <p:nvPr/>
        </p:nvSpPr>
        <p:spPr>
          <a:xfrm>
            <a:off x="5652120" y="692696"/>
            <a:ext cx="3024336" cy="70788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PRAZO DE EXECUÇÃO 2015-2017</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 xmlns:p14="http://schemas.microsoft.com/office/powerpoint/2010/main" val="3735398587"/>
              </p:ext>
            </p:extLst>
          </p:nvPr>
        </p:nvGraphicFramePr>
        <p:xfrm>
          <a:off x="395536" y="692690"/>
          <a:ext cx="4968552" cy="5830866"/>
        </p:xfrm>
        <a:graphic>
          <a:graphicData uri="http://schemas.openxmlformats.org/drawingml/2006/table">
            <a:tbl>
              <a:tblPr>
                <a:tableStyleId>{5C22544A-7EE6-4342-B048-85BDC9FD1C3A}</a:tableStyleId>
              </a:tblPr>
              <a:tblGrid>
                <a:gridCol w="1791449"/>
                <a:gridCol w="950162"/>
                <a:gridCol w="1346063"/>
                <a:gridCol w="880878"/>
              </a:tblGrid>
              <a:tr h="164806">
                <a:tc gridSpan="3">
                  <a:txBody>
                    <a:bodyPr/>
                    <a:lstStyle/>
                    <a:p>
                      <a:pPr algn="ctr" fontAlgn="b"/>
                      <a:r>
                        <a:rPr lang="pt-BR" sz="1000" u="none" strike="noStrike" dirty="0">
                          <a:effectLst/>
                          <a:latin typeface="Times New Roman" pitchFamily="18" charset="0"/>
                          <a:cs typeface="Times New Roman" pitchFamily="18" charset="0"/>
                        </a:rPr>
                        <a:t>PROJETOS EM EXECUÇÃO</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b"/>
                </a:tc>
                <a:tc hMerge="1">
                  <a:txBody>
                    <a:bodyPr/>
                    <a:lstStyle/>
                    <a:p>
                      <a:endParaRPr lang="pt-BR"/>
                    </a:p>
                  </a:txBody>
                  <a:tcPr/>
                </a:tc>
                <a:tc hMerge="1">
                  <a:txBody>
                    <a:bodyPr/>
                    <a:lstStyle/>
                    <a:p>
                      <a:endParaRPr lang="pt-BR"/>
                    </a:p>
                  </a:txBody>
                  <a:tcPr/>
                </a:tc>
                <a:tc>
                  <a:txBody>
                    <a:bodyPr/>
                    <a:lstStyle/>
                    <a:p>
                      <a:pPr algn="l" fontAlgn="b"/>
                      <a:r>
                        <a:rPr lang="pt-BR" sz="1000" u="none" strike="noStrike">
                          <a:effectLst/>
                          <a:latin typeface="Times New Roman" pitchFamily="18" charset="0"/>
                          <a:cs typeface="Times New Roman" pitchFamily="18" charset="0"/>
                        </a:rPr>
                        <a:t> </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b"/>
                </a:tc>
              </a:tr>
              <a:tr h="486033">
                <a:tc>
                  <a:txBody>
                    <a:bodyPr/>
                    <a:lstStyle/>
                    <a:p>
                      <a:pPr algn="ctr" fontAlgn="ctr"/>
                      <a:r>
                        <a:rPr lang="pt-BR" sz="1000" u="none" strike="noStrike" dirty="0">
                          <a:effectLst/>
                          <a:latin typeface="Times New Roman" pitchFamily="18" charset="0"/>
                          <a:cs typeface="Times New Roman" pitchFamily="18" charset="0"/>
                        </a:rPr>
                        <a:t>PROJETOS EM EXECUÇÃO</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LOTES</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BAIRRO</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PERIODO DE EXECUÇÃO</a:t>
                      </a:r>
                      <a:br>
                        <a:rPr lang="pt-BR" sz="1000" u="none" strike="noStrike">
                          <a:effectLst/>
                          <a:latin typeface="Times New Roman" pitchFamily="18" charset="0"/>
                          <a:cs typeface="Times New Roman" pitchFamily="18" charset="0"/>
                        </a:rPr>
                      </a:b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dirty="0">
                          <a:effectLst/>
                          <a:latin typeface="Times New Roman" pitchFamily="18" charset="0"/>
                          <a:cs typeface="Times New Roman" pitchFamily="18" charset="0"/>
                        </a:rPr>
                        <a:t>BENGUI - ETAPA 1</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566</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BENGUI</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2010-2013</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dirty="0">
                          <a:effectLst/>
                          <a:latin typeface="Times New Roman" pitchFamily="18" charset="0"/>
                          <a:cs typeface="Times New Roman" pitchFamily="18" charset="0"/>
                        </a:rPr>
                        <a:t>BENGUI - ETAPA 2</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557</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BENGUI</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2012-2016</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dirty="0">
                          <a:effectLst/>
                          <a:latin typeface="Times New Roman" pitchFamily="18" charset="0"/>
                          <a:cs typeface="Times New Roman" pitchFamily="18" charset="0"/>
                        </a:rPr>
                        <a:t>CARMELANDIA</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1500</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MANGUEIRÃO</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dirty="0">
                          <a:effectLst/>
                          <a:latin typeface="Times New Roman" pitchFamily="18" charset="0"/>
                          <a:cs typeface="Times New Roman" pitchFamily="18" charset="0"/>
                        </a:rPr>
                        <a:t>CANARINHO</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650</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PARQUE GUAJARÁ</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ctr" fontAlgn="ctr"/>
                      <a:r>
                        <a:rPr lang="pt-BR" sz="1000" u="none" strike="noStrike" dirty="0">
                          <a:effectLst/>
                          <a:latin typeface="Times New Roman" pitchFamily="18" charset="0"/>
                          <a:cs typeface="Times New Roman" pitchFamily="18" charset="0"/>
                        </a:rPr>
                        <a:t>EDUARDO ANGELIM - ETAPA I</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133</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PARQUE GUAJARÁ</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dirty="0">
                          <a:effectLst/>
                          <a:latin typeface="Times New Roman" pitchFamily="18" charset="0"/>
                          <a:cs typeface="Times New Roman" pitchFamily="18" charset="0"/>
                        </a:rPr>
                        <a:t>PARACURI</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2.275</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Paracuri</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2011-2017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dirty="0">
                          <a:effectLst/>
                          <a:latin typeface="Times New Roman" pitchFamily="18" charset="0"/>
                          <a:cs typeface="Times New Roman" pitchFamily="18" charset="0"/>
                        </a:rPr>
                        <a:t>SUB BACIA I</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1.630</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Jurunas e Cidade Velha</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2011-2017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dirty="0">
                          <a:effectLst/>
                          <a:latin typeface="Times New Roman" pitchFamily="18" charset="0"/>
                          <a:cs typeface="Times New Roman" pitchFamily="18" charset="0"/>
                        </a:rPr>
                        <a:t>CABANO ANTÔNIO VINAGRE</a:t>
                      </a:r>
                      <a:endParaRPr lang="pt-BR" sz="1000" b="1"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126</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Curió-Utinga</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2011-2016</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325419">
                <a:tc>
                  <a:txBody>
                    <a:bodyPr/>
                    <a:lstStyle/>
                    <a:p>
                      <a:pPr algn="l" fontAlgn="ctr"/>
                      <a:r>
                        <a:rPr lang="pt-BR" sz="1000" u="none" strike="noStrike">
                          <a:effectLst/>
                          <a:latin typeface="Times New Roman" pitchFamily="18" charset="0"/>
                          <a:cs typeface="Times New Roman" pitchFamily="18" charset="0"/>
                        </a:rPr>
                        <a:t>JD. UBERABA (DEFENSORIA PÚBLICA)</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3.000</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err="1">
                          <a:effectLst/>
                          <a:latin typeface="Times New Roman" pitchFamily="18" charset="0"/>
                          <a:cs typeface="Times New Roman" pitchFamily="18" charset="0"/>
                        </a:rPr>
                        <a:t>Tapanã</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2013-2017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325419">
                <a:tc>
                  <a:txBody>
                    <a:bodyPr/>
                    <a:lstStyle/>
                    <a:p>
                      <a:pPr algn="l" fontAlgn="ctr"/>
                      <a:r>
                        <a:rPr lang="pt-BR" sz="1000" u="none" strike="noStrike">
                          <a:effectLst/>
                          <a:latin typeface="Times New Roman" pitchFamily="18" charset="0"/>
                          <a:cs typeface="Times New Roman" pitchFamily="18" charset="0"/>
                        </a:rPr>
                        <a:t>CARMELANDIA (DEFENSORIA PÚBLICA)</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1.500</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Mangueirão</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EDUARDO ANGELIM POLIG 2</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891</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Parque Guajará</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2013-2017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FÉ EM DEUS (COHAB)</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1965</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err="1">
                          <a:effectLst/>
                          <a:latin typeface="Times New Roman" pitchFamily="18" charset="0"/>
                          <a:cs typeface="Times New Roman" pitchFamily="18" charset="0"/>
                        </a:rPr>
                        <a:t>Tenoné</a:t>
                      </a:r>
                      <a:r>
                        <a:rPr lang="pt-BR" sz="1000" u="none" strike="noStrike" dirty="0">
                          <a:effectLst/>
                          <a:latin typeface="Times New Roman" pitchFamily="18" charset="0"/>
                          <a:cs typeface="Times New Roman" pitchFamily="18" charset="0"/>
                        </a:rPr>
                        <a:t> e Águas Negras</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JARDIM DA LIBERDADE</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200</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err="1">
                          <a:effectLst/>
                          <a:latin typeface="Times New Roman" pitchFamily="18" charset="0"/>
                          <a:cs typeface="Times New Roman" pitchFamily="18" charset="0"/>
                        </a:rPr>
                        <a:t>Bengui</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TERRA-FIRME</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600</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Terra-Firme</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ÁREA CENTRAL DA COHAB</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130</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Campina de Icoaraci</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RANÁRIO</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305</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err="1">
                          <a:effectLst/>
                          <a:latin typeface="Times New Roman" pitchFamily="18" charset="0"/>
                          <a:cs typeface="Times New Roman" pitchFamily="18" charset="0"/>
                        </a:rPr>
                        <a:t>Tapanã</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ÁGUA CRISTAL</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709</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Marambaia</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2015-2017</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TABOQUINHA</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1410</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Cruzeiro</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PRATINHA</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1645</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err="1">
                          <a:effectLst/>
                          <a:latin typeface="Times New Roman" pitchFamily="18" charset="0"/>
                          <a:cs typeface="Times New Roman" pitchFamily="18" charset="0"/>
                        </a:rPr>
                        <a:t>Praitinha</a:t>
                      </a:r>
                      <a:r>
                        <a:rPr lang="pt-BR" sz="1000" u="none" strike="noStrike" dirty="0">
                          <a:effectLst/>
                          <a:latin typeface="Times New Roman" pitchFamily="18" charset="0"/>
                          <a:cs typeface="Times New Roman" pitchFamily="18" charset="0"/>
                        </a:rPr>
                        <a:t> e São Clemente</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2015-2017</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r>
              <a:tr h="238565">
                <a:tc>
                  <a:txBody>
                    <a:bodyPr/>
                    <a:lstStyle/>
                    <a:p>
                      <a:pPr algn="l" fontAlgn="ctr"/>
                      <a:r>
                        <a:rPr lang="pt-BR" sz="1000" u="none" strike="noStrike">
                          <a:effectLst/>
                          <a:latin typeface="Times New Roman" pitchFamily="18" charset="0"/>
                          <a:cs typeface="Times New Roman" pitchFamily="18" charset="0"/>
                        </a:rPr>
                        <a:t>PANTANAL</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a:effectLst/>
                          <a:latin typeface="Times New Roman" pitchFamily="18" charset="0"/>
                          <a:cs typeface="Times New Roman" pitchFamily="18" charset="0"/>
                        </a:rPr>
                        <a:t>1.692</a:t>
                      </a:r>
                      <a:endParaRPr lang="pt-BR" sz="1000" b="0"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Mangueirão</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ctr"/>
                      <a:r>
                        <a:rPr lang="pt-BR" sz="1000" u="none" strike="noStrike" dirty="0">
                          <a:effectLst/>
                          <a:latin typeface="Times New Roman" pitchFamily="18" charset="0"/>
                          <a:cs typeface="Times New Roman" pitchFamily="18" charset="0"/>
                        </a:rPr>
                        <a:t>2015-2017</a:t>
                      </a:r>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ctr"/>
                </a:tc>
              </a:tr>
              <a:tr h="164806">
                <a:tc>
                  <a:txBody>
                    <a:bodyPr/>
                    <a:lstStyle/>
                    <a:p>
                      <a:pPr algn="l" fontAlgn="ctr"/>
                      <a:r>
                        <a:rPr lang="pt-BR" sz="1000" u="none" strike="noStrike">
                          <a:effectLst/>
                          <a:latin typeface="Times New Roman" pitchFamily="18" charset="0"/>
                          <a:cs typeface="Times New Roman" pitchFamily="18" charset="0"/>
                        </a:rPr>
                        <a:t>TOTAL</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ctr"/>
                </a:tc>
                <a:tc>
                  <a:txBody>
                    <a:bodyPr/>
                    <a:lstStyle/>
                    <a:p>
                      <a:pPr algn="ctr" fontAlgn="b"/>
                      <a:r>
                        <a:rPr lang="pt-BR" sz="1000" u="none" strike="noStrike">
                          <a:effectLst/>
                          <a:latin typeface="Times New Roman" pitchFamily="18" charset="0"/>
                          <a:cs typeface="Times New Roman" pitchFamily="18" charset="0"/>
                        </a:rPr>
                        <a:t>21.484</a:t>
                      </a:r>
                      <a:endParaRPr lang="pt-BR" sz="1000" b="1" i="0" u="none" strike="noStrike">
                        <a:solidFill>
                          <a:srgbClr val="000000"/>
                        </a:solidFill>
                        <a:effectLst/>
                        <a:latin typeface="Times New Roman" pitchFamily="18" charset="0"/>
                        <a:cs typeface="Times New Roman" pitchFamily="18" charset="0"/>
                      </a:endParaRPr>
                    </a:p>
                  </a:txBody>
                  <a:tcPr marL="3978" marR="3978" marT="3978" marB="0" anchor="b"/>
                </a:tc>
                <a:tc>
                  <a:txBody>
                    <a:bodyPr/>
                    <a:lstStyle/>
                    <a:p>
                      <a:pPr algn="l" fontAlgn="b"/>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b"/>
                </a:tc>
                <a:tc>
                  <a:txBody>
                    <a:bodyPr/>
                    <a:lstStyle/>
                    <a:p>
                      <a:pPr algn="l" fontAlgn="b"/>
                      <a:endParaRPr lang="pt-BR" sz="1000" b="0" i="0" u="none" strike="noStrike" dirty="0">
                        <a:solidFill>
                          <a:srgbClr val="000000"/>
                        </a:solidFill>
                        <a:effectLst/>
                        <a:latin typeface="Times New Roman" pitchFamily="18" charset="0"/>
                        <a:cs typeface="Times New Roman" pitchFamily="18" charset="0"/>
                      </a:endParaRPr>
                    </a:p>
                  </a:txBody>
                  <a:tcPr marL="3978" marR="3978" marT="3978" marB="0" anchor="b"/>
                </a:tc>
              </a:tr>
            </a:tbl>
          </a:graphicData>
        </a:graphic>
      </p:graphicFrame>
    </p:spTree>
    <p:extLst>
      <p:ext uri="{BB962C8B-B14F-4D97-AF65-F5344CB8AC3E}">
        <p14:creationId xmlns="" xmlns:p14="http://schemas.microsoft.com/office/powerpoint/2010/main" val="94407381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ESTRATÉGIA ADOTADA</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0" y="1268760"/>
            <a:ext cx="8210185" cy="4916731"/>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pt-BR" sz="1650" b="1" dirty="0" smtClean="0">
                <a:solidFill>
                  <a:schemeClr val="bg1"/>
                </a:solidFill>
                <a:latin typeface="Times New Roman" pitchFamily="18" charset="0"/>
                <a:cs typeface="Times New Roman" pitchFamily="18" charset="0"/>
              </a:rPr>
              <a:t>Passo </a:t>
            </a:r>
            <a:r>
              <a:rPr lang="pt-BR" sz="1650" b="1" dirty="0">
                <a:solidFill>
                  <a:schemeClr val="bg1"/>
                </a:solidFill>
                <a:latin typeface="Times New Roman" pitchFamily="18" charset="0"/>
                <a:cs typeface="Times New Roman" pitchFamily="18" charset="0"/>
              </a:rPr>
              <a:t>1</a:t>
            </a:r>
            <a:r>
              <a:rPr lang="pt-BR" sz="1650" dirty="0">
                <a:solidFill>
                  <a:schemeClr val="bg1"/>
                </a:solidFill>
                <a:latin typeface="Times New Roman" pitchFamily="18" charset="0"/>
                <a:cs typeface="Times New Roman" pitchFamily="18" charset="0"/>
              </a:rPr>
              <a:t>: seleção das áreas para </a:t>
            </a:r>
            <a:r>
              <a:rPr lang="pt-BR" sz="1650" dirty="0" smtClean="0">
                <a:solidFill>
                  <a:schemeClr val="bg1"/>
                </a:solidFill>
                <a:latin typeface="Times New Roman" pitchFamily="18" charset="0"/>
                <a:cs typeface="Times New Roman" pitchFamily="18" charset="0"/>
              </a:rPr>
              <a:t>regularização;</a:t>
            </a:r>
          </a:p>
          <a:p>
            <a:pPr algn="just"/>
            <a:endParaRPr lang="pt-BR" sz="1650" dirty="0">
              <a:latin typeface="Times New Roman" pitchFamily="18" charset="0"/>
              <a:cs typeface="Times New Roman" pitchFamily="18" charset="0"/>
            </a:endParaRPr>
          </a:p>
          <a:p>
            <a:pPr algn="just"/>
            <a:r>
              <a:rPr lang="pt-BR" sz="1650" b="1" dirty="0">
                <a:latin typeface="Times New Roman" pitchFamily="18" charset="0"/>
                <a:cs typeface="Times New Roman" pitchFamily="18" charset="0"/>
              </a:rPr>
              <a:t>Passo 2</a:t>
            </a:r>
            <a:r>
              <a:rPr lang="pt-BR" sz="1650" dirty="0">
                <a:latin typeface="Times New Roman" pitchFamily="18" charset="0"/>
                <a:cs typeface="Times New Roman" pitchFamily="18" charset="0"/>
              </a:rPr>
              <a:t>: Mobilização Comunitária: atividades que envolvem a mobilização de lideranças e moradores dos assentamentos e eventos de caráter informativo, de orientação e deliberação, ora dirigidos às lideranças, ora voltados para os moradores</a:t>
            </a:r>
            <a:r>
              <a:rPr lang="pt-BR" sz="1650" dirty="0" smtClean="0">
                <a:latin typeface="Times New Roman" pitchFamily="18" charset="0"/>
                <a:cs typeface="Times New Roman" pitchFamily="18" charset="0"/>
              </a:rPr>
              <a:t>;</a:t>
            </a:r>
          </a:p>
          <a:p>
            <a:pPr algn="just"/>
            <a:endParaRPr lang="pt-BR" sz="1650" dirty="0">
              <a:latin typeface="Times New Roman" pitchFamily="18" charset="0"/>
              <a:cs typeface="Times New Roman" pitchFamily="18" charset="0"/>
            </a:endParaRPr>
          </a:p>
          <a:p>
            <a:pPr algn="just"/>
            <a:r>
              <a:rPr lang="pt-BR" sz="1650" b="1" dirty="0">
                <a:latin typeface="Times New Roman" pitchFamily="18" charset="0"/>
                <a:cs typeface="Times New Roman" pitchFamily="18" charset="0"/>
              </a:rPr>
              <a:t>Passo 3</a:t>
            </a:r>
            <a:r>
              <a:rPr lang="pt-BR" sz="1650" dirty="0">
                <a:latin typeface="Times New Roman" pitchFamily="18" charset="0"/>
                <a:cs typeface="Times New Roman" pitchFamily="18" charset="0"/>
              </a:rPr>
              <a:t>: Levantamento Topográfico e Cadastro Físico: elaboração dos levantamentos cadastrais com o objetivo de identificar e mapear a situação fática das ocupações, servindo de instrumento para a definição do perímetro das áreas públicas municipais, o parcelamento e a individualização e identificação dos lotes, e elaboração das peças técnicas </a:t>
            </a:r>
            <a:r>
              <a:rPr lang="pt-BR" sz="1650" dirty="0" smtClean="0">
                <a:latin typeface="Times New Roman" pitchFamily="18" charset="0"/>
                <a:cs typeface="Times New Roman" pitchFamily="18" charset="0"/>
              </a:rPr>
              <a:t>correspondentes;</a:t>
            </a:r>
          </a:p>
          <a:p>
            <a:pPr algn="just"/>
            <a:endParaRPr lang="pt-BR" sz="1650" b="1" dirty="0" smtClean="0">
              <a:latin typeface="Times New Roman" pitchFamily="18" charset="0"/>
              <a:cs typeface="Times New Roman" pitchFamily="18" charset="0"/>
            </a:endParaRPr>
          </a:p>
          <a:p>
            <a:pPr algn="just"/>
            <a:r>
              <a:rPr lang="pt-BR" sz="1650" b="1" dirty="0" smtClean="0">
                <a:latin typeface="Times New Roman" pitchFamily="18" charset="0"/>
                <a:cs typeface="Times New Roman" pitchFamily="18" charset="0"/>
              </a:rPr>
              <a:t>Passo </a:t>
            </a:r>
            <a:r>
              <a:rPr lang="pt-BR" sz="1650" b="1" dirty="0">
                <a:latin typeface="Times New Roman" pitchFamily="18" charset="0"/>
                <a:cs typeface="Times New Roman" pitchFamily="18" charset="0"/>
              </a:rPr>
              <a:t>4</a:t>
            </a:r>
            <a:r>
              <a:rPr lang="pt-BR" sz="1650" dirty="0">
                <a:latin typeface="Times New Roman" pitchFamily="18" charset="0"/>
                <a:cs typeface="Times New Roman" pitchFamily="18" charset="0"/>
              </a:rPr>
              <a:t>: Cadastro Social: Identificação e caracterização socioeconômica das  famílias residentes, por meio da aplicação de boletins contendo questões objetivas capazes de definir o perfil socioeconômico de cada famílias, constituindo-se um dos elementos que orientarão a indicação do instrumento de regularização fundiária a ser utilizado em cada </a:t>
            </a:r>
            <a:r>
              <a:rPr lang="pt-BR" sz="1650" dirty="0" smtClean="0">
                <a:latin typeface="Times New Roman" pitchFamily="18" charset="0"/>
                <a:cs typeface="Times New Roman" pitchFamily="18" charset="0"/>
              </a:rPr>
              <a:t>caso;</a:t>
            </a:r>
          </a:p>
          <a:p>
            <a:pPr algn="just"/>
            <a:endParaRPr lang="pt-BR" sz="1650" b="1" dirty="0" smtClean="0">
              <a:latin typeface="Times New Roman" pitchFamily="18" charset="0"/>
              <a:cs typeface="Times New Roman" pitchFamily="18" charset="0"/>
            </a:endParaRPr>
          </a:p>
          <a:p>
            <a:pPr algn="just"/>
            <a:r>
              <a:rPr lang="pt-BR" sz="1650" b="1" dirty="0" smtClean="0">
                <a:latin typeface="Times New Roman" pitchFamily="18" charset="0"/>
                <a:cs typeface="Times New Roman" pitchFamily="18" charset="0"/>
              </a:rPr>
              <a:t>Passo </a:t>
            </a:r>
            <a:r>
              <a:rPr lang="pt-BR" sz="1650" b="1" dirty="0">
                <a:latin typeface="Times New Roman" pitchFamily="18" charset="0"/>
                <a:cs typeface="Times New Roman" pitchFamily="18" charset="0"/>
              </a:rPr>
              <a:t>5</a:t>
            </a:r>
            <a:r>
              <a:rPr lang="pt-BR" sz="1650" dirty="0">
                <a:latin typeface="Times New Roman" pitchFamily="18" charset="0"/>
                <a:cs typeface="Times New Roman" pitchFamily="18" charset="0"/>
              </a:rPr>
              <a:t>:</a:t>
            </a:r>
            <a:r>
              <a:rPr lang="pt-BR" sz="1650" b="1" dirty="0">
                <a:latin typeface="Times New Roman" pitchFamily="18" charset="0"/>
                <a:cs typeface="Times New Roman" pitchFamily="18" charset="0"/>
              </a:rPr>
              <a:t> </a:t>
            </a:r>
            <a:r>
              <a:rPr lang="pt-BR" sz="1650" dirty="0">
                <a:latin typeface="Times New Roman" pitchFamily="18" charset="0"/>
                <a:cs typeface="Times New Roman" pitchFamily="18" charset="0"/>
              </a:rPr>
              <a:t>Elaboração, </a:t>
            </a:r>
            <a:r>
              <a:rPr lang="pt-BR" sz="1650" dirty="0" err="1" smtClean="0">
                <a:latin typeface="Times New Roman" pitchFamily="18" charset="0"/>
                <a:cs typeface="Times New Roman" pitchFamily="18" charset="0"/>
              </a:rPr>
              <a:t>pactuação</a:t>
            </a:r>
            <a:r>
              <a:rPr lang="pt-BR" sz="1650" dirty="0" smtClean="0">
                <a:latin typeface="Times New Roman" pitchFamily="18" charset="0"/>
                <a:cs typeface="Times New Roman" pitchFamily="18" charset="0"/>
              </a:rPr>
              <a:t>, </a:t>
            </a:r>
            <a:r>
              <a:rPr lang="pt-BR" sz="1650" dirty="0">
                <a:latin typeface="Times New Roman" pitchFamily="18" charset="0"/>
                <a:cs typeface="Times New Roman" pitchFamily="18" charset="0"/>
              </a:rPr>
              <a:t>licenciamento e registro do Projeto de Regularização Fundiária no Cartório de Registro de Imóveis correspondente;</a:t>
            </a:r>
          </a:p>
          <a:p>
            <a:pPr algn="just"/>
            <a:endParaRPr lang="pt-BR" sz="165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40902068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ESTRATÉGIA ADOTADA</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0" y="1268760"/>
            <a:ext cx="8210185" cy="4378122"/>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pt-BR" sz="1650" b="1" dirty="0">
                <a:solidFill>
                  <a:schemeClr val="bg1"/>
                </a:solidFill>
                <a:latin typeface="Times New Roman" pitchFamily="18" charset="0"/>
                <a:cs typeface="Times New Roman" pitchFamily="18" charset="0"/>
              </a:rPr>
              <a:t>Passo 6</a:t>
            </a:r>
            <a:r>
              <a:rPr lang="pt-BR" sz="1650" dirty="0">
                <a:solidFill>
                  <a:schemeClr val="bg1"/>
                </a:solidFill>
                <a:latin typeface="Times New Roman" pitchFamily="18" charset="0"/>
                <a:cs typeface="Times New Roman" pitchFamily="18" charset="0"/>
              </a:rPr>
              <a:t>: Coleta de Documentos e Instrução e autuação dos processos administrativos individuais</a:t>
            </a:r>
            <a:r>
              <a:rPr lang="pt-BR" sz="1650" dirty="0" smtClean="0">
                <a:solidFill>
                  <a:schemeClr val="bg1"/>
                </a:solidFill>
                <a:latin typeface="Times New Roman" pitchFamily="18" charset="0"/>
                <a:cs typeface="Times New Roman" pitchFamily="18" charset="0"/>
              </a:rPr>
              <a:t>;</a:t>
            </a:r>
          </a:p>
          <a:p>
            <a:pPr algn="just"/>
            <a:r>
              <a:rPr lang="pt-BR" sz="1650" dirty="0" smtClean="0">
                <a:solidFill>
                  <a:schemeClr val="bg1"/>
                </a:solidFill>
                <a:latin typeface="Times New Roman" pitchFamily="18" charset="0"/>
                <a:cs typeface="Times New Roman" pitchFamily="18" charset="0"/>
              </a:rPr>
              <a:t>  </a:t>
            </a:r>
            <a:endParaRPr lang="pt-BR" sz="1650" dirty="0">
              <a:solidFill>
                <a:schemeClr val="bg1"/>
              </a:solidFill>
              <a:latin typeface="Times New Roman" pitchFamily="18" charset="0"/>
              <a:cs typeface="Times New Roman" pitchFamily="18" charset="0"/>
            </a:endParaRPr>
          </a:p>
          <a:p>
            <a:pPr algn="just"/>
            <a:r>
              <a:rPr lang="pt-BR" sz="1650" b="1" dirty="0">
                <a:latin typeface="Times New Roman" pitchFamily="18" charset="0"/>
                <a:cs typeface="Times New Roman" pitchFamily="18" charset="0"/>
              </a:rPr>
              <a:t>Passo 7</a:t>
            </a:r>
            <a:r>
              <a:rPr lang="pt-BR" sz="1650" dirty="0">
                <a:latin typeface="Times New Roman" pitchFamily="18" charset="0"/>
                <a:cs typeface="Times New Roman" pitchFamily="18" charset="0"/>
              </a:rPr>
              <a:t>: Análise Processual e emissão de parecer jurídico com indicação do instrumento de regularização fundiária a ser utilizado, registrando-se que a partir deste passo, os demais procedimentos que constituem atividade fim da regularização, são desenvolvidos pela Contratante</a:t>
            </a:r>
            <a:r>
              <a:rPr lang="pt-BR" sz="1650" dirty="0" smtClean="0">
                <a:latin typeface="Times New Roman" pitchFamily="18" charset="0"/>
                <a:cs typeface="Times New Roman" pitchFamily="18" charset="0"/>
              </a:rPr>
              <a:t>;</a:t>
            </a:r>
          </a:p>
          <a:p>
            <a:pPr algn="just"/>
            <a:r>
              <a:rPr lang="pt-BR" sz="1650" dirty="0" smtClean="0">
                <a:latin typeface="Times New Roman" pitchFamily="18" charset="0"/>
                <a:cs typeface="Times New Roman" pitchFamily="18" charset="0"/>
              </a:rPr>
              <a:t> </a:t>
            </a:r>
            <a:endParaRPr lang="pt-BR" sz="1650" dirty="0">
              <a:latin typeface="Times New Roman" pitchFamily="18" charset="0"/>
              <a:cs typeface="Times New Roman" pitchFamily="18" charset="0"/>
            </a:endParaRPr>
          </a:p>
          <a:p>
            <a:pPr algn="just"/>
            <a:r>
              <a:rPr lang="pt-BR" sz="1650" b="1" dirty="0">
                <a:latin typeface="Times New Roman" pitchFamily="18" charset="0"/>
                <a:cs typeface="Times New Roman" pitchFamily="18" charset="0"/>
              </a:rPr>
              <a:t>Passo </a:t>
            </a:r>
            <a:r>
              <a:rPr lang="pt-BR" sz="1650" b="1" dirty="0" smtClean="0">
                <a:latin typeface="Times New Roman" pitchFamily="18" charset="0"/>
                <a:cs typeface="Times New Roman" pitchFamily="18" charset="0"/>
              </a:rPr>
              <a:t>8</a:t>
            </a:r>
            <a:r>
              <a:rPr lang="pt-BR" sz="1650" dirty="0" smtClean="0">
                <a:latin typeface="Times New Roman" pitchFamily="18" charset="0"/>
                <a:cs typeface="Times New Roman" pitchFamily="18" charset="0"/>
              </a:rPr>
              <a:t>: </a:t>
            </a:r>
            <a:r>
              <a:rPr lang="pt-BR" sz="1650" dirty="0">
                <a:latin typeface="Times New Roman" pitchFamily="18" charset="0"/>
                <a:cs typeface="Times New Roman" pitchFamily="18" charset="0"/>
              </a:rPr>
              <a:t>E</a:t>
            </a:r>
            <a:r>
              <a:rPr lang="pt-BR" sz="1650" dirty="0" smtClean="0">
                <a:latin typeface="Times New Roman" pitchFamily="18" charset="0"/>
                <a:cs typeface="Times New Roman" pitchFamily="18" charset="0"/>
              </a:rPr>
              <a:t>missão</a:t>
            </a:r>
            <a:r>
              <a:rPr lang="pt-BR" sz="1650" dirty="0">
                <a:latin typeface="Times New Roman" pitchFamily="18" charset="0"/>
                <a:cs typeface="Times New Roman" pitchFamily="18" charset="0"/>
              </a:rPr>
              <a:t>, assinatura e outorga dos títulos de regularização fundiária em nome dos </a:t>
            </a:r>
            <a:r>
              <a:rPr lang="pt-BR" sz="1650" dirty="0" smtClean="0">
                <a:latin typeface="Times New Roman" pitchFamily="18" charset="0"/>
                <a:cs typeface="Times New Roman" pitchFamily="18" charset="0"/>
              </a:rPr>
              <a:t>moradores</a:t>
            </a:r>
          </a:p>
          <a:p>
            <a:pPr algn="just"/>
            <a:endParaRPr lang="pt-BR" sz="1650" dirty="0" smtClean="0">
              <a:latin typeface="Times New Roman" pitchFamily="18" charset="0"/>
              <a:cs typeface="Times New Roman" pitchFamily="18" charset="0"/>
            </a:endParaRPr>
          </a:p>
          <a:p>
            <a:r>
              <a:rPr lang="pt-BR" sz="1650" b="1" dirty="0" smtClean="0">
                <a:latin typeface="Times New Roman" pitchFamily="18" charset="0"/>
                <a:cs typeface="Times New Roman" pitchFamily="18" charset="0"/>
              </a:rPr>
              <a:t>Passo 9</a:t>
            </a:r>
            <a:r>
              <a:rPr lang="pt-BR" sz="1650" dirty="0" smtClean="0">
                <a:latin typeface="Times New Roman" pitchFamily="18" charset="0"/>
                <a:cs typeface="Times New Roman" pitchFamily="18" charset="0"/>
              </a:rPr>
              <a:t>: Mediação junto aos Cartórios de Registros de Imóveis para os procedimentos registrais dos títulos emitidos;</a:t>
            </a:r>
          </a:p>
          <a:p>
            <a:endParaRPr lang="pt-BR" sz="1600" dirty="0" smtClean="0"/>
          </a:p>
          <a:p>
            <a:r>
              <a:rPr lang="pt-BR" sz="1650" b="1" dirty="0" smtClean="0">
                <a:latin typeface="Times New Roman" pitchFamily="18" charset="0"/>
                <a:cs typeface="Times New Roman" pitchFamily="18" charset="0"/>
              </a:rPr>
              <a:t>Passo 10: </a:t>
            </a:r>
            <a:r>
              <a:rPr lang="pt-BR" sz="1650" dirty="0" smtClean="0">
                <a:latin typeface="Times New Roman" pitchFamily="18" charset="0"/>
                <a:cs typeface="Times New Roman" pitchFamily="18" charset="0"/>
              </a:rPr>
              <a:t>Entregas de títulos e respectivas certidões de registro de imóveis aos moradores.</a:t>
            </a:r>
          </a:p>
          <a:p>
            <a:pPr algn="just"/>
            <a:endParaRPr lang="pt-BR" sz="1650" dirty="0">
              <a:latin typeface="Times New Roman" pitchFamily="18" charset="0"/>
              <a:cs typeface="Times New Roman" pitchFamily="18" charset="0"/>
            </a:endParaRPr>
          </a:p>
          <a:p>
            <a:pPr algn="just"/>
            <a:endParaRPr lang="pt-BR" sz="165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008385495"/>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6" name="Picture 4" descr="C:\Users\Usuario\Desktop\imagens\certida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2696457"/>
            <a:ext cx="3528392" cy="3324831"/>
          </a:xfrm>
          <a:prstGeom prst="rect">
            <a:avLst/>
          </a:prstGeom>
          <a:solidFill>
            <a:srgbClr val="C77F89"/>
          </a:solidFill>
          <a:ln w="12700" cap="sq">
            <a:solidFill>
              <a:srgbClr val="B32F3C"/>
            </a:solidFill>
            <a:miter lim="800000"/>
          </a:ln>
          <a:effectLst>
            <a:outerShdw blurRad="57150" dist="50800" dir="2700000" algn="tl" rotWithShape="0">
              <a:srgbClr val="000000">
                <a:alpha val="40000"/>
              </a:srgbClr>
            </a:outerShdw>
          </a:effectLst>
          <a:extLst/>
        </p:spPr>
      </p:pic>
      <p:sp>
        <p:nvSpPr>
          <p:cNvPr id="17" name="CaixaDeTexto 16"/>
          <p:cNvSpPr txBox="1"/>
          <p:nvPr/>
        </p:nvSpPr>
        <p:spPr>
          <a:xfrm>
            <a:off x="3419872" y="1400313"/>
            <a:ext cx="2088232" cy="1323439"/>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pt-BR"/>
            </a:defPPr>
            <a:lvl1pPr lvl="0">
              <a:buFont typeface="Arial" pitchFamily="34" charset="0"/>
              <a:buChar char="•"/>
              <a:defRPr sz="1600">
                <a:solidFill>
                  <a:schemeClr val="tx1"/>
                </a:solidFill>
                <a:latin typeface="Times New Roman" pitchFamily="18" charset="0"/>
                <a:cs typeface="Times New Roman" pitchFamily="18" charset="0"/>
              </a:defRPr>
            </a:lvl1pPr>
          </a:lstStyle>
          <a:p>
            <a:r>
              <a:rPr lang="pt-BR" dirty="0"/>
              <a:t>Levantamento de Campo:</a:t>
            </a:r>
          </a:p>
          <a:p>
            <a:r>
              <a:rPr lang="pt-BR" dirty="0"/>
              <a:t>- Topografia e Cadastro Físico</a:t>
            </a:r>
          </a:p>
          <a:p>
            <a:r>
              <a:rPr lang="pt-BR" dirty="0"/>
              <a:t>- Cadastro Social</a:t>
            </a:r>
          </a:p>
        </p:txBody>
      </p:sp>
      <p:sp>
        <p:nvSpPr>
          <p:cNvPr id="19" name="CaixaDeTexto 18"/>
          <p:cNvSpPr txBox="1"/>
          <p:nvPr/>
        </p:nvSpPr>
        <p:spPr>
          <a:xfrm>
            <a:off x="539552" y="1400313"/>
            <a:ext cx="1872208" cy="2062103"/>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lvl="0">
              <a:buFont typeface="Arial" pitchFamily="34" charset="0"/>
              <a:buChar char="•"/>
            </a:pPr>
            <a:r>
              <a:rPr lang="pt-BR" sz="1600" dirty="0">
                <a:solidFill>
                  <a:schemeClr val="tx1"/>
                </a:solidFill>
                <a:latin typeface="Times New Roman" pitchFamily="18" charset="0"/>
                <a:cs typeface="Times New Roman" pitchFamily="18" charset="0"/>
              </a:rPr>
              <a:t>Estudo de Dominialidade da Área</a:t>
            </a:r>
          </a:p>
          <a:p>
            <a:pPr>
              <a:buFont typeface="Arial" pitchFamily="34" charset="0"/>
              <a:buChar char="•"/>
            </a:pPr>
            <a:r>
              <a:rPr lang="pt-BR" sz="1600" dirty="0">
                <a:solidFill>
                  <a:schemeClr val="tx1"/>
                </a:solidFill>
                <a:latin typeface="Times New Roman" pitchFamily="18" charset="0"/>
                <a:cs typeface="Times New Roman" pitchFamily="18" charset="0"/>
              </a:rPr>
              <a:t>Adequação da Legislação e </a:t>
            </a:r>
            <a:r>
              <a:rPr lang="pt-BR" sz="1600" dirty="0" smtClean="0">
                <a:solidFill>
                  <a:schemeClr val="tx1"/>
                </a:solidFill>
                <a:latin typeface="Times New Roman" pitchFamily="18" charset="0"/>
                <a:cs typeface="Times New Roman" pitchFamily="18" charset="0"/>
              </a:rPr>
              <a:t>Normativas</a:t>
            </a:r>
          </a:p>
          <a:p>
            <a:pPr>
              <a:buFont typeface="Arial" pitchFamily="34" charset="0"/>
              <a:buChar char="•"/>
            </a:pPr>
            <a:r>
              <a:rPr lang="pt-BR" sz="1600" dirty="0" smtClean="0">
                <a:solidFill>
                  <a:schemeClr val="tx1"/>
                </a:solidFill>
                <a:latin typeface="Times New Roman" pitchFamily="18" charset="0"/>
                <a:cs typeface="Times New Roman" pitchFamily="18" charset="0"/>
              </a:rPr>
              <a:t>Mobilização comunitária</a:t>
            </a:r>
            <a:endParaRPr lang="pt-BR" sz="1600" dirty="0">
              <a:latin typeface="Times New Roman" pitchFamily="18" charset="0"/>
              <a:cs typeface="Times New Roman" pitchFamily="18" charset="0"/>
            </a:endParaRPr>
          </a:p>
        </p:txBody>
      </p:sp>
      <p:sp>
        <p:nvSpPr>
          <p:cNvPr id="20" name="CaixaDeTexto 19"/>
          <p:cNvSpPr txBox="1"/>
          <p:nvPr/>
        </p:nvSpPr>
        <p:spPr>
          <a:xfrm>
            <a:off x="6588224" y="4712681"/>
            <a:ext cx="2088232" cy="830997"/>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pt-BR"/>
            </a:defPPr>
            <a:lvl1pPr lvl="0">
              <a:buFont typeface="Arial" pitchFamily="34" charset="0"/>
              <a:buChar char="•"/>
              <a:defRPr sz="1600">
                <a:solidFill>
                  <a:schemeClr val="tx1"/>
                </a:solidFill>
                <a:latin typeface="Times New Roman" pitchFamily="18" charset="0"/>
                <a:cs typeface="Times New Roman" pitchFamily="18" charset="0"/>
              </a:defRPr>
            </a:lvl1pPr>
          </a:lstStyle>
          <a:p>
            <a:r>
              <a:rPr lang="pt-BR" dirty="0"/>
              <a:t>Coleta de Documento:Análise Processual.</a:t>
            </a:r>
          </a:p>
        </p:txBody>
      </p:sp>
      <p:sp>
        <p:nvSpPr>
          <p:cNvPr id="21" name="CaixaDeTexto 20"/>
          <p:cNvSpPr txBox="1"/>
          <p:nvPr/>
        </p:nvSpPr>
        <p:spPr>
          <a:xfrm>
            <a:off x="6588224" y="1400313"/>
            <a:ext cx="2016224" cy="1815882"/>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pt-BR"/>
            </a:defPPr>
            <a:lvl1pPr lvl="0">
              <a:buFont typeface="Arial" pitchFamily="34" charset="0"/>
              <a:buChar char="•"/>
              <a:defRPr sz="1600">
                <a:solidFill>
                  <a:schemeClr val="tx1"/>
                </a:solidFill>
                <a:latin typeface="Times New Roman" pitchFamily="18" charset="0"/>
                <a:cs typeface="Times New Roman" pitchFamily="18" charset="0"/>
              </a:defRPr>
            </a:lvl1pPr>
          </a:lstStyle>
          <a:p>
            <a:r>
              <a:rPr lang="pt-BR" dirty="0"/>
              <a:t>Projeto de Regularização Fundiária:</a:t>
            </a:r>
          </a:p>
          <a:p>
            <a:r>
              <a:rPr lang="pt-BR" dirty="0"/>
              <a:t>- Elaboração</a:t>
            </a:r>
          </a:p>
          <a:p>
            <a:r>
              <a:rPr lang="pt-BR" dirty="0"/>
              <a:t>- Pactuação</a:t>
            </a:r>
          </a:p>
          <a:p>
            <a:r>
              <a:rPr lang="pt-BR" dirty="0"/>
              <a:t>- Licenciamento</a:t>
            </a:r>
          </a:p>
          <a:p>
            <a:r>
              <a:rPr lang="pt-BR" dirty="0"/>
              <a:t>- Registro</a:t>
            </a:r>
          </a:p>
        </p:txBody>
      </p:sp>
      <p:sp>
        <p:nvSpPr>
          <p:cNvPr id="31" name="Seta para baixo 30"/>
          <p:cNvSpPr/>
          <p:nvPr/>
        </p:nvSpPr>
        <p:spPr>
          <a:xfrm rot="16200000">
            <a:off x="2771800" y="1616337"/>
            <a:ext cx="360040" cy="792088"/>
          </a:xfrm>
          <a:prstGeom prst="downArrow">
            <a:avLst/>
          </a:prstGeom>
          <a:ln w="57150">
            <a:solidFill>
              <a:srgbClr val="F5B80B"/>
            </a:solidFill>
            <a:tailEnd type="arrow"/>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32" name="Seta para baixo 31"/>
          <p:cNvSpPr/>
          <p:nvPr/>
        </p:nvSpPr>
        <p:spPr>
          <a:xfrm rot="16200000">
            <a:off x="5940152" y="1616337"/>
            <a:ext cx="360040" cy="792088"/>
          </a:xfrm>
          <a:prstGeom prst="downArrow">
            <a:avLst/>
          </a:prstGeom>
          <a:ln w="57150">
            <a:solidFill>
              <a:srgbClr val="F5B80B"/>
            </a:solidFill>
            <a:tailEnd type="arrow"/>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33" name="Seta para baixo 32"/>
          <p:cNvSpPr/>
          <p:nvPr/>
        </p:nvSpPr>
        <p:spPr>
          <a:xfrm>
            <a:off x="7452320" y="3488545"/>
            <a:ext cx="360040" cy="792088"/>
          </a:xfrm>
          <a:prstGeom prst="downArrow">
            <a:avLst/>
          </a:prstGeom>
          <a:ln w="57150">
            <a:solidFill>
              <a:srgbClr val="F5B80B"/>
            </a:solidFill>
            <a:tailEnd type="arrow"/>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34" name="CaixaDeTexto 33"/>
          <p:cNvSpPr txBox="1"/>
          <p:nvPr/>
        </p:nvSpPr>
        <p:spPr>
          <a:xfrm>
            <a:off x="3419872" y="4712681"/>
            <a:ext cx="2088232" cy="830997"/>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pt-BR"/>
            </a:defPPr>
            <a:lvl1pPr lvl="0">
              <a:buFont typeface="Arial" pitchFamily="34" charset="0"/>
              <a:buChar char="•"/>
              <a:defRPr sz="1600">
                <a:solidFill>
                  <a:schemeClr val="tx1"/>
                </a:solidFill>
                <a:latin typeface="Times New Roman" pitchFamily="18" charset="0"/>
                <a:cs typeface="Times New Roman" pitchFamily="18" charset="0"/>
              </a:defRPr>
            </a:lvl1pPr>
          </a:lstStyle>
          <a:p>
            <a:r>
              <a:rPr lang="pt-BR" dirty="0"/>
              <a:t>Emissão de títulos;</a:t>
            </a:r>
          </a:p>
          <a:p>
            <a:r>
              <a:rPr lang="pt-BR" dirty="0"/>
              <a:t>Registro de títulos;</a:t>
            </a:r>
          </a:p>
          <a:p>
            <a:r>
              <a:rPr lang="pt-BR" dirty="0"/>
              <a:t>Entrega de títulos</a:t>
            </a:r>
          </a:p>
        </p:txBody>
      </p:sp>
      <p:sp>
        <p:nvSpPr>
          <p:cNvPr id="35" name="Seta para baixo 34"/>
          <p:cNvSpPr/>
          <p:nvPr/>
        </p:nvSpPr>
        <p:spPr>
          <a:xfrm rot="5400000">
            <a:off x="5868144" y="4640673"/>
            <a:ext cx="360040" cy="792088"/>
          </a:xfrm>
          <a:prstGeom prst="downArrow">
            <a:avLst/>
          </a:prstGeom>
          <a:ln w="57150">
            <a:solidFill>
              <a:srgbClr val="F5B80B"/>
            </a:solidFill>
            <a:tailEnd type="arrow"/>
          </a:ln>
          <a:scene3d>
            <a:camera prst="orthographicFront"/>
            <a:lightRig rig="threePt" dir="t"/>
          </a:scene3d>
          <a:sp3d>
            <a:bevelT/>
          </a:sp3d>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pic>
        <p:nvPicPr>
          <p:cNvPr id="14" name="Imagem 13" descr="CHAO LEGAL LOGO.jpg"/>
          <p:cNvPicPr>
            <a:picLocks noChangeAspect="1"/>
          </p:cNvPicPr>
          <p:nvPr/>
        </p:nvPicPr>
        <p:blipFill>
          <a:blip r:embed="rId3" cstate="print"/>
          <a:stretch>
            <a:fillRect/>
          </a:stretch>
        </p:blipFill>
        <p:spPr>
          <a:xfrm>
            <a:off x="4283968" y="5868863"/>
            <a:ext cx="864096" cy="806795"/>
          </a:xfrm>
          <a:prstGeom prst="rect">
            <a:avLst/>
          </a:prstGeom>
        </p:spPr>
      </p:pic>
      <p:sp>
        <p:nvSpPr>
          <p:cNvPr id="15" name="CaixaDeTexto 14"/>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ESTRATÉGIA ADOTADA</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17039513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3"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EQUIPE TÉCNICA</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 xmlns:p14="http://schemas.microsoft.com/office/powerpoint/2010/main" val="1189523500"/>
              </p:ext>
            </p:extLst>
          </p:nvPr>
        </p:nvGraphicFramePr>
        <p:xfrm>
          <a:off x="6300192" y="4365104"/>
          <a:ext cx="2596895" cy="1080120"/>
        </p:xfrm>
        <a:graphic>
          <a:graphicData uri="http://schemas.openxmlformats.org/drawingml/2006/table">
            <a:tbl>
              <a:tblPr>
                <a:tableStyleId>{18603FDC-E32A-4AB5-989C-0864C3EAD2B8}</a:tableStyleId>
              </a:tblPr>
              <a:tblGrid>
                <a:gridCol w="1071092"/>
                <a:gridCol w="1525803"/>
              </a:tblGrid>
              <a:tr h="360040">
                <a:tc rowSpan="3">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JURÍDICO</a:t>
                      </a:r>
                    </a:p>
                  </a:txBody>
                  <a:tcPr marL="9232" marR="9232" marT="9232" marB="0" anchor="ct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ANA CRISTINHA NERI</a:t>
                      </a:r>
                      <a:endParaRPr lang="pt-BR" sz="900" u="none" strike="noStrike" kern="1200" dirty="0">
                        <a:solidFill>
                          <a:schemeClr val="lt1"/>
                        </a:solidFill>
                        <a:effectLst/>
                        <a:latin typeface="Times New Roman" pitchFamily="18" charset="0"/>
                        <a:ea typeface="+mn-ea"/>
                        <a:cs typeface="Times New Roman" pitchFamily="18" charset="0"/>
                      </a:endParaRPr>
                    </a:p>
                  </a:txBody>
                  <a:tcPr marL="9232" marR="9232" marT="9232" marB="0" anchor="ctr"/>
                </a:tc>
              </a:tr>
              <a:tr h="360040">
                <a:tc vMerge="1">
                  <a:txBody>
                    <a:bodyPr/>
                    <a:lstStyle/>
                    <a:p>
                      <a:pPr algn="ctr" fontAlgn="ctr"/>
                      <a:endParaRPr lang="pt-BR" sz="11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ALESSANDRA BOTELHO</a:t>
                      </a:r>
                    </a:p>
                  </a:txBody>
                  <a:tcPr marL="9232" marR="9232" marT="9232" marB="0" anchor="ctr"/>
                </a:tc>
              </a:tr>
              <a:tr h="36004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NAYANA PEREIRA</a:t>
                      </a:r>
                    </a:p>
                  </a:txBody>
                  <a:tcPr marL="9232" marR="9232" marT="9232" marB="0" anchor="ctr"/>
                </a:tc>
              </a:tr>
            </a:tbl>
          </a:graphicData>
        </a:graphic>
      </p:graphicFrame>
      <p:graphicFrame>
        <p:nvGraphicFramePr>
          <p:cNvPr id="3" name="Tabela 2"/>
          <p:cNvGraphicFramePr>
            <a:graphicFrameLocks noGrp="1"/>
          </p:cNvGraphicFramePr>
          <p:nvPr>
            <p:extLst>
              <p:ext uri="{D42A27DB-BD31-4B8C-83A1-F6EECF244321}">
                <p14:modId xmlns="" xmlns:p14="http://schemas.microsoft.com/office/powerpoint/2010/main" val="4149768571"/>
              </p:ext>
            </p:extLst>
          </p:nvPr>
        </p:nvGraphicFramePr>
        <p:xfrm>
          <a:off x="282253" y="1412776"/>
          <a:ext cx="2600936" cy="2160240"/>
        </p:xfrm>
        <a:graphic>
          <a:graphicData uri="http://schemas.openxmlformats.org/drawingml/2006/table">
            <a:tbl>
              <a:tblPr>
                <a:tableStyleId>{18603FDC-E32A-4AB5-989C-0864C3EAD2B8}</a:tableStyleId>
              </a:tblPr>
              <a:tblGrid>
                <a:gridCol w="1072759"/>
                <a:gridCol w="1528177"/>
              </a:tblGrid>
              <a:tr h="360040">
                <a:tc rowSpan="6">
                  <a:txBody>
                    <a:bodyPr/>
                    <a:lstStyle/>
                    <a:p>
                      <a:pPr algn="ctr" fontAlgn="ctr"/>
                      <a:r>
                        <a:rPr lang="pt-BR" sz="900" u="none" strike="noStrike" dirty="0">
                          <a:effectLst/>
                          <a:latin typeface="Times New Roman" pitchFamily="18" charset="0"/>
                          <a:cs typeface="Times New Roman" pitchFamily="18" charset="0"/>
                        </a:rPr>
                        <a:t>URBANISMO</a:t>
                      </a:r>
                      <a:endParaRPr lang="pt-BR" sz="900" b="0" i="0" u="none" strike="noStrike" dirty="0">
                        <a:solidFill>
                          <a:srgbClr val="000000"/>
                        </a:solidFill>
                        <a:effectLst/>
                        <a:latin typeface="Times New Roman" pitchFamily="18" charset="0"/>
                        <a:cs typeface="Times New Roman" pitchFamily="18" charset="0"/>
                      </a:endParaRPr>
                    </a:p>
                  </a:txBody>
                  <a:tcPr marL="8286" marR="8286" marT="8286" marB="0" anchor="ctr"/>
                </a:tc>
                <a:tc>
                  <a:txBody>
                    <a:bodyPr/>
                    <a:lstStyle/>
                    <a:p>
                      <a:pPr algn="ctr" fontAlgn="ctr"/>
                      <a:r>
                        <a:rPr lang="pt-BR" sz="900" u="none" strike="noStrike" dirty="0" smtClean="0">
                          <a:effectLst/>
                          <a:latin typeface="Times New Roman" pitchFamily="18" charset="0"/>
                          <a:cs typeface="Times New Roman" pitchFamily="18" charset="0"/>
                        </a:rPr>
                        <a:t>ALLAN</a:t>
                      </a:r>
                      <a:r>
                        <a:rPr lang="pt-BR" sz="900" u="none" strike="noStrike" baseline="0" dirty="0" smtClean="0">
                          <a:effectLst/>
                          <a:latin typeface="Times New Roman" pitchFamily="18" charset="0"/>
                          <a:cs typeface="Times New Roman" pitchFamily="18" charset="0"/>
                        </a:rPr>
                        <a:t> AIRES</a:t>
                      </a:r>
                      <a:endParaRPr lang="pt-BR" sz="900" b="0" i="0" u="none" strike="noStrike" dirty="0">
                        <a:solidFill>
                          <a:srgbClr val="000000"/>
                        </a:solidFill>
                        <a:effectLst/>
                        <a:latin typeface="Times New Roman" pitchFamily="18" charset="0"/>
                        <a:cs typeface="Times New Roman" pitchFamily="18" charset="0"/>
                      </a:endParaRPr>
                    </a:p>
                  </a:txBody>
                  <a:tcPr marL="8286" marR="8286" marT="8286" marB="0" anchor="ctr"/>
                </a:tc>
              </a:tr>
              <a:tr h="360040">
                <a:tc vMerge="1">
                  <a:txBody>
                    <a:bodyPr/>
                    <a:lstStyle/>
                    <a:p>
                      <a:pPr algn="ctr" fontAlgn="ctr"/>
                      <a:endParaRPr lang="pt-BR" sz="10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pt-BR" sz="900" u="none" strike="noStrike" dirty="0">
                          <a:effectLst/>
                          <a:latin typeface="Times New Roman" pitchFamily="18" charset="0"/>
                          <a:cs typeface="Times New Roman" pitchFamily="18" charset="0"/>
                        </a:rPr>
                        <a:t>ANA CRISTINA KALIFF</a:t>
                      </a:r>
                      <a:endParaRPr lang="pt-BR" sz="900" b="0" i="0" u="none" strike="noStrike" dirty="0">
                        <a:solidFill>
                          <a:srgbClr val="000000"/>
                        </a:solidFill>
                        <a:effectLst/>
                        <a:latin typeface="Times New Roman" pitchFamily="18" charset="0"/>
                        <a:cs typeface="Times New Roman" pitchFamily="18" charset="0"/>
                      </a:endParaRPr>
                    </a:p>
                  </a:txBody>
                  <a:tcPr marL="8286" marR="8286" marT="8286" marB="0" anchor="ctr"/>
                </a:tc>
              </a:tr>
              <a:tr h="360040">
                <a:tc vMerge="1">
                  <a:txBody>
                    <a:bodyPr/>
                    <a:lstStyle/>
                    <a:p>
                      <a:endParaRPr lang="pt-BR"/>
                    </a:p>
                  </a:txBody>
                  <a:tcPr/>
                </a:tc>
                <a:tc>
                  <a:txBody>
                    <a:bodyPr/>
                    <a:lstStyle/>
                    <a:p>
                      <a:pPr algn="ctr" fontAlgn="ctr"/>
                      <a:r>
                        <a:rPr lang="pt-BR" sz="900" b="0" i="0" u="none" strike="noStrike" dirty="0" smtClean="0">
                          <a:solidFill>
                            <a:schemeClr val="lt1"/>
                          </a:solidFill>
                          <a:effectLst/>
                          <a:latin typeface="Times New Roman" pitchFamily="18" charset="0"/>
                          <a:cs typeface="Times New Roman" pitchFamily="18" charset="0"/>
                        </a:rPr>
                        <a:t>CIBELLE</a:t>
                      </a:r>
                      <a:r>
                        <a:rPr lang="pt-BR" sz="900" b="0" i="0" u="none" strike="noStrike" baseline="0" dirty="0" smtClean="0">
                          <a:solidFill>
                            <a:schemeClr val="lt1"/>
                          </a:solidFill>
                          <a:effectLst/>
                          <a:latin typeface="Times New Roman" pitchFamily="18" charset="0"/>
                          <a:cs typeface="Times New Roman" pitchFamily="18" charset="0"/>
                        </a:rPr>
                        <a:t> LEAL</a:t>
                      </a:r>
                      <a:endParaRPr lang="pt-BR" sz="900" b="0" i="0" u="none" strike="noStrike" dirty="0">
                        <a:solidFill>
                          <a:srgbClr val="000000"/>
                        </a:solidFill>
                        <a:effectLst/>
                        <a:latin typeface="Times New Roman" pitchFamily="18" charset="0"/>
                        <a:cs typeface="Times New Roman" pitchFamily="18" charset="0"/>
                      </a:endParaRPr>
                    </a:p>
                  </a:txBody>
                  <a:tcPr marL="8286" marR="8286" marT="8286" marB="0" anchor="ctr"/>
                </a:tc>
              </a:tr>
              <a:tr h="360040">
                <a:tc vMerge="1">
                  <a:txBody>
                    <a:bodyPr/>
                    <a:lstStyle/>
                    <a:p>
                      <a:endParaRPr lang="pt-BR"/>
                    </a:p>
                  </a:txBody>
                  <a:tcPr/>
                </a:tc>
                <a:tc>
                  <a:txBody>
                    <a:bodyPr/>
                    <a:lstStyle/>
                    <a:p>
                      <a:pPr algn="ctr" fontAlgn="ctr"/>
                      <a:r>
                        <a:rPr lang="pt-BR" sz="900" u="none" strike="noStrike" dirty="0">
                          <a:effectLst/>
                          <a:latin typeface="Times New Roman" pitchFamily="18" charset="0"/>
                          <a:cs typeface="Times New Roman" pitchFamily="18" charset="0"/>
                        </a:rPr>
                        <a:t>CAROLINA FREITAS</a:t>
                      </a:r>
                      <a:endParaRPr lang="pt-BR" sz="900" b="0" i="0" u="none" strike="noStrike" dirty="0">
                        <a:solidFill>
                          <a:srgbClr val="000000"/>
                        </a:solidFill>
                        <a:effectLst/>
                        <a:latin typeface="Times New Roman" pitchFamily="18" charset="0"/>
                        <a:cs typeface="Times New Roman" pitchFamily="18" charset="0"/>
                      </a:endParaRPr>
                    </a:p>
                  </a:txBody>
                  <a:tcPr marL="8286" marR="8286" marT="8286" marB="0" anchor="ctr"/>
                </a:tc>
              </a:tr>
              <a:tr h="360040">
                <a:tc vMerge="1">
                  <a:txBody>
                    <a:bodyPr/>
                    <a:lstStyle/>
                    <a:p>
                      <a:endParaRPr lang="pt-BR"/>
                    </a:p>
                  </a:txBody>
                  <a:tcPr/>
                </a:tc>
                <a:tc>
                  <a:txBody>
                    <a:bodyPr/>
                    <a:lstStyle/>
                    <a:p>
                      <a:pPr algn="ctr" fontAlgn="ctr"/>
                      <a:r>
                        <a:rPr lang="pt-BR" sz="900" u="none" strike="noStrike" dirty="0">
                          <a:effectLst/>
                          <a:latin typeface="Times New Roman" pitchFamily="18" charset="0"/>
                          <a:cs typeface="Times New Roman" pitchFamily="18" charset="0"/>
                        </a:rPr>
                        <a:t>CLÉA PINHEIRO</a:t>
                      </a:r>
                      <a:endParaRPr lang="pt-BR" sz="900" b="0" i="0" u="none" strike="noStrike" dirty="0">
                        <a:solidFill>
                          <a:srgbClr val="000000"/>
                        </a:solidFill>
                        <a:effectLst/>
                        <a:latin typeface="Times New Roman" pitchFamily="18" charset="0"/>
                        <a:cs typeface="Times New Roman" pitchFamily="18" charset="0"/>
                      </a:endParaRPr>
                    </a:p>
                  </a:txBody>
                  <a:tcPr marL="8286" marR="8286" marT="8286" marB="0" anchor="ctr"/>
                </a:tc>
              </a:tr>
              <a:tr h="360040">
                <a:tc vMerge="1">
                  <a:txBody>
                    <a:bodyPr/>
                    <a:lstStyle/>
                    <a:p>
                      <a:endParaRPr lang="pt-BR"/>
                    </a:p>
                  </a:txBody>
                  <a:tcPr/>
                </a:tc>
                <a:tc>
                  <a:txBody>
                    <a:bodyPr/>
                    <a:lstStyle/>
                    <a:p>
                      <a:pPr algn="ctr" fontAlgn="ctr"/>
                      <a:r>
                        <a:rPr lang="pt-BR" sz="900" u="none" strike="noStrike" dirty="0">
                          <a:effectLst/>
                          <a:latin typeface="Times New Roman" pitchFamily="18" charset="0"/>
                          <a:cs typeface="Times New Roman" pitchFamily="18" charset="0"/>
                        </a:rPr>
                        <a:t>ISABELA ROCHA</a:t>
                      </a:r>
                      <a:endParaRPr lang="pt-BR" sz="900" b="0" i="0" u="none" strike="noStrike" dirty="0">
                        <a:solidFill>
                          <a:srgbClr val="000000"/>
                        </a:solidFill>
                        <a:effectLst/>
                        <a:latin typeface="Times New Roman" pitchFamily="18" charset="0"/>
                        <a:cs typeface="Times New Roman" pitchFamily="18" charset="0"/>
                      </a:endParaRPr>
                    </a:p>
                  </a:txBody>
                  <a:tcPr marL="8286" marR="8286" marT="8286" marB="0" anchor="ctr"/>
                </a:tc>
              </a:tr>
            </a:tbl>
          </a:graphicData>
        </a:graphic>
      </p:graphicFrame>
      <p:graphicFrame>
        <p:nvGraphicFramePr>
          <p:cNvPr id="5" name="Tabela 4"/>
          <p:cNvGraphicFramePr>
            <a:graphicFrameLocks noGrp="1"/>
          </p:cNvGraphicFramePr>
          <p:nvPr>
            <p:extLst>
              <p:ext uri="{D42A27DB-BD31-4B8C-83A1-F6EECF244321}">
                <p14:modId xmlns="" xmlns:p14="http://schemas.microsoft.com/office/powerpoint/2010/main" val="2597349055"/>
              </p:ext>
            </p:extLst>
          </p:nvPr>
        </p:nvGraphicFramePr>
        <p:xfrm>
          <a:off x="3275856" y="3172907"/>
          <a:ext cx="2628956" cy="2527630"/>
        </p:xfrm>
        <a:graphic>
          <a:graphicData uri="http://schemas.openxmlformats.org/drawingml/2006/table">
            <a:tbl>
              <a:tblPr>
                <a:tableStyleId>{18603FDC-E32A-4AB5-989C-0864C3EAD2B8}</a:tableStyleId>
              </a:tblPr>
              <a:tblGrid>
                <a:gridCol w="1084317"/>
                <a:gridCol w="1544639"/>
              </a:tblGrid>
              <a:tr h="361090">
                <a:tc rowSpan="7">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ADMINISTRATIVO</a:t>
                      </a:r>
                    </a:p>
                  </a:txBody>
                  <a:tcPr marL="9525" marR="9525" marT="9525" marB="0" anchor="ct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BENEDITA PORTAL</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361090">
                <a:tc vMerge="1">
                  <a:txBody>
                    <a:bodyPr/>
                    <a:lstStyle/>
                    <a:p>
                      <a:pPr marL="0" algn="ctr" defTabSz="457200" rtl="0" eaLnBrk="1" fontAlgn="ctr" latinLnBrk="0" hangingPunct="1"/>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CAMILA DOS SANTOS</a:t>
                      </a:r>
                    </a:p>
                  </a:txBody>
                  <a:tcPr marL="9525" marR="9525" marT="9525" marB="0" anchor="ctr"/>
                </a:tc>
              </a:tr>
              <a:tr h="36109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EILER DE OLIVEIRA</a:t>
                      </a:r>
                    </a:p>
                  </a:txBody>
                  <a:tcPr marL="9525" marR="9525" marT="9525" marB="0" anchor="ctr"/>
                </a:tc>
              </a:tr>
              <a:tr h="36109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ERIONALDO DUTRA</a:t>
                      </a:r>
                    </a:p>
                  </a:txBody>
                  <a:tcPr marL="9525" marR="9525" marT="9525" marB="0" anchor="ctr"/>
                </a:tc>
              </a:tr>
              <a:tr h="36109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GRAÇA AIRES</a:t>
                      </a:r>
                    </a:p>
                  </a:txBody>
                  <a:tcPr marL="9525" marR="9525" marT="9525" marB="0" anchor="ctr"/>
                </a:tc>
              </a:tr>
              <a:tr h="361090">
                <a:tc vMerge="1">
                  <a:txBody>
                    <a:bodyPr/>
                    <a:lstStyle/>
                    <a:p>
                      <a:endParaRPr lang="pt-BR"/>
                    </a:p>
                  </a:txBody>
                  <a:tcP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LENA KÁTIA</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361090">
                <a:tc vMerge="1">
                  <a:txBody>
                    <a:bodyPr/>
                    <a:lstStyle/>
                    <a:p>
                      <a:endParaRPr lang="pt-BR"/>
                    </a:p>
                  </a:txBody>
                  <a:tcP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YURI LIMA</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bl>
          </a:graphicData>
        </a:graphic>
      </p:graphicFrame>
      <p:graphicFrame>
        <p:nvGraphicFramePr>
          <p:cNvPr id="6" name="Tabela 5"/>
          <p:cNvGraphicFramePr>
            <a:graphicFrameLocks noGrp="1"/>
          </p:cNvGraphicFramePr>
          <p:nvPr>
            <p:extLst>
              <p:ext uri="{D42A27DB-BD31-4B8C-83A1-F6EECF244321}">
                <p14:modId xmlns="" xmlns:p14="http://schemas.microsoft.com/office/powerpoint/2010/main" val="1173180169"/>
              </p:ext>
            </p:extLst>
          </p:nvPr>
        </p:nvGraphicFramePr>
        <p:xfrm>
          <a:off x="3285640" y="1916832"/>
          <a:ext cx="2609388" cy="768086"/>
        </p:xfrm>
        <a:graphic>
          <a:graphicData uri="http://schemas.openxmlformats.org/drawingml/2006/table">
            <a:tbl>
              <a:tblPr>
                <a:tableStyleId>{18603FDC-E32A-4AB5-989C-0864C3EAD2B8}</a:tableStyleId>
              </a:tblPr>
              <a:tblGrid>
                <a:gridCol w="1076246"/>
                <a:gridCol w="1533142"/>
              </a:tblGrid>
              <a:tr h="384043">
                <a:tc rowSpan="2">
                  <a:txBody>
                    <a:bodyPr/>
                    <a:lstStyle/>
                    <a:p>
                      <a:pPr algn="ctr" fontAlgn="ctr"/>
                      <a:r>
                        <a:rPr lang="pt-BR" sz="900" u="none" strike="noStrike" kern="1200" dirty="0">
                          <a:solidFill>
                            <a:schemeClr val="lt1"/>
                          </a:solidFill>
                          <a:effectLst/>
                          <a:latin typeface="Times New Roman" pitchFamily="18" charset="0"/>
                          <a:ea typeface="+mn-ea"/>
                          <a:cs typeface="Times New Roman" pitchFamily="18" charset="0"/>
                        </a:rPr>
                        <a:t>GESTÃO</a:t>
                      </a:r>
                    </a:p>
                  </a:txBody>
                  <a:tcPr marL="9525" marR="9525" marT="9525" marB="0" anchor="ctr"/>
                </a:tc>
                <a:tc>
                  <a:txBody>
                    <a:bodyPr/>
                    <a:lstStyle/>
                    <a:p>
                      <a:pPr algn="ctr" fontAlgn="ctr"/>
                      <a:r>
                        <a:rPr lang="pt-BR" sz="900" u="none" strike="noStrike" kern="1200" dirty="0" smtClean="0">
                          <a:solidFill>
                            <a:schemeClr val="lt1"/>
                          </a:solidFill>
                          <a:effectLst/>
                          <a:latin typeface="Times New Roman" pitchFamily="18" charset="0"/>
                          <a:ea typeface="+mn-ea"/>
                          <a:cs typeface="Times New Roman" pitchFamily="18" charset="0"/>
                        </a:rPr>
                        <a:t>ARTHUR HOUAT </a:t>
                      </a:r>
                    </a:p>
                    <a:p>
                      <a:pPr algn="ctr" fontAlgn="ctr"/>
                      <a:r>
                        <a:rPr lang="pt-BR" sz="900" u="none" strike="noStrike" kern="1200" dirty="0" smtClean="0">
                          <a:solidFill>
                            <a:schemeClr val="lt1"/>
                          </a:solidFill>
                          <a:effectLst/>
                          <a:latin typeface="Times New Roman" pitchFamily="18" charset="0"/>
                          <a:ea typeface="+mn-ea"/>
                          <a:cs typeface="Times New Roman" pitchFamily="18" charset="0"/>
                        </a:rPr>
                        <a:t>( COORDENADOR)</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384043">
                <a:tc vMerge="1">
                  <a:txBody>
                    <a:bodyPr/>
                    <a:lstStyle/>
                    <a:p>
                      <a:endParaRPr lang="pt-BR"/>
                    </a:p>
                  </a:txBody>
                  <a:tcPr/>
                </a:tc>
                <a:tc>
                  <a:txBody>
                    <a:bodyPr/>
                    <a:lstStyle/>
                    <a:p>
                      <a:pPr algn="ctr" fontAlgn="ctr"/>
                      <a:r>
                        <a:rPr lang="pt-BR" sz="900" u="none" strike="noStrike" kern="1200" dirty="0">
                          <a:solidFill>
                            <a:schemeClr val="lt1"/>
                          </a:solidFill>
                          <a:effectLst/>
                          <a:latin typeface="Times New Roman" pitchFamily="18" charset="0"/>
                          <a:ea typeface="+mn-ea"/>
                          <a:cs typeface="Times New Roman" pitchFamily="18" charset="0"/>
                        </a:rPr>
                        <a:t>KEILA ALMEIDA</a:t>
                      </a:r>
                    </a:p>
                  </a:txBody>
                  <a:tcPr marL="9525" marR="9525" marT="9525" marB="0" anchor="ctr"/>
                </a:tc>
              </a:tr>
            </a:tbl>
          </a:graphicData>
        </a:graphic>
      </p:graphicFrame>
      <p:graphicFrame>
        <p:nvGraphicFramePr>
          <p:cNvPr id="7" name="Tabela 6"/>
          <p:cNvGraphicFramePr>
            <a:graphicFrameLocks noGrp="1"/>
          </p:cNvGraphicFramePr>
          <p:nvPr>
            <p:extLst>
              <p:ext uri="{D42A27DB-BD31-4B8C-83A1-F6EECF244321}">
                <p14:modId xmlns="" xmlns:p14="http://schemas.microsoft.com/office/powerpoint/2010/main" val="3483371137"/>
              </p:ext>
            </p:extLst>
          </p:nvPr>
        </p:nvGraphicFramePr>
        <p:xfrm>
          <a:off x="6291197" y="1362957"/>
          <a:ext cx="2592288" cy="2444085"/>
        </p:xfrm>
        <a:graphic>
          <a:graphicData uri="http://schemas.openxmlformats.org/drawingml/2006/table">
            <a:tbl>
              <a:tblPr>
                <a:tableStyleId>{18603FDC-E32A-4AB5-989C-0864C3EAD2B8}</a:tableStyleId>
              </a:tblPr>
              <a:tblGrid>
                <a:gridCol w="956507"/>
                <a:gridCol w="1635781"/>
              </a:tblGrid>
              <a:tr h="270030">
                <a:tc rowSpan="9">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ASSISTENTES SOCIAIS</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SOLANGE PAMPLONA</a:t>
                      </a:r>
                    </a:p>
                  </a:txBody>
                  <a:tcPr marL="9525" marR="9525" marT="9525" marB="0" anchor="ctr"/>
                </a:tc>
              </a:tr>
              <a:tr h="27003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BERNADETE MORAIS</a:t>
                      </a:r>
                    </a:p>
                  </a:txBody>
                  <a:tcPr marL="9525" marR="9525" marT="9525" marB="0" anchor="ctr"/>
                </a:tc>
              </a:tr>
              <a:tr h="27003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ELIZABETH DE LIMA</a:t>
                      </a:r>
                    </a:p>
                  </a:txBody>
                  <a:tcPr marL="9525" marR="9525" marT="9525" marB="0" anchor="ctr"/>
                </a:tc>
              </a:tr>
              <a:tr h="270030">
                <a:tc vMerge="1">
                  <a:txBody>
                    <a:bodyPr/>
                    <a:lstStyle/>
                    <a:p>
                      <a:endParaRPr lang="pt-BR"/>
                    </a:p>
                  </a:txBody>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pt-BR" sz="900" u="none" strike="noStrike" kern="1200" dirty="0" smtClean="0">
                          <a:solidFill>
                            <a:schemeClr val="lt1"/>
                          </a:solidFill>
                          <a:effectLst/>
                          <a:latin typeface="Times New Roman" pitchFamily="18" charset="0"/>
                          <a:ea typeface="+mn-ea"/>
                          <a:cs typeface="Times New Roman" pitchFamily="18" charset="0"/>
                        </a:rPr>
                        <a:t>ILIN BARROS</a:t>
                      </a:r>
                    </a:p>
                    <a:p>
                      <a:pPr marL="0" algn="ctr" defTabSz="457200" rtl="0" eaLnBrk="1" fontAlgn="ctr" latinLnBrk="0" hangingPunct="1"/>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270030">
                <a:tc vMerge="1">
                  <a:txBody>
                    <a:bodyPr/>
                    <a:lstStyle/>
                    <a:p>
                      <a:endParaRPr lang="pt-BR"/>
                    </a:p>
                  </a:txBody>
                  <a:tcP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IVANETE</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270030">
                <a:tc vMerge="1">
                  <a:txBody>
                    <a:bodyPr/>
                    <a:lstStyle/>
                    <a:p>
                      <a:endParaRPr lang="pt-BR"/>
                    </a:p>
                  </a:txBody>
                  <a:tcP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JACILENE SOUSA</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27003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ROSA DE OLIVEIRA</a:t>
                      </a:r>
                    </a:p>
                  </a:txBody>
                  <a:tcPr marL="9525" marR="9525" marT="9525" marB="0" anchor="ctr"/>
                </a:tc>
              </a:tr>
              <a:tr h="27003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ROSINEY ALVES</a:t>
                      </a:r>
                    </a:p>
                  </a:txBody>
                  <a:tcPr marL="9525" marR="9525" marT="9525" marB="0" anchor="ctr"/>
                </a:tc>
              </a:tr>
              <a:tr h="270030">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VALDERIA MARTINS</a:t>
                      </a:r>
                    </a:p>
                  </a:txBody>
                  <a:tcPr marL="9525" marR="9525" marT="9525" marB="0" anchor="ctr"/>
                </a:tc>
              </a:tr>
            </a:tbl>
          </a:graphicData>
        </a:graphic>
      </p:graphicFrame>
      <p:graphicFrame>
        <p:nvGraphicFramePr>
          <p:cNvPr id="8" name="Tabela 7"/>
          <p:cNvGraphicFramePr>
            <a:graphicFrameLocks noGrp="1"/>
          </p:cNvGraphicFramePr>
          <p:nvPr>
            <p:extLst>
              <p:ext uri="{D42A27DB-BD31-4B8C-83A1-F6EECF244321}">
                <p14:modId xmlns="" xmlns:p14="http://schemas.microsoft.com/office/powerpoint/2010/main" val="2005697698"/>
              </p:ext>
            </p:extLst>
          </p:nvPr>
        </p:nvGraphicFramePr>
        <p:xfrm>
          <a:off x="273924" y="3762232"/>
          <a:ext cx="2592288" cy="1923720"/>
        </p:xfrm>
        <a:graphic>
          <a:graphicData uri="http://schemas.openxmlformats.org/drawingml/2006/table">
            <a:tbl>
              <a:tblPr>
                <a:tableStyleId>{18603FDC-E32A-4AB5-989C-0864C3EAD2B8}</a:tableStyleId>
              </a:tblPr>
              <a:tblGrid>
                <a:gridCol w="1069193"/>
                <a:gridCol w="1523095"/>
              </a:tblGrid>
              <a:tr h="384744">
                <a:tc rowSpan="5">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TÉCNICO</a:t>
                      </a:r>
                    </a:p>
                  </a:txBody>
                  <a:tcPr marL="9525" marR="9525" marT="9525" marB="0" anchor="ct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FERNANDA AMORIM</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384744">
                <a:tc vMerge="1">
                  <a:txBody>
                    <a:bodyPr/>
                    <a:lstStyle/>
                    <a:p>
                      <a:endParaRPr lang="pt-BR"/>
                    </a:p>
                  </a:txBody>
                  <a:tcP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GABRIELA</a:t>
                      </a:r>
                      <a:r>
                        <a:rPr lang="pt-BR" sz="900" u="none" strike="noStrike" kern="1200" baseline="0" dirty="0" smtClean="0">
                          <a:solidFill>
                            <a:schemeClr val="lt1"/>
                          </a:solidFill>
                          <a:effectLst/>
                          <a:latin typeface="Times New Roman" pitchFamily="18" charset="0"/>
                          <a:ea typeface="+mn-ea"/>
                          <a:cs typeface="Times New Roman" pitchFamily="18" charset="0"/>
                        </a:rPr>
                        <a:t> BARROS</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384744">
                <a:tc vMerge="1">
                  <a:txBody>
                    <a:bodyPr/>
                    <a:lstStyle/>
                    <a:p>
                      <a:endParaRPr lang="pt-BR"/>
                    </a:p>
                  </a:txBody>
                  <a:tcP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LAIANA BARROS</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384744">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FRANCISCO LOPES</a:t>
                      </a:r>
                    </a:p>
                  </a:txBody>
                  <a:tcPr marL="9525" marR="9525" marT="9525" marB="0" anchor="ctr"/>
                </a:tc>
              </a:tr>
              <a:tr h="384744">
                <a:tc vMerge="1">
                  <a:txBody>
                    <a:bodyPr/>
                    <a:lstStyle/>
                    <a:p>
                      <a:endParaRPr lang="pt-BR"/>
                    </a:p>
                  </a:txBody>
                  <a:tcPr/>
                </a:tc>
                <a:tc>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GLAUCIA REIS</a:t>
                      </a:r>
                    </a:p>
                  </a:txBody>
                  <a:tcPr marL="9525" marR="9525" marT="9525" marB="0" anchor="ctr"/>
                </a:tc>
              </a:tr>
            </a:tbl>
          </a:graphicData>
        </a:graphic>
      </p:graphicFrame>
      <p:graphicFrame>
        <p:nvGraphicFramePr>
          <p:cNvPr id="9" name="Tabela 8"/>
          <p:cNvGraphicFramePr>
            <a:graphicFrameLocks noGrp="1"/>
          </p:cNvGraphicFramePr>
          <p:nvPr>
            <p:extLst>
              <p:ext uri="{D42A27DB-BD31-4B8C-83A1-F6EECF244321}">
                <p14:modId xmlns="" xmlns:p14="http://schemas.microsoft.com/office/powerpoint/2010/main" val="3717228584"/>
              </p:ext>
            </p:extLst>
          </p:nvPr>
        </p:nvGraphicFramePr>
        <p:xfrm>
          <a:off x="251520" y="5868863"/>
          <a:ext cx="2664296" cy="733802"/>
        </p:xfrm>
        <a:graphic>
          <a:graphicData uri="http://schemas.openxmlformats.org/drawingml/2006/table">
            <a:tbl>
              <a:tblPr>
                <a:tableStyleId>{18603FDC-E32A-4AB5-989C-0864C3EAD2B8}</a:tableStyleId>
              </a:tblPr>
              <a:tblGrid>
                <a:gridCol w="1098893"/>
                <a:gridCol w="1565403"/>
              </a:tblGrid>
              <a:tr h="366901">
                <a:tc rowSpan="2">
                  <a:txBody>
                    <a:bodyPr/>
                    <a:lstStyle/>
                    <a:p>
                      <a:pPr marL="0" algn="ctr" defTabSz="457200" rtl="0" eaLnBrk="1" fontAlgn="ctr" latinLnBrk="0" hangingPunct="1"/>
                      <a:r>
                        <a:rPr lang="pt-BR" sz="900" u="none" strike="noStrike" kern="1200" dirty="0">
                          <a:solidFill>
                            <a:schemeClr val="lt1"/>
                          </a:solidFill>
                          <a:effectLst/>
                          <a:latin typeface="Times New Roman" pitchFamily="18" charset="0"/>
                          <a:ea typeface="+mn-ea"/>
                          <a:cs typeface="Times New Roman" pitchFamily="18" charset="0"/>
                        </a:rPr>
                        <a:t>ESTAGIÁRIOS</a:t>
                      </a:r>
                    </a:p>
                  </a:txBody>
                  <a:tcPr marL="9525" marR="9525" marT="9525" marB="0" anchor="ct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LUANA QUEIROZ</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r h="366901">
                <a:tc vMerge="1">
                  <a:txBody>
                    <a:bodyPr/>
                    <a:lstStyle/>
                    <a:p>
                      <a:endParaRPr lang="pt-BR"/>
                    </a:p>
                  </a:txBody>
                  <a:tcPr/>
                </a:tc>
                <a:tc>
                  <a:txBody>
                    <a:bodyPr/>
                    <a:lstStyle/>
                    <a:p>
                      <a:pPr marL="0" algn="ctr" defTabSz="457200" rtl="0" eaLnBrk="1" fontAlgn="ctr" latinLnBrk="0" hangingPunct="1"/>
                      <a:r>
                        <a:rPr lang="pt-BR" sz="900" u="none" strike="noStrike" kern="1200" dirty="0" smtClean="0">
                          <a:solidFill>
                            <a:schemeClr val="lt1"/>
                          </a:solidFill>
                          <a:effectLst/>
                          <a:latin typeface="Times New Roman" pitchFamily="18" charset="0"/>
                          <a:ea typeface="+mn-ea"/>
                          <a:cs typeface="Times New Roman" pitchFamily="18" charset="0"/>
                        </a:rPr>
                        <a:t>CAROLINA</a:t>
                      </a:r>
                      <a:endParaRPr lang="pt-BR" sz="900" u="none" strike="noStrike" kern="1200" dirty="0">
                        <a:solidFill>
                          <a:schemeClr val="lt1"/>
                        </a:solidFill>
                        <a:effectLst/>
                        <a:latin typeface="Times New Roman" pitchFamily="18" charset="0"/>
                        <a:ea typeface="+mn-ea"/>
                        <a:cs typeface="Times New Roman" pitchFamily="18" charset="0"/>
                      </a:endParaRPr>
                    </a:p>
                  </a:txBody>
                  <a:tcPr marL="9525" marR="9525" marT="9525" marB="0" anchor="ctr"/>
                </a:tc>
              </a:tr>
            </a:tbl>
          </a:graphicData>
        </a:graphic>
      </p:graphicFrame>
    </p:spTree>
    <p:extLst>
      <p:ext uri="{BB962C8B-B14F-4D97-AF65-F5344CB8AC3E}">
        <p14:creationId xmlns="" xmlns:p14="http://schemas.microsoft.com/office/powerpoint/2010/main" val="16533569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PAPEL DOS PARCEIROS</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0" y="1268760"/>
            <a:ext cx="8210185" cy="623248"/>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b="1" dirty="0" smtClean="0">
                <a:solidFill>
                  <a:schemeClr val="bg1"/>
                </a:solidFill>
                <a:latin typeface="Times New Roman" pitchFamily="18" charset="0"/>
                <a:cs typeface="Times New Roman" pitchFamily="18" charset="0"/>
              </a:rPr>
              <a:t>Atores Envolvidos</a:t>
            </a:r>
            <a:endParaRPr lang="pt-BR" sz="1650" dirty="0">
              <a:solidFill>
                <a:schemeClr val="bg1"/>
              </a:solidFill>
              <a:latin typeface="Times New Roman" pitchFamily="18" charset="0"/>
              <a:cs typeface="Times New Roman" pitchFamily="18" charset="0"/>
            </a:endParaRPr>
          </a:p>
          <a:p>
            <a:pPr indent="360363" algn="just"/>
            <a:endParaRPr lang="pt-BR" sz="1650" dirty="0" smtClean="0">
              <a:latin typeface="Times New Roman" pitchFamily="18" charset="0"/>
              <a:cs typeface="Times New Roman" pitchFamily="18" charset="0"/>
            </a:endParaRPr>
          </a:p>
        </p:txBody>
      </p:sp>
      <p:sp>
        <p:nvSpPr>
          <p:cNvPr id="6" name="CaixaDeTexto 5"/>
          <p:cNvSpPr txBox="1"/>
          <p:nvPr/>
        </p:nvSpPr>
        <p:spPr>
          <a:xfrm>
            <a:off x="475155" y="1785926"/>
            <a:ext cx="8176992" cy="600164"/>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650" dirty="0">
                <a:latin typeface="Times New Roman" pitchFamily="18" charset="0"/>
                <a:cs typeface="Times New Roman" pitchFamily="18" charset="0"/>
              </a:rPr>
              <a:t>Administração Pública </a:t>
            </a:r>
            <a:r>
              <a:rPr lang="pt-BR" sz="1650" dirty="0" smtClean="0">
                <a:latin typeface="Times New Roman" pitchFamily="18" charset="0"/>
                <a:cs typeface="Times New Roman" pitchFamily="18" charset="0"/>
              </a:rPr>
              <a:t>Municipal </a:t>
            </a:r>
          </a:p>
          <a:p>
            <a:pPr algn="ctr"/>
            <a:r>
              <a:rPr lang="pt-BR" sz="1650" dirty="0" smtClean="0">
                <a:latin typeface="Times New Roman" pitchFamily="18" charset="0"/>
                <a:cs typeface="Times New Roman" pitchFamily="18" charset="0"/>
              </a:rPr>
              <a:t>(SEMMA,SEHAB, SESAN, SEURB, SEMOB);</a:t>
            </a:r>
            <a:endParaRPr lang="pt-BR" sz="1650" dirty="0">
              <a:latin typeface="Times New Roman" pitchFamily="18" charset="0"/>
              <a:cs typeface="Times New Roman" pitchFamily="18" charset="0"/>
            </a:endParaRPr>
          </a:p>
        </p:txBody>
      </p:sp>
      <p:sp>
        <p:nvSpPr>
          <p:cNvPr id="7" name="CaixaDeTexto 6"/>
          <p:cNvSpPr txBox="1"/>
          <p:nvPr/>
        </p:nvSpPr>
        <p:spPr>
          <a:xfrm>
            <a:off x="475155" y="2714620"/>
            <a:ext cx="8176992" cy="346249"/>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650" dirty="0" smtClean="0">
                <a:latin typeface="Times New Roman" pitchFamily="18" charset="0"/>
                <a:cs typeface="Times New Roman" pitchFamily="18" charset="0"/>
              </a:rPr>
              <a:t>Cartórios </a:t>
            </a:r>
            <a:r>
              <a:rPr lang="pt-BR" sz="1650" dirty="0">
                <a:latin typeface="Times New Roman" pitchFamily="18" charset="0"/>
                <a:cs typeface="Times New Roman" pitchFamily="18" charset="0"/>
              </a:rPr>
              <a:t>de Registro de Imóveis;</a:t>
            </a:r>
          </a:p>
        </p:txBody>
      </p:sp>
      <p:sp>
        <p:nvSpPr>
          <p:cNvPr id="8" name="CaixaDeTexto 7"/>
          <p:cNvSpPr txBox="1"/>
          <p:nvPr/>
        </p:nvSpPr>
        <p:spPr>
          <a:xfrm>
            <a:off x="475155" y="3786190"/>
            <a:ext cx="8176992" cy="1361911"/>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650" dirty="0">
                <a:latin typeface="Times New Roman" pitchFamily="18" charset="0"/>
                <a:cs typeface="Times New Roman" pitchFamily="18" charset="0"/>
              </a:rPr>
              <a:t>Ministério </a:t>
            </a:r>
            <a:r>
              <a:rPr lang="pt-BR" sz="1650" dirty="0" smtClean="0">
                <a:latin typeface="Times New Roman" pitchFamily="18" charset="0"/>
                <a:cs typeface="Times New Roman" pitchFamily="18" charset="0"/>
              </a:rPr>
              <a:t>Público Federal e Ministério Público do Estado do Pará;</a:t>
            </a:r>
          </a:p>
          <a:p>
            <a:pPr algn="ctr"/>
            <a:endParaRPr lang="pt-BR" sz="1650" dirty="0" smtClean="0">
              <a:latin typeface="Times New Roman" pitchFamily="18" charset="0"/>
              <a:cs typeface="Times New Roman" pitchFamily="18" charset="0"/>
            </a:endParaRPr>
          </a:p>
          <a:p>
            <a:pPr algn="ctr"/>
            <a:r>
              <a:rPr lang="pt-BR" sz="1650" dirty="0" smtClean="0">
                <a:latin typeface="Times New Roman" pitchFamily="18" charset="0"/>
                <a:cs typeface="Times New Roman" pitchFamily="18" charset="0"/>
              </a:rPr>
              <a:t>I Comando Aéreo Regional – Ministério da Aeronáutica</a:t>
            </a:r>
          </a:p>
          <a:p>
            <a:pPr algn="ctr"/>
            <a:endParaRPr lang="pt-BR" sz="1650" dirty="0" smtClean="0">
              <a:latin typeface="Times New Roman" pitchFamily="18" charset="0"/>
              <a:cs typeface="Times New Roman" pitchFamily="18" charset="0"/>
            </a:endParaRPr>
          </a:p>
          <a:p>
            <a:pPr algn="ctr"/>
            <a:r>
              <a:rPr lang="pt-BR" sz="1650" dirty="0" smtClean="0">
                <a:latin typeface="Times New Roman" pitchFamily="18" charset="0"/>
                <a:cs typeface="Times New Roman" pitchFamily="18" charset="0"/>
              </a:rPr>
              <a:t>Universidade Federal do Pará - UFPA</a:t>
            </a:r>
            <a:endParaRPr lang="pt-BR" sz="1650" dirty="0">
              <a:latin typeface="Times New Roman" pitchFamily="18" charset="0"/>
              <a:cs typeface="Times New Roman" pitchFamily="18" charset="0"/>
            </a:endParaRPr>
          </a:p>
        </p:txBody>
      </p:sp>
      <p:sp>
        <p:nvSpPr>
          <p:cNvPr id="9" name="CaixaDeTexto 8"/>
          <p:cNvSpPr txBox="1"/>
          <p:nvPr/>
        </p:nvSpPr>
        <p:spPr>
          <a:xfrm>
            <a:off x="475155" y="3357562"/>
            <a:ext cx="8176992" cy="346249"/>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650" dirty="0" smtClean="0">
                <a:latin typeface="Times New Roman" pitchFamily="18" charset="0"/>
                <a:cs typeface="Times New Roman" pitchFamily="18" charset="0"/>
              </a:rPr>
              <a:t>Tribunal de Justiça do Estado do Pará;</a:t>
            </a:r>
            <a:endParaRPr lang="pt-BR" sz="1650" dirty="0">
              <a:latin typeface="Times New Roman" pitchFamily="18" charset="0"/>
              <a:cs typeface="Times New Roman" pitchFamily="18" charset="0"/>
            </a:endParaRPr>
          </a:p>
        </p:txBody>
      </p:sp>
      <p:sp>
        <p:nvSpPr>
          <p:cNvPr id="14" name="CaixaDeTexto 13"/>
          <p:cNvSpPr txBox="1"/>
          <p:nvPr/>
        </p:nvSpPr>
        <p:spPr>
          <a:xfrm>
            <a:off x="467544" y="3000372"/>
            <a:ext cx="8176992" cy="346249"/>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650" dirty="0">
                <a:latin typeface="Times New Roman" pitchFamily="18" charset="0"/>
                <a:cs typeface="Times New Roman" pitchFamily="18" charset="0"/>
              </a:rPr>
              <a:t>Defensoria </a:t>
            </a:r>
            <a:r>
              <a:rPr lang="pt-BR" sz="1650" dirty="0" smtClean="0">
                <a:latin typeface="Times New Roman" pitchFamily="18" charset="0"/>
                <a:cs typeface="Times New Roman" pitchFamily="18" charset="0"/>
              </a:rPr>
              <a:t>Pública do Estado do Pará </a:t>
            </a:r>
            <a:r>
              <a:rPr lang="pt-BR" sz="1650" dirty="0">
                <a:latin typeface="Times New Roman" pitchFamily="18" charset="0"/>
                <a:cs typeface="Times New Roman" pitchFamily="18" charset="0"/>
              </a:rPr>
              <a:t>ou Serviço de Assistência Jurídica aos munícipes;</a:t>
            </a:r>
          </a:p>
        </p:txBody>
      </p:sp>
      <p:sp>
        <p:nvSpPr>
          <p:cNvPr id="15" name="CaixaDeTexto 14"/>
          <p:cNvSpPr txBox="1"/>
          <p:nvPr/>
        </p:nvSpPr>
        <p:spPr>
          <a:xfrm>
            <a:off x="467544" y="5225891"/>
            <a:ext cx="8176992" cy="346249"/>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650" dirty="0" smtClean="0">
                <a:latin typeface="Times New Roman" pitchFamily="18" charset="0"/>
                <a:cs typeface="Times New Roman" pitchFamily="18" charset="0"/>
              </a:rPr>
              <a:t>Associações </a:t>
            </a:r>
            <a:r>
              <a:rPr lang="pt-BR" sz="1650" dirty="0" smtClean="0">
                <a:latin typeface="Times New Roman" pitchFamily="18" charset="0"/>
                <a:cs typeface="Times New Roman" pitchFamily="18" charset="0"/>
              </a:rPr>
              <a:t>Comunitárias</a:t>
            </a:r>
            <a:r>
              <a:rPr lang="pt-BR" sz="1650" dirty="0">
                <a:latin typeface="Times New Roman" pitchFamily="18" charset="0"/>
                <a:cs typeface="Times New Roman" pitchFamily="18" charset="0"/>
              </a:rPr>
              <a:t>.</a:t>
            </a:r>
          </a:p>
        </p:txBody>
      </p:sp>
      <p:sp>
        <p:nvSpPr>
          <p:cNvPr id="16" name="CaixaDeTexto 15"/>
          <p:cNvSpPr txBox="1"/>
          <p:nvPr/>
        </p:nvSpPr>
        <p:spPr>
          <a:xfrm>
            <a:off x="467544" y="2357430"/>
            <a:ext cx="8176992" cy="346249"/>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650" dirty="0" smtClean="0">
                <a:latin typeface="Times New Roman" pitchFamily="18" charset="0"/>
                <a:cs typeface="Times New Roman" pitchFamily="18" charset="0"/>
              </a:rPr>
              <a:t>Órgãos </a:t>
            </a:r>
            <a:r>
              <a:rPr lang="pt-BR" sz="1650" dirty="0">
                <a:latin typeface="Times New Roman" pitchFamily="18" charset="0"/>
                <a:cs typeface="Times New Roman" pitchFamily="18" charset="0"/>
              </a:rPr>
              <a:t>de Gestão </a:t>
            </a:r>
            <a:r>
              <a:rPr lang="pt-BR" sz="1650" dirty="0" smtClean="0">
                <a:latin typeface="Times New Roman" pitchFamily="18" charset="0"/>
                <a:cs typeface="Times New Roman" pitchFamily="18" charset="0"/>
              </a:rPr>
              <a:t>Fundiária (</a:t>
            </a:r>
            <a:r>
              <a:rPr lang="pt-BR" sz="1650" dirty="0" smtClean="0">
                <a:latin typeface="Times New Roman" pitchFamily="18" charset="0"/>
                <a:cs typeface="Times New Roman" pitchFamily="18" charset="0"/>
              </a:rPr>
              <a:t>SPU/PA, </a:t>
            </a:r>
            <a:r>
              <a:rPr lang="pt-BR" sz="1650" dirty="0" smtClean="0">
                <a:latin typeface="Times New Roman" pitchFamily="18" charset="0"/>
                <a:cs typeface="Times New Roman" pitchFamily="18" charset="0"/>
              </a:rPr>
              <a:t>ITERPA);</a:t>
            </a:r>
            <a:endParaRPr lang="pt-BR" sz="1650" dirty="0">
              <a:latin typeface="Times New Roman" pitchFamily="18" charset="0"/>
              <a:cs typeface="Times New Roman" pitchFamily="18" charset="0"/>
            </a:endParaRPr>
          </a:p>
        </p:txBody>
      </p:sp>
    </p:spTree>
    <p:extLst>
      <p:ext uri="{BB962C8B-B14F-4D97-AF65-F5344CB8AC3E}">
        <p14:creationId xmlns="" xmlns:p14="http://schemas.microsoft.com/office/powerpoint/2010/main" val="11420238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PAPEL DOS PARCEIROS – Institucionais</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0" y="1268760"/>
            <a:ext cx="8210185" cy="3647152"/>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650" dirty="0" smtClean="0">
                <a:solidFill>
                  <a:schemeClr val="bg1"/>
                </a:solidFill>
                <a:latin typeface="Times New Roman" pitchFamily="18" charset="0"/>
                <a:cs typeface="Times New Roman" pitchFamily="18" charset="0"/>
              </a:rPr>
              <a:t>A </a:t>
            </a:r>
            <a:r>
              <a:rPr lang="pt-BR" sz="1650" dirty="0">
                <a:solidFill>
                  <a:schemeClr val="bg1"/>
                </a:solidFill>
                <a:latin typeface="Times New Roman" pitchFamily="18" charset="0"/>
                <a:cs typeface="Times New Roman" pitchFamily="18" charset="0"/>
              </a:rPr>
              <a:t>pactuação com as secretarias municipais é uma das etapas do projeto de regularização fundiária que </a:t>
            </a:r>
            <a:r>
              <a:rPr lang="pt-BR" sz="1650" dirty="0" smtClean="0">
                <a:solidFill>
                  <a:schemeClr val="bg1"/>
                </a:solidFill>
                <a:latin typeface="Times New Roman" pitchFamily="18" charset="0"/>
                <a:cs typeface="Times New Roman" pitchFamily="18" charset="0"/>
              </a:rPr>
              <a:t>CODEM </a:t>
            </a:r>
            <a:r>
              <a:rPr lang="pt-BR" sz="1650" dirty="0">
                <a:solidFill>
                  <a:schemeClr val="bg1"/>
                </a:solidFill>
                <a:latin typeface="Times New Roman" pitchFamily="18" charset="0"/>
                <a:cs typeface="Times New Roman" pitchFamily="18" charset="0"/>
              </a:rPr>
              <a:t>estabelece para que haja a integração e a parceria com os demais órgãos </a:t>
            </a:r>
            <a:r>
              <a:rPr lang="pt-BR" sz="1650" dirty="0">
                <a:latin typeface="Times New Roman" pitchFamily="18" charset="0"/>
                <a:cs typeface="Times New Roman" pitchFamily="18" charset="0"/>
              </a:rPr>
              <a:t>responsáveis por gerir a cidade de Belém. </a:t>
            </a:r>
            <a:endParaRPr lang="pt-BR" sz="1650" dirty="0" smtClean="0">
              <a:latin typeface="Times New Roman" pitchFamily="18" charset="0"/>
              <a:cs typeface="Times New Roman" pitchFamily="18" charset="0"/>
            </a:endParaRPr>
          </a:p>
          <a:p>
            <a:pPr indent="360363" algn="just"/>
            <a:r>
              <a:rPr lang="pt-BR" sz="1650" dirty="0" smtClean="0">
                <a:latin typeface="Times New Roman" pitchFamily="18" charset="0"/>
                <a:cs typeface="Times New Roman" pitchFamily="18" charset="0"/>
              </a:rPr>
              <a:t>Assim </a:t>
            </a:r>
            <a:r>
              <a:rPr lang="pt-BR" sz="1650" dirty="0">
                <a:latin typeface="Times New Roman" pitchFamily="18" charset="0"/>
                <a:cs typeface="Times New Roman" pitchFamily="18" charset="0"/>
              </a:rPr>
              <a:t>a elaboração do projeto de regularização fundiária torna-se um processo </a:t>
            </a:r>
            <a:r>
              <a:rPr lang="pt-BR" sz="1650" dirty="0" smtClean="0">
                <a:latin typeface="Times New Roman" pitchFamily="18" charset="0"/>
                <a:cs typeface="Times New Roman" pitchFamily="18" charset="0"/>
              </a:rPr>
              <a:t>conjunto/integrado </a:t>
            </a:r>
            <a:r>
              <a:rPr lang="pt-BR" sz="1650" dirty="0">
                <a:latin typeface="Times New Roman" pitchFamily="18" charset="0"/>
                <a:cs typeface="Times New Roman" pitchFamily="18" charset="0"/>
              </a:rPr>
              <a:t>para que todos os aspectos técnicos sejam atendidos.</a:t>
            </a:r>
          </a:p>
          <a:p>
            <a:pPr indent="360363" algn="just"/>
            <a:r>
              <a:rPr lang="pt-BR" sz="1650" dirty="0">
                <a:latin typeface="Times New Roman" pitchFamily="18" charset="0"/>
                <a:cs typeface="Times New Roman" pitchFamily="18" charset="0"/>
              </a:rPr>
              <a:t>As </a:t>
            </a:r>
            <a:r>
              <a:rPr lang="pt-BR" sz="1650" dirty="0" smtClean="0">
                <a:latin typeface="Times New Roman" pitchFamily="18" charset="0"/>
                <a:cs typeface="Times New Roman" pitchFamily="18" charset="0"/>
              </a:rPr>
              <a:t>Secretarias Municipais </a:t>
            </a:r>
            <a:r>
              <a:rPr lang="pt-BR" sz="1650" dirty="0">
                <a:latin typeface="Times New Roman" pitchFamily="18" charset="0"/>
                <a:cs typeface="Times New Roman" pitchFamily="18" charset="0"/>
              </a:rPr>
              <a:t>de Habitação, Urbanismo, Meio Ambiente, Saneamento, Mobilidade Urbana, de Economia, e outras secretarias </a:t>
            </a:r>
            <a:r>
              <a:rPr lang="pt-BR" sz="1650" dirty="0" smtClean="0">
                <a:latin typeface="Times New Roman" pitchFamily="18" charset="0"/>
                <a:cs typeface="Times New Roman" pitchFamily="18" charset="0"/>
              </a:rPr>
              <a:t>participam da elaboração do projeto por meio de visitas técnicas, reuniões para definir as estratégias a serem adotadas e nortear as diretrizes que cada área de intervenção apresenta.</a:t>
            </a:r>
          </a:p>
          <a:p>
            <a:pPr indent="360363" algn="just"/>
            <a:r>
              <a:rPr lang="pt-BR" sz="1650" dirty="0" smtClean="0">
                <a:latin typeface="Times New Roman" pitchFamily="18" charset="0"/>
                <a:cs typeface="Times New Roman" pitchFamily="18" charset="0"/>
              </a:rPr>
              <a:t>Definidas </a:t>
            </a:r>
            <a:r>
              <a:rPr lang="pt-BR" sz="1650" dirty="0">
                <a:latin typeface="Times New Roman" pitchFamily="18" charset="0"/>
                <a:cs typeface="Times New Roman" pitchFamily="18" charset="0"/>
              </a:rPr>
              <a:t>as diretrizes e bases legais que </a:t>
            </a:r>
            <a:r>
              <a:rPr lang="pt-BR" sz="1650" dirty="0" smtClean="0">
                <a:latin typeface="Times New Roman" pitchFamily="18" charset="0"/>
                <a:cs typeface="Times New Roman" pitchFamily="18" charset="0"/>
              </a:rPr>
              <a:t>serão </a:t>
            </a:r>
            <a:r>
              <a:rPr lang="pt-BR" sz="1650" dirty="0">
                <a:latin typeface="Times New Roman" pitchFamily="18" charset="0"/>
                <a:cs typeface="Times New Roman" pitchFamily="18" charset="0"/>
              </a:rPr>
              <a:t>adotadas para nortear </a:t>
            </a:r>
            <a:r>
              <a:rPr lang="pt-BR" sz="1650" dirty="0" smtClean="0">
                <a:latin typeface="Times New Roman" pitchFamily="18" charset="0"/>
                <a:cs typeface="Times New Roman" pitchFamily="18" charset="0"/>
              </a:rPr>
              <a:t>os projetos </a:t>
            </a:r>
            <a:r>
              <a:rPr lang="pt-BR" sz="1650" dirty="0">
                <a:latin typeface="Times New Roman" pitchFamily="18" charset="0"/>
                <a:cs typeface="Times New Roman" pitchFamily="18" charset="0"/>
              </a:rPr>
              <a:t>e quais os instrumentos jurídicos que serão aplicados nos processos de regularização, e após pactuação juntamente com a comunidade e os órgãos públicos competentes para gerirem </a:t>
            </a:r>
            <a:r>
              <a:rPr lang="pt-BR" sz="1650" dirty="0" smtClean="0">
                <a:latin typeface="Times New Roman" pitchFamily="18" charset="0"/>
                <a:cs typeface="Times New Roman" pitchFamily="18" charset="0"/>
              </a:rPr>
              <a:t>os </a:t>
            </a:r>
            <a:r>
              <a:rPr lang="pt-BR" sz="1650" dirty="0">
                <a:latin typeface="Times New Roman" pitchFamily="18" charset="0"/>
                <a:cs typeface="Times New Roman" pitchFamily="18" charset="0"/>
              </a:rPr>
              <a:t>projetos, faz-se necessário elaboração do projeto </a:t>
            </a:r>
            <a:r>
              <a:rPr lang="pt-BR" sz="1650" dirty="0" smtClean="0">
                <a:latin typeface="Times New Roman" pitchFamily="18" charset="0"/>
                <a:cs typeface="Times New Roman" pitchFamily="18" charset="0"/>
              </a:rPr>
              <a:t>urbanístico.</a:t>
            </a:r>
            <a:endParaRPr lang="pt-BR" sz="1650" dirty="0">
              <a:latin typeface="Times New Roman" pitchFamily="18" charset="0"/>
              <a:cs typeface="Times New Roman" pitchFamily="18" charset="0"/>
            </a:endParaRPr>
          </a:p>
          <a:p>
            <a:pPr indent="360363" algn="just"/>
            <a:endParaRPr lang="pt-BR" sz="165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06578870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rotWithShape="1">
          <a:blip r:embed="rId2" cstate="print">
            <a:extLst>
              <a:ext uri="{28A0092B-C50C-407E-A947-70E740481C1C}">
                <a14:useLocalDpi xmlns="" xmlns:a14="http://schemas.microsoft.com/office/drawing/2010/main" val="0"/>
              </a:ext>
            </a:extLst>
          </a:blip>
          <a:srcRect l="33251" t="29539"/>
          <a:stretch/>
        </p:blipFill>
        <p:spPr>
          <a:xfrm>
            <a:off x="5120968" y="3701601"/>
            <a:ext cx="3649916" cy="2167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3"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PAPEL DOS PARCEIROS – Comunidade</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1" y="1124744"/>
            <a:ext cx="4105092" cy="2993127"/>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a:solidFill>
                  <a:schemeClr val="bg1"/>
                </a:solidFill>
                <a:latin typeface="Times New Roman" pitchFamily="18" charset="0"/>
                <a:cs typeface="Times New Roman" pitchFamily="18" charset="0"/>
              </a:rPr>
              <a:t>A participação da comunidade como ator do desenvolvimento da cidade, torna-se de vital importância para </a:t>
            </a:r>
            <a:r>
              <a:rPr lang="pt-BR" sz="1450" dirty="0" smtClean="0">
                <a:solidFill>
                  <a:schemeClr val="bg1"/>
                </a:solidFill>
                <a:latin typeface="Times New Roman" pitchFamily="18" charset="0"/>
                <a:cs typeface="Times New Roman" pitchFamily="18" charset="0"/>
              </a:rPr>
              <a:t>legitimar e direcionar </a:t>
            </a:r>
            <a:r>
              <a:rPr lang="pt-BR" sz="1450" dirty="0">
                <a:solidFill>
                  <a:schemeClr val="bg1"/>
                </a:solidFill>
                <a:latin typeface="Times New Roman" pitchFamily="18" charset="0"/>
                <a:cs typeface="Times New Roman" pitchFamily="18" charset="0"/>
              </a:rPr>
              <a:t>as decisões </a:t>
            </a:r>
            <a:r>
              <a:rPr lang="pt-BR" sz="1450" dirty="0">
                <a:latin typeface="Times New Roman" pitchFamily="18" charset="0"/>
                <a:cs typeface="Times New Roman" pitchFamily="18" charset="0"/>
              </a:rPr>
              <a:t>tomadas pelos </a:t>
            </a:r>
            <a:r>
              <a:rPr lang="pt-BR" sz="1450" dirty="0" smtClean="0">
                <a:latin typeface="Times New Roman" pitchFamily="18" charset="0"/>
                <a:cs typeface="Times New Roman" pitchFamily="18" charset="0"/>
              </a:rPr>
              <a:t>técnicos, </a:t>
            </a:r>
            <a:r>
              <a:rPr lang="pt-BR" sz="1450" dirty="0">
                <a:latin typeface="Times New Roman" pitchFamily="18" charset="0"/>
                <a:cs typeface="Times New Roman" pitchFamily="18" charset="0"/>
              </a:rPr>
              <a:t>que visam atender aos quesitos normativos e técnicos.</a:t>
            </a:r>
          </a:p>
          <a:p>
            <a:pPr indent="360363" algn="just"/>
            <a:r>
              <a:rPr lang="pt-BR" sz="1450" dirty="0" smtClean="0">
                <a:latin typeface="Times New Roman" pitchFamily="18" charset="0"/>
                <a:cs typeface="Times New Roman" pitchFamily="18" charset="0"/>
              </a:rPr>
              <a:t>São </a:t>
            </a:r>
            <a:r>
              <a:rPr lang="pt-BR" sz="1450" dirty="0">
                <a:latin typeface="Times New Roman" pitchFamily="18" charset="0"/>
                <a:cs typeface="Times New Roman" pitchFamily="18" charset="0"/>
              </a:rPr>
              <a:t>realizadas </a:t>
            </a:r>
            <a:r>
              <a:rPr lang="pt-BR" sz="1450" dirty="0" smtClean="0">
                <a:latin typeface="Times New Roman" pitchFamily="18" charset="0"/>
                <a:cs typeface="Times New Roman" pitchFamily="18" charset="0"/>
              </a:rPr>
              <a:t>várias </a:t>
            </a:r>
            <a:r>
              <a:rPr lang="pt-BR" sz="1450" dirty="0">
                <a:latin typeface="Times New Roman" pitchFamily="18" charset="0"/>
                <a:cs typeface="Times New Roman" pitchFamily="18" charset="0"/>
              </a:rPr>
              <a:t>reuniões com a comunidade para ser explicado como </a:t>
            </a:r>
            <a:r>
              <a:rPr lang="pt-BR" sz="1450" dirty="0" smtClean="0">
                <a:latin typeface="Times New Roman" pitchFamily="18" charset="0"/>
                <a:cs typeface="Times New Roman" pitchFamily="18" charset="0"/>
              </a:rPr>
              <a:t>serão executadas </a:t>
            </a:r>
            <a:r>
              <a:rPr lang="pt-BR" sz="1450" dirty="0">
                <a:latin typeface="Times New Roman" pitchFamily="18" charset="0"/>
                <a:cs typeface="Times New Roman" pitchFamily="18" charset="0"/>
              </a:rPr>
              <a:t>todas as etapas do projeto, desde o cadastro social, o levantamento topográfico, até a definição das diretrizes que norteariam o projeto para que houvesse o entendimento e </a:t>
            </a:r>
            <a:r>
              <a:rPr lang="pt-BR" sz="1450" dirty="0" smtClean="0">
                <a:latin typeface="Times New Roman" pitchFamily="18" charset="0"/>
                <a:cs typeface="Times New Roman" pitchFamily="18" charset="0"/>
              </a:rPr>
              <a:t>fosse </a:t>
            </a:r>
            <a:r>
              <a:rPr lang="pt-BR" sz="1450" dirty="0">
                <a:latin typeface="Times New Roman" pitchFamily="18" charset="0"/>
                <a:cs typeface="Times New Roman" pitchFamily="18" charset="0"/>
              </a:rPr>
              <a:t>feita a pactuação das decisões.</a:t>
            </a:r>
          </a:p>
          <a:p>
            <a:pPr indent="360363" algn="just"/>
            <a:endParaRPr lang="pt-BR" sz="1450" dirty="0" smtClean="0">
              <a:latin typeface="Times New Roman" pitchFamily="18" charset="0"/>
              <a:cs typeface="Times New Roman" pitchFamily="18" charset="0"/>
            </a:endParaRPr>
          </a:p>
        </p:txBody>
      </p:sp>
      <p:pic>
        <p:nvPicPr>
          <p:cNvPr id="3" name="Imagem 2"/>
          <p:cNvPicPr>
            <a:picLocks noChangeAspect="1"/>
          </p:cNvPicPr>
          <p:nvPr/>
        </p:nvPicPr>
        <p:blipFill rotWithShape="1">
          <a:blip r:embed="rId4" cstate="print">
            <a:extLst>
              <a:ext uri="{28A0092B-C50C-407E-A947-70E740481C1C}">
                <a14:useLocalDpi xmlns="" xmlns:a14="http://schemas.microsoft.com/office/drawing/2010/main" val="0"/>
              </a:ext>
            </a:extLst>
          </a:blip>
          <a:srcRect r="13754"/>
          <a:stretch/>
        </p:blipFill>
        <p:spPr>
          <a:xfrm>
            <a:off x="5115004" y="1196752"/>
            <a:ext cx="3600400" cy="2348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42758976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LIÇÕES APRENDIDAS</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48921" y="1118742"/>
            <a:ext cx="8210185" cy="5363007"/>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smtClean="0">
                <a:solidFill>
                  <a:schemeClr val="bg1"/>
                </a:solidFill>
                <a:latin typeface="Times New Roman" pitchFamily="18" charset="0"/>
                <a:cs typeface="Times New Roman" pitchFamily="18" charset="0"/>
              </a:rPr>
              <a:t>O grande desafio do Programa consiste em romper com alguns conceitos ainda vigentes que impedem avanços significativos em termos de regularização fundiária, visto que, embora seja assunto já tratado há décadas, somente nos últimos anos tem ganhado força política.</a:t>
            </a:r>
          </a:p>
          <a:p>
            <a:pPr indent="360363" algn="just"/>
            <a:r>
              <a:rPr lang="pt-BR" sz="1450" dirty="0" smtClean="0">
                <a:latin typeface="Times New Roman" pitchFamily="18" charset="0"/>
                <a:cs typeface="Times New Roman" pitchFamily="18" charset="0"/>
              </a:rPr>
              <a:t>Entretanto, o Programa Chão Legal vem sendo desenvolvido nesta perspectiva de tentar introduzir novas formas de se legalizar o direito à moradia do cidadão comum e também permitir que este tenha qualidade de </a:t>
            </a:r>
            <a:r>
              <a:rPr lang="pt-BR" sz="1450" dirty="0" smtClean="0">
                <a:latin typeface="Times New Roman" pitchFamily="18" charset="0"/>
                <a:cs typeface="Times New Roman" pitchFamily="18" charset="0"/>
              </a:rPr>
              <a:t>vida, </a:t>
            </a:r>
            <a:r>
              <a:rPr lang="pt-BR" sz="1450" dirty="0" smtClean="0">
                <a:latin typeface="Times New Roman" pitchFamily="18" charset="0"/>
                <a:cs typeface="Times New Roman" pitchFamily="18" charset="0"/>
              </a:rPr>
              <a:t>de moradia digna e segurança jurídica. </a:t>
            </a:r>
            <a:r>
              <a:rPr lang="pt-BR" sz="1450" dirty="0" smtClean="0">
                <a:latin typeface="Times New Roman" pitchFamily="18" charset="0"/>
                <a:cs typeface="Times New Roman" pitchFamily="18" charset="0"/>
              </a:rPr>
              <a:t>O</a:t>
            </a:r>
            <a:r>
              <a:rPr lang="pt-BR" sz="1450" dirty="0" smtClean="0">
                <a:latin typeface="Times New Roman" pitchFamily="18" charset="0"/>
                <a:cs typeface="Times New Roman" pitchFamily="18" charset="0"/>
              </a:rPr>
              <a:t> </a:t>
            </a:r>
            <a:r>
              <a:rPr lang="pt-BR" sz="1450" dirty="0" smtClean="0">
                <a:latin typeface="Times New Roman" pitchFamily="18" charset="0"/>
                <a:cs typeface="Times New Roman" pitchFamily="18" charset="0"/>
              </a:rPr>
              <a:t>Programa tem permitido um olhar diferenciado por todos os agentes públicos envolvidos na elaboração do Projeto de Regularização Fundiária de Interesse Social</a:t>
            </a:r>
            <a:r>
              <a:rPr lang="pt-BR" sz="1600" dirty="0" smtClean="0">
                <a:latin typeface="Times New Roman" pitchFamily="18" charset="0"/>
                <a:cs typeface="Times New Roman" pitchFamily="18" charset="0"/>
              </a:rPr>
              <a:t>.</a:t>
            </a:r>
          </a:p>
          <a:p>
            <a:pPr indent="360363" algn="just"/>
            <a:r>
              <a:rPr lang="pt-BR" sz="1450" dirty="0" smtClean="0">
                <a:latin typeface="Times New Roman" pitchFamily="18" charset="0"/>
                <a:cs typeface="Times New Roman" pitchFamily="18" charset="0"/>
              </a:rPr>
              <a:t>A </a:t>
            </a:r>
            <a:r>
              <a:rPr lang="pt-BR" sz="1450" dirty="0">
                <a:latin typeface="Times New Roman" pitchFamily="18" charset="0"/>
                <a:cs typeface="Times New Roman" pitchFamily="18" charset="0"/>
              </a:rPr>
              <a:t>p</a:t>
            </a:r>
            <a:r>
              <a:rPr lang="pt-BR" sz="1450" dirty="0" smtClean="0">
                <a:latin typeface="Times New Roman" pitchFamily="18" charset="0"/>
                <a:cs typeface="Times New Roman" pitchFamily="18" charset="0"/>
              </a:rPr>
              <a:t>reparação </a:t>
            </a:r>
            <a:r>
              <a:rPr lang="pt-BR" sz="1450" dirty="0">
                <a:latin typeface="Times New Roman" pitchFamily="18" charset="0"/>
                <a:cs typeface="Times New Roman" pitchFamily="18" charset="0"/>
              </a:rPr>
              <a:t>da </a:t>
            </a:r>
            <a:r>
              <a:rPr lang="pt-BR" sz="1450" dirty="0" smtClean="0">
                <a:latin typeface="Times New Roman" pitchFamily="18" charset="0"/>
                <a:cs typeface="Times New Roman" pitchFamily="18" charset="0"/>
              </a:rPr>
              <a:t>comunidade é um dos pontos importantes </a:t>
            </a:r>
            <a:r>
              <a:rPr lang="pt-BR" sz="1450" dirty="0">
                <a:latin typeface="Times New Roman" pitchFamily="18" charset="0"/>
                <a:cs typeface="Times New Roman" pitchFamily="18" charset="0"/>
              </a:rPr>
              <a:t>n</a:t>
            </a:r>
            <a:r>
              <a:rPr lang="pt-BR" sz="1450" dirty="0" smtClean="0">
                <a:latin typeface="Times New Roman" pitchFamily="18" charset="0"/>
                <a:cs typeface="Times New Roman" pitchFamily="18" charset="0"/>
              </a:rPr>
              <a:t>o </a:t>
            </a:r>
            <a:r>
              <a:rPr lang="pt-BR" sz="1450" dirty="0">
                <a:latin typeface="Times New Roman" pitchFamily="18" charset="0"/>
                <a:cs typeface="Times New Roman" pitchFamily="18" charset="0"/>
              </a:rPr>
              <a:t>processo de regularização fundiária</a:t>
            </a:r>
            <a:r>
              <a:rPr lang="pt-BR" sz="1450" dirty="0" smtClean="0">
                <a:latin typeface="Times New Roman" pitchFamily="18" charset="0"/>
                <a:cs typeface="Times New Roman" pitchFamily="18" charset="0"/>
              </a:rPr>
              <a:t>, ela contribui </a:t>
            </a:r>
            <a:r>
              <a:rPr lang="pt-BR" sz="1450" dirty="0">
                <a:latin typeface="Times New Roman" pitchFamily="18" charset="0"/>
                <a:cs typeface="Times New Roman" pitchFamily="18" charset="0"/>
              </a:rPr>
              <a:t>levando informações detalhadas sobre as diversas atividades que serão desenvolvidas e esclarecendo-os sobre a importância e benefícios da regularização fundiária, além dos aspectos presentes na passagem da condição de posseiros para a de proprietários ou equivalente. </a:t>
            </a:r>
          </a:p>
          <a:p>
            <a:pPr indent="360363" algn="just"/>
            <a:r>
              <a:rPr lang="pt-BR" sz="1450" dirty="0">
                <a:latin typeface="Times New Roman" pitchFamily="18" charset="0"/>
                <a:cs typeface="Times New Roman" pitchFamily="18" charset="0"/>
              </a:rPr>
              <a:t>Mais do que cumprir a legislação, pretende-se, dessa forma, estimular, qualificar e facilitar a efetiva participação dos beneficiários em todo o processo, envidando-se esforços no sentido de garantir a diversidade da participação dos variados segmentos da sociedade local, em especial, as organizações ou lideranças que de alguma forma tenham atuação relacionada à Política Urbana</a:t>
            </a:r>
            <a:r>
              <a:rPr lang="pt-BR" sz="1450" dirty="0" smtClean="0">
                <a:latin typeface="Times New Roman" pitchFamily="18" charset="0"/>
                <a:cs typeface="Times New Roman" pitchFamily="18" charset="0"/>
              </a:rPr>
              <a:t>. Com a participação efetiva da comunidade, percebe-se melhores resultados e tem-se melhor credibilidade ao Programa.</a:t>
            </a:r>
            <a:endParaRPr lang="pt-BR" sz="1450" dirty="0">
              <a:latin typeface="Times New Roman" pitchFamily="18" charset="0"/>
              <a:cs typeface="Times New Roman" pitchFamily="18" charset="0"/>
            </a:endParaRPr>
          </a:p>
          <a:p>
            <a:pPr indent="360363" algn="just"/>
            <a:endParaRPr lang="pt-BR" sz="1600" dirty="0" smtClean="0">
              <a:latin typeface="Times New Roman" pitchFamily="18" charset="0"/>
              <a:cs typeface="Times New Roman" pitchFamily="18" charset="0"/>
            </a:endParaRPr>
          </a:p>
          <a:p>
            <a:pPr indent="360363" algn="just"/>
            <a:endParaRPr lang="pt-BR" sz="1600" dirty="0" smtClean="0">
              <a:latin typeface="Times New Roman" pitchFamily="18" charset="0"/>
              <a:cs typeface="Times New Roman" pitchFamily="18" charset="0"/>
            </a:endParaRPr>
          </a:p>
          <a:p>
            <a:pPr indent="360363" algn="just"/>
            <a:r>
              <a:rPr lang="pt-BR" sz="1600" dirty="0" smtClean="0">
                <a:latin typeface="Times New Roman" pitchFamily="18" charset="0"/>
                <a:cs typeface="Times New Roman" pitchFamily="18" charset="0"/>
              </a:rPr>
              <a:t> </a:t>
            </a:r>
            <a:endParaRPr lang="pt-BR" sz="1600" dirty="0">
              <a:latin typeface="Times New Roman" pitchFamily="18" charset="0"/>
              <a:cs typeface="Times New Roman" pitchFamily="18" charset="0"/>
            </a:endParaRPr>
          </a:p>
          <a:p>
            <a:pPr indent="360363" algn="just"/>
            <a:endParaRPr lang="pt-BR" sz="1500" dirty="0" smtClean="0">
              <a:latin typeface="Times New Roman" pitchFamily="18" charset="0"/>
              <a:cs typeface="Times New Roman" pitchFamily="18" charset="0"/>
            </a:endParaRPr>
          </a:p>
          <a:p>
            <a:pPr indent="360363" algn="just"/>
            <a:endParaRPr lang="pt-BR" sz="1500" dirty="0">
              <a:latin typeface="Times New Roman" pitchFamily="18" charset="0"/>
              <a:cs typeface="Times New Roman" pitchFamily="18" charset="0"/>
            </a:endParaRPr>
          </a:p>
          <a:p>
            <a:pPr indent="360363" algn="just"/>
            <a:endParaRPr lang="pt-BR" sz="165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88277568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LIÇÕES APRENDIDAS</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0" y="1122854"/>
            <a:ext cx="8210185" cy="2162130"/>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smtClean="0">
                <a:solidFill>
                  <a:schemeClr val="bg1"/>
                </a:solidFill>
                <a:latin typeface="Times New Roman" pitchFamily="18" charset="0"/>
                <a:cs typeface="Times New Roman" pitchFamily="18" charset="0"/>
              </a:rPr>
              <a:t>Desta </a:t>
            </a:r>
            <a:r>
              <a:rPr lang="pt-BR" sz="1450" dirty="0">
                <a:solidFill>
                  <a:schemeClr val="bg1"/>
                </a:solidFill>
                <a:latin typeface="Times New Roman" pitchFamily="18" charset="0"/>
                <a:cs typeface="Times New Roman" pitchFamily="18" charset="0"/>
              </a:rPr>
              <a:t>forma, a urbanização das áreas de ocupação de interesse social vem contribuir na mudança dessa matriz de planejamento, uma vez que traz para a inserção efetiva aquela parte da cidade tida como "ilegal" e "informal", que no planejamento tradicional era tratada de forma isolada e marginalizada do acesso aos </a:t>
            </a:r>
            <a:r>
              <a:rPr lang="pt-BR" sz="1450" dirty="0">
                <a:latin typeface="Times New Roman" pitchFamily="18" charset="0"/>
                <a:cs typeface="Times New Roman" pitchFamily="18" charset="0"/>
              </a:rPr>
              <a:t>benefícios da nova cidadania urbana.</a:t>
            </a:r>
          </a:p>
          <a:p>
            <a:pPr indent="360363" algn="just"/>
            <a:r>
              <a:rPr lang="pt-BR" sz="1450" dirty="0">
                <a:latin typeface="Times New Roman" pitchFamily="18" charset="0"/>
                <a:cs typeface="Times New Roman" pitchFamily="18" charset="0"/>
              </a:rPr>
              <a:t>Mais que propostas moldadas ou discursos universais, tais ações localizadas encontram o diferencial e destacam as especificidades existentes na cidade e em sua população</a:t>
            </a:r>
            <a:r>
              <a:rPr lang="pt-BR" sz="1450" dirty="0" smtClean="0">
                <a:latin typeface="Times New Roman" pitchFamily="18" charset="0"/>
                <a:cs typeface="Times New Roman" pitchFamily="18" charset="0"/>
              </a:rPr>
              <a:t>.</a:t>
            </a:r>
          </a:p>
          <a:p>
            <a:pPr indent="360363" algn="just"/>
            <a:endParaRPr lang="pt-BR" sz="1450" dirty="0" smtClean="0">
              <a:latin typeface="Times New Roman" pitchFamily="18" charset="0"/>
              <a:cs typeface="Times New Roman" pitchFamily="18" charset="0"/>
            </a:endParaRPr>
          </a:p>
          <a:p>
            <a:pPr indent="360363" algn="just"/>
            <a:endParaRPr lang="pt-BR" sz="1650" dirty="0">
              <a:latin typeface="Times New Roman" pitchFamily="18" charset="0"/>
              <a:cs typeface="Times New Roman" pitchFamily="18" charset="0"/>
            </a:endParaRPr>
          </a:p>
          <a:p>
            <a:pPr indent="360363" algn="just"/>
            <a:endParaRPr lang="pt-BR" sz="1650" dirty="0" smtClean="0">
              <a:latin typeface="Times New Roman" pitchFamily="18" charset="0"/>
              <a:cs typeface="Times New Roman" pitchFamily="18" charset="0"/>
            </a:endParaRPr>
          </a:p>
        </p:txBody>
      </p:sp>
      <p:pic>
        <p:nvPicPr>
          <p:cNvPr id="6" name="Imagem 5" descr="54847_144049.jpg"/>
          <p:cNvPicPr>
            <a:picLocks noChangeAspect="1"/>
          </p:cNvPicPr>
          <p:nvPr/>
        </p:nvPicPr>
        <p:blipFill>
          <a:blip r:embed="rId3" cstate="print"/>
          <a:srcRect l="4326" t="22838" r="10717"/>
          <a:stretch>
            <a:fillRect/>
          </a:stretch>
        </p:blipFill>
        <p:spPr>
          <a:xfrm>
            <a:off x="4603602" y="3140968"/>
            <a:ext cx="3600400" cy="2460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noChangeArrowheads="1"/>
          </p:cNvPicPr>
          <p:nvPr/>
        </p:nvPicPr>
        <p:blipFill>
          <a:blip r:embed="rId4" cstate="print"/>
          <a:srcRect l="29658" t="16480" r="30967" b="10441"/>
          <a:stretch>
            <a:fillRect/>
          </a:stretch>
        </p:blipFill>
        <p:spPr bwMode="auto">
          <a:xfrm>
            <a:off x="646972" y="2708920"/>
            <a:ext cx="3182231" cy="3691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546157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l="44883" t="34120" r="26242" b="28920"/>
          <a:stretch>
            <a:fillRect/>
          </a:stretch>
        </p:blipFill>
        <p:spPr bwMode="auto">
          <a:xfrm>
            <a:off x="5761356" y="1412776"/>
            <a:ext cx="2700300"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6" descr="http://i1032.photobucket.com/albums/a401/drico-bel10/42.jpg"/>
          <p:cNvPicPr>
            <a:picLocks noChangeAspect="1" noChangeArrowheads="1"/>
          </p:cNvPicPr>
          <p:nvPr/>
        </p:nvPicPr>
        <p:blipFill>
          <a:blip r:embed="rId3" cstate="print"/>
          <a:srcRect t="21687" r="15060"/>
          <a:stretch>
            <a:fillRect/>
          </a:stretch>
        </p:blipFill>
        <p:spPr bwMode="auto">
          <a:xfrm>
            <a:off x="5761356" y="3721120"/>
            <a:ext cx="2714939" cy="1877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m 6" descr="CHAO LEGAL LOGO.jpg"/>
          <p:cNvPicPr>
            <a:picLocks noChangeAspect="1"/>
          </p:cNvPicPr>
          <p:nvPr/>
        </p:nvPicPr>
        <p:blipFill>
          <a:blip r:embed="rId4" cstate="print"/>
          <a:stretch>
            <a:fillRect/>
          </a:stretch>
        </p:blipFill>
        <p:spPr>
          <a:xfrm>
            <a:off x="4283968" y="5868863"/>
            <a:ext cx="864096" cy="806795"/>
          </a:xfrm>
          <a:prstGeom prst="rect">
            <a:avLst/>
          </a:prstGeom>
        </p:spPr>
      </p:pic>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a:t>
            </a:r>
            <a:r>
              <a:rPr lang="pt-B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LEGAL</a:t>
            </a:r>
            <a:endPar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aixaDeTexto 4"/>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ANTECEDENTES</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7544" y="1124744"/>
            <a:ext cx="4968552" cy="5955476"/>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a:solidFill>
                  <a:schemeClr val="bg1"/>
                </a:solidFill>
                <a:latin typeface="Times New Roman" pitchFamily="18" charset="0"/>
                <a:cs typeface="Times New Roman" pitchFamily="18" charset="0"/>
              </a:rPr>
              <a:t>Os desafios urbanos e habitacionais do país se apresentam na precariedade habitacional e nos problemas urbanos associados à pobreza, e no caso do trabalho aqui apresentado, </a:t>
            </a:r>
            <a:r>
              <a:rPr lang="pt-BR" sz="1450" dirty="0">
                <a:latin typeface="Times New Roman" pitchFamily="18" charset="0"/>
                <a:cs typeface="Times New Roman" pitchFamily="18" charset="0"/>
              </a:rPr>
              <a:t>aquelas relacionadas à favelização, a necessidade de regularização urbanística, fundiária, social e ambiental de glebas nas cidades de todas as regiões do país. Esta situação decorre em parte, da insuficiência e da inadequação dos instrumentos de </a:t>
            </a:r>
            <a:r>
              <a:rPr lang="pt-BR" sz="1450" i="1" dirty="0">
                <a:latin typeface="Times New Roman" pitchFamily="18" charset="0"/>
                <a:cs typeface="Times New Roman" pitchFamily="18" charset="0"/>
              </a:rPr>
              <a:t>planejamento </a:t>
            </a:r>
            <a:r>
              <a:rPr lang="pt-BR" sz="1450" dirty="0">
                <a:latin typeface="Times New Roman" pitchFamily="18" charset="0"/>
                <a:cs typeface="Times New Roman" pitchFamily="18" charset="0"/>
              </a:rPr>
              <a:t>e</a:t>
            </a:r>
            <a:r>
              <a:rPr lang="pt-BR" sz="1450" i="1" dirty="0">
                <a:latin typeface="Times New Roman" pitchFamily="18" charset="0"/>
                <a:cs typeface="Times New Roman" pitchFamily="18" charset="0"/>
              </a:rPr>
              <a:t> gestão </a:t>
            </a:r>
            <a:r>
              <a:rPr lang="pt-BR" sz="1450" dirty="0">
                <a:latin typeface="Times New Roman" pitchFamily="18" charset="0"/>
                <a:cs typeface="Times New Roman" pitchFamily="18" charset="0"/>
              </a:rPr>
              <a:t>do </a:t>
            </a:r>
            <a:r>
              <a:rPr lang="pt-BR" sz="1450" i="1" dirty="0">
                <a:latin typeface="Times New Roman" pitchFamily="18" charset="0"/>
                <a:cs typeface="Times New Roman" pitchFamily="18" charset="0"/>
              </a:rPr>
              <a:t>uso do solo</a:t>
            </a:r>
            <a:r>
              <a:rPr lang="pt-BR" sz="1450" dirty="0">
                <a:latin typeface="Times New Roman" pitchFamily="18" charset="0"/>
                <a:cs typeface="Times New Roman" pitchFamily="18" charset="0"/>
              </a:rPr>
              <a:t>, que não têm conseguido acompanhar as transformações da realidade urbana, de corpo técnico não capacitado e/ou insuficiente para o tratamento das cidades frente aos novos instrumentos de gestão da mesma, o que pode se converter muitas vezes na forma danosa com a qual as cidades vêm crescendo, em especial na sua periferia.</a:t>
            </a:r>
          </a:p>
          <a:p>
            <a:pPr indent="360363" algn="just"/>
            <a:r>
              <a:rPr lang="pt-BR" sz="1450" dirty="0">
                <a:latin typeface="Times New Roman" pitchFamily="18" charset="0"/>
                <a:cs typeface="Times New Roman" pitchFamily="18" charset="0"/>
              </a:rPr>
              <a:t>Já no caso da cidade de Belém-PA, 54% da sua população de 1.393.399  – dados </a:t>
            </a:r>
            <a:r>
              <a:rPr lang="pt-BR" sz="1450" dirty="0" smtClean="0">
                <a:latin typeface="Times New Roman" pitchFamily="18" charset="0"/>
                <a:cs typeface="Times New Roman" pitchFamily="18" charset="0"/>
              </a:rPr>
              <a:t>do </a:t>
            </a:r>
            <a:r>
              <a:rPr lang="pt-BR" sz="1450" dirty="0">
                <a:latin typeface="Times New Roman" pitchFamily="18" charset="0"/>
                <a:cs typeface="Times New Roman" pitchFamily="18" charset="0"/>
              </a:rPr>
              <a:t>ano de </a:t>
            </a:r>
            <a:r>
              <a:rPr lang="pt-BR" sz="1450" dirty="0" smtClean="0">
                <a:latin typeface="Times New Roman" pitchFamily="18" charset="0"/>
                <a:cs typeface="Times New Roman" pitchFamily="18" charset="0"/>
              </a:rPr>
              <a:t>2010 </a:t>
            </a:r>
            <a:r>
              <a:rPr lang="pt-BR" sz="1450" dirty="0">
                <a:latin typeface="Times New Roman" pitchFamily="18" charset="0"/>
                <a:cs typeface="Times New Roman" pitchFamily="18" charset="0"/>
              </a:rPr>
              <a:t>– estão localizadas em algum dos seus 101 (cento e um) aglomerados subnormais (IBGE 2010), áreas nas quais a questão da moradia precária, uso e ocupação do solo são marcados por questões sociais contidas num contexto de pobreza, moradias precárias, desemprego, baixa escolaridade, violência, próprios da realidade das áreas periféricas urbanas, com populações pobres, e cada vez mais excluídas na crescentes na busca de moradia.</a:t>
            </a:r>
          </a:p>
          <a:p>
            <a:pPr indent="360363" algn="just"/>
            <a:endParaRPr lang="pt-BR" sz="1500" dirty="0" smtClean="0">
              <a:latin typeface="Times New Roman" pitchFamily="18" charset="0"/>
              <a:cs typeface="Times New Roman" pitchFamily="18" charset="0"/>
            </a:endParaRPr>
          </a:p>
          <a:p>
            <a:pPr indent="360363" algn="just"/>
            <a:endParaRPr lang="pt-BR" sz="1500" dirty="0" smtClean="0">
              <a:latin typeface="Times New Roman" pitchFamily="18" charset="0"/>
              <a:cs typeface="Times New Roman" pitchFamily="18" charset="0"/>
            </a:endParaRPr>
          </a:p>
          <a:p>
            <a:pPr indent="360363" algn="just"/>
            <a:endParaRPr lang="pt-BR" sz="1600" dirty="0">
              <a:latin typeface="Times New Roman" pitchFamily="18" charset="0"/>
              <a:cs typeface="Times New Roman" pitchFamily="18" charset="0"/>
            </a:endParaRPr>
          </a:p>
          <a:p>
            <a:pPr indent="360363" algn="just"/>
            <a:endParaRPr lang="pt-BR" sz="1600" dirty="0"/>
          </a:p>
        </p:txBody>
      </p:sp>
    </p:spTree>
    <p:extLst>
      <p:ext uri="{BB962C8B-B14F-4D97-AF65-F5344CB8AC3E}">
        <p14:creationId xmlns="" xmlns:p14="http://schemas.microsoft.com/office/powerpoint/2010/main" val="16907355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PROJETO DE MONITORAMENTO E/OU PÓS-OCUPAÇÃO</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33781" y="1285860"/>
            <a:ext cx="8210185" cy="4047262"/>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650" dirty="0" smtClean="0">
                <a:solidFill>
                  <a:srgbClr val="FF0000"/>
                </a:solidFill>
                <a:latin typeface="Times New Roman" pitchFamily="18" charset="0"/>
                <a:cs typeface="Times New Roman" pitchFamily="18" charset="0"/>
              </a:rPr>
              <a:t> </a:t>
            </a:r>
            <a:r>
              <a:rPr lang="pt-BR" sz="1600" dirty="0" smtClean="0">
                <a:solidFill>
                  <a:schemeClr val="bg1"/>
                </a:solidFill>
                <a:latin typeface="Times New Roman" pitchFamily="18" charset="0"/>
                <a:cs typeface="Times New Roman" pitchFamily="18" charset="0"/>
              </a:rPr>
              <a:t>Além da garantia ao direito à moradia do cidadão comum e também a uma qualidade de vida e segurança jurídica, foi possível contemplar os moradores que já tinham processo montado no </a:t>
            </a:r>
            <a:r>
              <a:rPr lang="pt-BR" sz="1600" dirty="0" smtClean="0">
                <a:latin typeface="Times New Roman" pitchFamily="18" charset="0"/>
                <a:cs typeface="Times New Roman" pitchFamily="18" charset="0"/>
              </a:rPr>
              <a:t>município, através de parceria com a Secretaria Municipal de Habitação, o direito ao benefício de Cheque Moradia, oferecendo um determinado valor para aplicação em sua casa, proporcionando melhorias físicas ao seu imóvel e estimulando a permanência no local.</a:t>
            </a:r>
          </a:p>
          <a:p>
            <a:pPr indent="360363" algn="just"/>
            <a:r>
              <a:rPr lang="pt-BR" sz="1600" dirty="0" smtClean="0">
                <a:latin typeface="Times New Roman" pitchFamily="18" charset="0"/>
                <a:cs typeface="Times New Roman" pitchFamily="18" charset="0"/>
              </a:rPr>
              <a:t>O Programa Chão Legal vem sendo aprimorado a cada ano e tentando produzir mecanismos de estabilidade jurídica, emocional, social e material. Buscando com as parcerias oferecer melhores condicionantes ambientais para a população alvo dos projetos. </a:t>
            </a:r>
          </a:p>
          <a:p>
            <a:pPr indent="360363" algn="just"/>
            <a:r>
              <a:rPr lang="pt-BR" sz="1600" dirty="0" smtClean="0">
                <a:latin typeface="Times New Roman" pitchFamily="18" charset="0"/>
                <a:cs typeface="Times New Roman" pitchFamily="18" charset="0"/>
              </a:rPr>
              <a:t>O Município tenta através do programa, diminuir o índice de irregularidade da propriedade, visando melhorias nas condições de vida da população como um todo, diminuindo as estatísticas de abandono e descaso habitacional e territorial, construindo um futuro mais digno e cheio de esperança para todos</a:t>
            </a:r>
            <a:r>
              <a:rPr lang="pt-BR" sz="1600" dirty="0" smtClean="0">
                <a:latin typeface="Times New Roman" pitchFamily="18" charset="0"/>
                <a:cs typeface="Times New Roman" pitchFamily="18" charset="0"/>
              </a:rPr>
              <a:t>.</a:t>
            </a:r>
          </a:p>
          <a:p>
            <a:pPr indent="360363" algn="just"/>
            <a:r>
              <a:rPr lang="pt-BR" sz="1600" b="1" dirty="0" smtClean="0">
                <a:latin typeface="Times New Roman" pitchFamily="18" charset="0"/>
                <a:cs typeface="Times New Roman" pitchFamily="18" charset="0"/>
              </a:rPr>
              <a:t>Envidar esforços para regularização fundiária plena, não somente entregar o título, mas outorgar condições efetivas do exercício de territorialidade pelo beneficiário da regularização.</a:t>
            </a:r>
            <a:endParaRPr lang="pt-BR" sz="1600" b="1" dirty="0" smtClean="0">
              <a:latin typeface="Times New Roman" pitchFamily="18" charset="0"/>
              <a:cs typeface="Times New Roman" pitchFamily="18" charset="0"/>
            </a:endParaRPr>
          </a:p>
          <a:p>
            <a:pPr indent="360363" algn="just"/>
            <a:endParaRPr lang="pt-BR" sz="165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6391896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hlinkClick r:id="" action="ppaction://noaction"/>
          </p:cNvPr>
          <p:cNvSpPr txBox="1">
            <a:spLocks/>
          </p:cNvSpPr>
          <p:nvPr/>
        </p:nvSpPr>
        <p:spPr>
          <a:xfrm>
            <a:off x="1142976" y="1772816"/>
            <a:ext cx="7200800" cy="3478232"/>
          </a:xfrm>
          <a:prstGeom prst="rect">
            <a:avLst/>
          </a:prstGeom>
        </p:spPr>
        <p:txBody>
          <a:bodyPr vert="horz" lIns="182880" tIns="91440">
            <a:noAutofit/>
          </a:bodyPr>
          <a:lstStyle/>
          <a:p>
            <a:pPr algn="ctr"/>
            <a:r>
              <a:rPr lang="pt-BR" sz="2000" b="1" dirty="0">
                <a:latin typeface="Times New Roman" pitchFamily="18" charset="0"/>
                <a:cs typeface="Times New Roman" pitchFamily="18" charset="0"/>
              </a:rPr>
              <a:t>ZENALDO RODRIGUES COUTINHO </a:t>
            </a:r>
            <a:r>
              <a:rPr lang="pt-BR" sz="2000" b="1" dirty="0" smtClean="0">
                <a:latin typeface="Times New Roman" pitchFamily="18" charset="0"/>
                <a:cs typeface="Times New Roman" pitchFamily="18" charset="0"/>
              </a:rPr>
              <a:t>JÚNIOR</a:t>
            </a:r>
            <a:endParaRPr lang="pt-BR" sz="2000" dirty="0">
              <a:latin typeface="Times New Roman" pitchFamily="18" charset="0"/>
              <a:cs typeface="Times New Roman" pitchFamily="18" charset="0"/>
            </a:endParaRPr>
          </a:p>
          <a:p>
            <a:pPr algn="ctr"/>
            <a:r>
              <a:rPr lang="pt-BR" sz="2000" dirty="0">
                <a:latin typeface="Times New Roman" pitchFamily="18" charset="0"/>
                <a:cs typeface="Times New Roman" pitchFamily="18" charset="0"/>
              </a:rPr>
              <a:t>Prefeito Municipal </a:t>
            </a:r>
            <a:r>
              <a:rPr lang="pt-BR" sz="2000">
                <a:latin typeface="Times New Roman" pitchFamily="18" charset="0"/>
                <a:cs typeface="Times New Roman" pitchFamily="18" charset="0"/>
              </a:rPr>
              <a:t>de </a:t>
            </a:r>
            <a:r>
              <a:rPr lang="pt-BR" sz="2000" smtClean="0">
                <a:latin typeface="Times New Roman" pitchFamily="18" charset="0"/>
                <a:cs typeface="Times New Roman" pitchFamily="18" charset="0"/>
              </a:rPr>
              <a:t>Belém – PA </a:t>
            </a:r>
            <a:endParaRPr lang="pt-BR" sz="2000" dirty="0">
              <a:latin typeface="Times New Roman" pitchFamily="18" charset="0"/>
              <a:cs typeface="Times New Roman" pitchFamily="18" charset="0"/>
            </a:endParaRPr>
          </a:p>
          <a:p>
            <a:pPr algn="ctr"/>
            <a:r>
              <a:rPr lang="pt-BR" sz="2000" dirty="0">
                <a:latin typeface="Times New Roman" pitchFamily="18" charset="0"/>
                <a:cs typeface="Times New Roman" pitchFamily="18" charset="0"/>
              </a:rPr>
              <a:t> </a:t>
            </a:r>
          </a:p>
          <a:p>
            <a:pPr algn="ctr"/>
            <a:r>
              <a:rPr lang="pt-BR" sz="2000" b="1" dirty="0" smtClean="0">
                <a:latin typeface="Times New Roman" pitchFamily="18" charset="0"/>
                <a:cs typeface="Times New Roman" pitchFamily="18" charset="0"/>
              </a:rPr>
              <a:t>JOÃO CLÁUDIO  KLAUTAU GUIMARÃES</a:t>
            </a:r>
            <a:endParaRPr lang="pt-BR" sz="2000" dirty="0">
              <a:latin typeface="Times New Roman" pitchFamily="18" charset="0"/>
              <a:cs typeface="Times New Roman" pitchFamily="18" charset="0"/>
            </a:endParaRPr>
          </a:p>
          <a:p>
            <a:pPr algn="ctr"/>
            <a:r>
              <a:rPr lang="pt-BR" sz="2000" dirty="0">
                <a:latin typeface="Times New Roman" pitchFamily="18" charset="0"/>
                <a:cs typeface="Times New Roman" pitchFamily="18" charset="0"/>
              </a:rPr>
              <a:t>Presidente da Companhia de Desenvolvimento e Administração da Área Metropolitana de Belém – CODEM</a:t>
            </a:r>
          </a:p>
          <a:p>
            <a:pPr algn="ctr"/>
            <a:r>
              <a:rPr lang="pt-BR" sz="2000" dirty="0">
                <a:latin typeface="Times New Roman" pitchFamily="18" charset="0"/>
                <a:cs typeface="Times New Roman" pitchFamily="18" charset="0"/>
              </a:rPr>
              <a:t> </a:t>
            </a:r>
          </a:p>
          <a:p>
            <a:pPr algn="ctr"/>
            <a:r>
              <a:rPr lang="pt-BR" sz="2000" b="1" dirty="0">
                <a:latin typeface="Times New Roman" pitchFamily="18" charset="0"/>
                <a:cs typeface="Times New Roman" pitchFamily="18" charset="0"/>
              </a:rPr>
              <a:t>DANILO SOARES DA SILVA</a:t>
            </a:r>
            <a:endParaRPr lang="pt-BR" sz="2000" dirty="0">
              <a:latin typeface="Times New Roman" pitchFamily="18" charset="0"/>
              <a:cs typeface="Times New Roman" pitchFamily="18" charset="0"/>
            </a:endParaRPr>
          </a:p>
          <a:p>
            <a:pPr algn="ctr"/>
            <a:r>
              <a:rPr lang="pt-BR" sz="2000" dirty="0">
                <a:latin typeface="Times New Roman" pitchFamily="18" charset="0"/>
                <a:cs typeface="Times New Roman" pitchFamily="18" charset="0"/>
              </a:rPr>
              <a:t>Diretor de Gestão Fundiária</a:t>
            </a:r>
          </a:p>
          <a:p>
            <a:pPr algn="ctr"/>
            <a:r>
              <a:rPr lang="pt-BR" sz="2000" dirty="0">
                <a:latin typeface="Times New Roman" pitchFamily="18" charset="0"/>
                <a:cs typeface="Times New Roman" pitchFamily="18" charset="0"/>
              </a:rPr>
              <a:t> </a:t>
            </a:r>
            <a:endParaRPr lang="pt-BR" sz="2000" dirty="0">
              <a:latin typeface="Comic Sans MS" panose="030F0702030302020204" pitchFamily="66" charset="0"/>
            </a:endParaRPr>
          </a:p>
          <a:p>
            <a:pPr algn="ctr"/>
            <a:r>
              <a:rPr lang="pt-BR" sz="2000" b="1" dirty="0" smtClean="0">
                <a:latin typeface="Times New Roman" pitchFamily="18" charset="0"/>
                <a:cs typeface="Times New Roman" pitchFamily="18" charset="0"/>
              </a:rPr>
              <a:t>ARTHUR HOUAT</a:t>
            </a:r>
            <a:endParaRPr lang="pt-BR" sz="2000" dirty="0">
              <a:latin typeface="Times New Roman" pitchFamily="18" charset="0"/>
              <a:cs typeface="Times New Roman" pitchFamily="18" charset="0"/>
            </a:endParaRPr>
          </a:p>
          <a:p>
            <a:pPr algn="ctr"/>
            <a:r>
              <a:rPr lang="pt-BR" sz="2000" dirty="0" smtClean="0">
                <a:latin typeface="Times New Roman" pitchFamily="18" charset="0"/>
                <a:cs typeface="Times New Roman" pitchFamily="18" charset="0"/>
              </a:rPr>
              <a:t>Coordenador de Regularização </a:t>
            </a:r>
            <a:r>
              <a:rPr lang="pt-BR" sz="2000" dirty="0">
                <a:latin typeface="Times New Roman" pitchFamily="18" charset="0"/>
                <a:cs typeface="Times New Roman" pitchFamily="18" charset="0"/>
              </a:rPr>
              <a:t>Fundiária</a:t>
            </a:r>
          </a:p>
          <a:p>
            <a:pPr marL="265176" marR="0" lvl="0" indent="-265176" algn="just" defTabSz="914400" rtl="0" eaLnBrk="1" fontAlgn="auto" latinLnBrk="0" hangingPunct="1">
              <a:lnSpc>
                <a:spcPct val="100000"/>
              </a:lnSpc>
              <a:spcBef>
                <a:spcPts val="250"/>
              </a:spcBef>
              <a:spcAft>
                <a:spcPts val="0"/>
              </a:spcAft>
              <a:buClr>
                <a:srgbClr val="CC6600"/>
              </a:buClr>
              <a:buSzPct val="80000"/>
              <a:tabLst/>
              <a:defRPr/>
            </a:pPr>
            <a:endParaRPr kumimoji="0" lang="pt-BR" sz="2000" b="0" i="0" u="none" strike="noStrike" kern="1200" cap="none" spc="0" normalizeH="0" baseline="0" noProof="0" dirty="0">
              <a:ln>
                <a:noFill/>
              </a:ln>
              <a:solidFill>
                <a:schemeClr val="tx1"/>
              </a:solidFill>
              <a:effectLst/>
              <a:uLnTx/>
              <a:uFillTx/>
              <a:latin typeface="Comic Sans MS" panose="030F0702030302020204" pitchFamily="66" charset="0"/>
            </a:endParaRPr>
          </a:p>
          <a:p>
            <a:pPr marL="265176" marR="0" lvl="0" indent="-265176" algn="just" defTabSz="914400" rtl="0" eaLnBrk="1" fontAlgn="auto" latinLnBrk="0" hangingPunct="1">
              <a:lnSpc>
                <a:spcPct val="100000"/>
              </a:lnSpc>
              <a:spcBef>
                <a:spcPts val="250"/>
              </a:spcBef>
              <a:spcAft>
                <a:spcPts val="0"/>
              </a:spcAft>
              <a:buClr>
                <a:srgbClr val="CC6600"/>
              </a:buClr>
              <a:buSzPct val="80000"/>
              <a:tabLst/>
              <a:defRPr/>
            </a:pPr>
            <a:endParaRPr kumimoji="0" lang="pt-BR" sz="2000" b="0" i="0" u="none" strike="noStrike" kern="1200" cap="none" spc="0" normalizeH="0" baseline="0" noProof="0" dirty="0">
              <a:ln>
                <a:noFill/>
              </a:ln>
              <a:solidFill>
                <a:schemeClr val="tx1"/>
              </a:solidFill>
              <a:effectLst/>
              <a:uLnTx/>
              <a:uFillTx/>
              <a:latin typeface="Comic Sans MS" panose="030F0702030302020204" pitchFamily="66" charset="0"/>
            </a:endParaRPr>
          </a:p>
          <a:p>
            <a:pPr marL="265176" marR="0" lvl="0" indent="-265176" algn="just" defTabSz="914400" rtl="0" eaLnBrk="1" fontAlgn="auto" latinLnBrk="0" hangingPunct="1">
              <a:lnSpc>
                <a:spcPct val="100000"/>
              </a:lnSpc>
              <a:spcBef>
                <a:spcPts val="250"/>
              </a:spcBef>
              <a:spcAft>
                <a:spcPts val="0"/>
              </a:spcAft>
              <a:buClr>
                <a:srgbClr val="CC6600"/>
              </a:buClr>
              <a:buSzPct val="80000"/>
              <a:tabLst/>
              <a:defRPr/>
            </a:pPr>
            <a:endParaRPr kumimoji="0" lang="pt-BR" sz="2000" b="0" i="0" u="none" strike="noStrike" kern="1200" cap="none" spc="0" normalizeH="0" baseline="0" noProof="0" dirty="0">
              <a:ln>
                <a:noFill/>
              </a:ln>
              <a:solidFill>
                <a:schemeClr val="tx1"/>
              </a:solidFill>
              <a:effectLst/>
              <a:uLnTx/>
              <a:uFillTx/>
              <a:latin typeface="Comic Sans MS" panose="030F0702030302020204" pitchFamily="66" charset="0"/>
            </a:endParaRPr>
          </a:p>
        </p:txBody>
      </p:sp>
      <p:sp>
        <p:nvSpPr>
          <p:cNvPr id="5" name="CaixaDeTexto 4"/>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6" name="Image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67744" y="1002802"/>
            <a:ext cx="4256136" cy="481982"/>
          </a:xfrm>
          <a:prstGeom prst="rect">
            <a:avLst/>
          </a:prstGeom>
        </p:spPr>
      </p:pic>
      <p:pic>
        <p:nvPicPr>
          <p:cNvPr id="7" name="Imagem 6" descr="CHAO LEGAL LOGO.jpg"/>
          <p:cNvPicPr>
            <a:picLocks noChangeAspect="1"/>
          </p:cNvPicPr>
          <p:nvPr/>
        </p:nvPicPr>
        <p:blipFill>
          <a:blip r:embed="rId3" cstate="print"/>
          <a:stretch>
            <a:fillRect/>
          </a:stretch>
        </p:blipFill>
        <p:spPr>
          <a:xfrm>
            <a:off x="4283968" y="5868863"/>
            <a:ext cx="864096" cy="806795"/>
          </a:xfrm>
          <a:prstGeom prst="rect">
            <a:avLst/>
          </a:prstGeom>
        </p:spPr>
      </p:pic>
    </p:spTree>
    <p:extLst>
      <p:ext uri="{BB962C8B-B14F-4D97-AF65-F5344CB8AC3E}">
        <p14:creationId xmlns="" xmlns:p14="http://schemas.microsoft.com/office/powerpoint/2010/main" val="2786806312"/>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a:t>
            </a:r>
            <a:r>
              <a:rPr lang="pt-B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LEGAL’</a:t>
            </a:r>
            <a:endPar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aixaDeTexto 4"/>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ANTECEDENTES</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7544" y="1124744"/>
            <a:ext cx="8208912" cy="5070619"/>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a:solidFill>
                  <a:schemeClr val="bg1"/>
                </a:solidFill>
                <a:latin typeface="Times New Roman" pitchFamily="18" charset="0"/>
                <a:cs typeface="Times New Roman" pitchFamily="18" charset="0"/>
              </a:rPr>
              <a:t>Com os dados apresentados pelo Instituto Brasileiro de Geografia Estatística (IBGE) no ano de 2010, foi verificado que a cidade de Belém PA, naquele momento</a:t>
            </a:r>
            <a:r>
              <a:rPr lang="pt-BR" sz="1450" dirty="0" smtClean="0">
                <a:solidFill>
                  <a:schemeClr val="bg1"/>
                </a:solidFill>
                <a:latin typeface="Times New Roman" pitchFamily="18" charset="0"/>
                <a:cs typeface="Times New Roman" pitchFamily="18" charset="0"/>
              </a:rPr>
              <a:t>, precisava </a:t>
            </a:r>
            <a:r>
              <a:rPr lang="pt-BR" sz="1450" dirty="0">
                <a:solidFill>
                  <a:schemeClr val="bg1"/>
                </a:solidFill>
                <a:latin typeface="Times New Roman" pitchFamily="18" charset="0"/>
                <a:cs typeface="Times New Roman" pitchFamily="18" charset="0"/>
              </a:rPr>
              <a:t>buscar uma forma para fazer frente a grande problemática que se apresentou por ocasião dos números que foram apresentados </a:t>
            </a:r>
            <a:r>
              <a:rPr lang="pt-BR" sz="1450" dirty="0" smtClean="0">
                <a:solidFill>
                  <a:schemeClr val="bg1"/>
                </a:solidFill>
                <a:latin typeface="Times New Roman" pitchFamily="18" charset="0"/>
                <a:cs typeface="Times New Roman" pitchFamily="18" charset="0"/>
              </a:rPr>
              <a:t>no Censo </a:t>
            </a:r>
            <a:r>
              <a:rPr lang="pt-BR" sz="1450" dirty="0">
                <a:solidFill>
                  <a:schemeClr val="bg1"/>
                </a:solidFill>
                <a:latin typeface="Times New Roman" pitchFamily="18" charset="0"/>
                <a:cs typeface="Times New Roman" pitchFamily="18" charset="0"/>
              </a:rPr>
              <a:t>de 2010.</a:t>
            </a:r>
          </a:p>
          <a:p>
            <a:pPr indent="360363" algn="just"/>
            <a:r>
              <a:rPr lang="pt-BR" sz="1450" dirty="0">
                <a:latin typeface="Times New Roman" pitchFamily="18" charset="0"/>
                <a:cs typeface="Times New Roman" pitchFamily="18" charset="0"/>
              </a:rPr>
              <a:t>	Assim sendo, a regularização fundiária surgiu como proposta de um instrumento para a Política de Habitação do Município de </a:t>
            </a:r>
            <a:r>
              <a:rPr lang="pt-BR" sz="1450" dirty="0" smtClean="0">
                <a:latin typeface="Times New Roman" pitchFamily="18" charset="0"/>
                <a:cs typeface="Times New Roman" pitchFamily="18" charset="0"/>
              </a:rPr>
              <a:t>Belém-PA</a:t>
            </a:r>
            <a:r>
              <a:rPr lang="pt-BR" sz="1450" dirty="0">
                <a:latin typeface="Times New Roman" pitchFamily="18" charset="0"/>
                <a:cs typeface="Times New Roman" pitchFamily="18" charset="0"/>
              </a:rPr>
              <a:t>, objetivando, assim, a consolidação de um Programa Municipal de Regularização Fundiária como uma estratégia de desenvolvimento da política urbana do Município de Belém</a:t>
            </a:r>
            <a:r>
              <a:rPr lang="pt-BR" sz="1450" dirty="0" smtClean="0">
                <a:latin typeface="Times New Roman" pitchFamily="18" charset="0"/>
                <a:cs typeface="Times New Roman" pitchFamily="18" charset="0"/>
              </a:rPr>
              <a:t>.</a:t>
            </a:r>
          </a:p>
          <a:p>
            <a:pPr indent="360363" algn="just"/>
            <a:r>
              <a:rPr lang="pt-BR" sz="1450" dirty="0">
                <a:latin typeface="Times New Roman" pitchFamily="18" charset="0"/>
                <a:cs typeface="Times New Roman" pitchFamily="18" charset="0"/>
              </a:rPr>
              <a:t>Dessa forma a Companhia de Desenvolvimento e Administração da Área Metropolitana de Belém (CODEM) subsidiou tecnicamente a Secretaria Municipal de Assuntos Jurídicos (SEMAJ), para a elaboração de um projeto de lei, baseado na Lei Federal N.º 11.977 (BRASIL, 2009), que trata do Programa Minha Casa Minha Vida (PMCMV) e dá outras providências. Esse projeto foi apresentado pelo Gestor Municipal e posteriormente aprovado pela Câmara Municipal de Belém em abril de 2010, dando origem a Lei Municipal nº. 8.739 (BELÉM, 2010 a), publicada no Diário Oficial do Município - DOM com o nº 11.623 de 19 de maio de 2010 (BELÉM 2010 b), mais tarde regulamentada pela Resolução 010, publicado no 2º Caderno do Diário Oficial do Município de Belém sob nº 12.481 em 27 de dezembro de 2013 (BELÉM, 2013).</a:t>
            </a:r>
          </a:p>
          <a:p>
            <a:pPr algn="just"/>
            <a:r>
              <a:rPr lang="pt-BR" sz="1450" dirty="0">
                <a:latin typeface="Times New Roman" pitchFamily="18" charset="0"/>
                <a:cs typeface="Times New Roman" pitchFamily="18" charset="0"/>
              </a:rPr>
              <a:t>	Foi nesse contexto </a:t>
            </a:r>
            <a:r>
              <a:rPr lang="pt-BR" sz="1450" dirty="0" smtClean="0">
                <a:latin typeface="Times New Roman" pitchFamily="18" charset="0"/>
                <a:cs typeface="Times New Roman" pitchFamily="18" charset="0"/>
              </a:rPr>
              <a:t>que no ano de 2010 </a:t>
            </a:r>
            <a:r>
              <a:rPr lang="pt-BR" sz="1450" dirty="0">
                <a:latin typeface="Times New Roman" pitchFamily="18" charset="0"/>
                <a:cs typeface="Times New Roman" pitchFamily="18" charset="0"/>
              </a:rPr>
              <a:t>surgiu o “</a:t>
            </a:r>
            <a:r>
              <a:rPr lang="pt-BR" sz="1450" b="1" dirty="0">
                <a:latin typeface="Times New Roman" pitchFamily="18" charset="0"/>
                <a:cs typeface="Times New Roman" pitchFamily="18" charset="0"/>
              </a:rPr>
              <a:t>Programa Chão Legal</a:t>
            </a:r>
            <a:r>
              <a:rPr lang="pt-BR" sz="1450" dirty="0" smtClean="0">
                <a:latin typeface="Times New Roman" pitchFamily="18" charset="0"/>
                <a:cs typeface="Times New Roman" pitchFamily="18" charset="0"/>
              </a:rPr>
              <a:t>”, </a:t>
            </a:r>
            <a:r>
              <a:rPr lang="pt-BR" sz="1450" dirty="0">
                <a:latin typeface="Times New Roman" pitchFamily="18" charset="0"/>
                <a:cs typeface="Times New Roman" pitchFamily="18" charset="0"/>
              </a:rPr>
              <a:t>como uma política pública que </a:t>
            </a:r>
            <a:r>
              <a:rPr lang="pt-BR" sz="1450" dirty="0" smtClean="0">
                <a:latin typeface="Times New Roman" pitchFamily="18" charset="0"/>
                <a:cs typeface="Times New Roman" pitchFamily="18" charset="0"/>
              </a:rPr>
              <a:t>fosse capaz </a:t>
            </a:r>
            <a:r>
              <a:rPr lang="pt-BR" sz="1450" dirty="0">
                <a:latin typeface="Times New Roman" pitchFamily="18" charset="0"/>
                <a:cs typeface="Times New Roman" pitchFamily="18" charset="0"/>
              </a:rPr>
              <a:t>de atender as populações que moram em áreas ocupadas irregularmente no município de </a:t>
            </a:r>
            <a:r>
              <a:rPr lang="pt-BR" sz="1450" dirty="0" smtClean="0">
                <a:latin typeface="Times New Roman" pitchFamily="18" charset="0"/>
                <a:cs typeface="Times New Roman" pitchFamily="18" charset="0"/>
              </a:rPr>
              <a:t>Belém. </a:t>
            </a:r>
            <a:endParaRPr lang="pt-BR" sz="1450" dirty="0">
              <a:latin typeface="Times New Roman" pitchFamily="18" charset="0"/>
              <a:cs typeface="Times New Roman" pitchFamily="18" charset="0"/>
            </a:endParaRPr>
          </a:p>
          <a:p>
            <a:pPr indent="360363" algn="just"/>
            <a:endParaRPr lang="pt-BR" sz="1600" dirty="0">
              <a:latin typeface="Times New Roman" pitchFamily="18" charset="0"/>
              <a:cs typeface="Times New Roman" pitchFamily="18" charset="0"/>
            </a:endParaRPr>
          </a:p>
          <a:p>
            <a:pPr indent="360363" algn="just"/>
            <a:endParaRPr lang="pt-BR" sz="1600" dirty="0">
              <a:latin typeface="Times New Roman" pitchFamily="18" charset="0"/>
              <a:cs typeface="Times New Roman" pitchFamily="18" charset="0"/>
            </a:endParaRPr>
          </a:p>
          <a:p>
            <a:pPr indent="360363" algn="just"/>
            <a:endParaRPr lang="pt-BR" sz="1600" dirty="0"/>
          </a:p>
        </p:txBody>
      </p:sp>
    </p:spTree>
    <p:extLst>
      <p:ext uri="{BB962C8B-B14F-4D97-AF65-F5344CB8AC3E}">
        <p14:creationId xmlns="" xmlns:p14="http://schemas.microsoft.com/office/powerpoint/2010/main" val="230519292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OBJETIVOS</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1" y="1124744"/>
            <a:ext cx="4249745" cy="3216265"/>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a:solidFill>
                  <a:schemeClr val="bg1"/>
                </a:solidFill>
                <a:latin typeface="Times New Roman" pitchFamily="18" charset="0"/>
                <a:cs typeface="Times New Roman" pitchFamily="18" charset="0"/>
              </a:rPr>
              <a:t>I</a:t>
            </a:r>
            <a:r>
              <a:rPr lang="pt-BR" sz="1450" dirty="0" smtClean="0">
                <a:solidFill>
                  <a:schemeClr val="bg1"/>
                </a:solidFill>
                <a:latin typeface="Times New Roman" pitchFamily="18" charset="0"/>
                <a:cs typeface="Times New Roman" pitchFamily="18" charset="0"/>
              </a:rPr>
              <a:t>mplementar </a:t>
            </a:r>
            <a:r>
              <a:rPr lang="pt-BR" sz="1450" dirty="0">
                <a:solidFill>
                  <a:schemeClr val="bg1"/>
                </a:solidFill>
                <a:latin typeface="Times New Roman" pitchFamily="18" charset="0"/>
                <a:cs typeface="Times New Roman" pitchFamily="18" charset="0"/>
              </a:rPr>
              <a:t>a regularização fundiária de interesse social em todos os bairros com assentamentos precários no Município de </a:t>
            </a:r>
            <a:r>
              <a:rPr lang="pt-BR" sz="1450" dirty="0" smtClean="0">
                <a:solidFill>
                  <a:schemeClr val="bg1"/>
                </a:solidFill>
                <a:latin typeface="Times New Roman" pitchFamily="18" charset="0"/>
                <a:cs typeface="Times New Roman" pitchFamily="18" charset="0"/>
              </a:rPr>
              <a:t>Belém – PA, garantir </a:t>
            </a:r>
            <a:r>
              <a:rPr lang="pt-BR" sz="1450" dirty="0">
                <a:solidFill>
                  <a:schemeClr val="bg1"/>
                </a:solidFill>
                <a:latin typeface="Times New Roman" pitchFamily="18" charset="0"/>
                <a:cs typeface="Times New Roman" pitchFamily="18" charset="0"/>
              </a:rPr>
              <a:t>ao </a:t>
            </a:r>
            <a:r>
              <a:rPr lang="pt-BR" sz="1450" dirty="0">
                <a:latin typeface="Times New Roman" pitchFamily="18" charset="0"/>
                <a:cs typeface="Times New Roman" pitchFamily="18" charset="0"/>
              </a:rPr>
              <a:t>cidadão </a:t>
            </a:r>
            <a:r>
              <a:rPr lang="pt-BR" sz="1450" dirty="0" smtClean="0">
                <a:latin typeface="Times New Roman" pitchFamily="18" charset="0"/>
                <a:cs typeface="Times New Roman" pitchFamily="18" charset="0"/>
              </a:rPr>
              <a:t>a </a:t>
            </a:r>
            <a:r>
              <a:rPr lang="pt-BR" sz="1450" dirty="0">
                <a:latin typeface="Times New Roman" pitchFamily="18" charset="0"/>
                <a:cs typeface="Times New Roman" pitchFamily="18" charset="0"/>
              </a:rPr>
              <a:t>segurança jurídica de sua </a:t>
            </a:r>
            <a:r>
              <a:rPr lang="pt-BR" sz="1450" dirty="0" smtClean="0">
                <a:latin typeface="Times New Roman" pitchFamily="18" charset="0"/>
                <a:cs typeface="Times New Roman" pitchFamily="18" charset="0"/>
              </a:rPr>
              <a:t>posse e o </a:t>
            </a:r>
            <a:r>
              <a:rPr lang="pt-BR" sz="1450" dirty="0">
                <a:latin typeface="Times New Roman" pitchFamily="18" charset="0"/>
                <a:cs typeface="Times New Roman" pitchFamily="18" charset="0"/>
              </a:rPr>
              <a:t>reconhecimento do seu </a:t>
            </a:r>
            <a:r>
              <a:rPr lang="pt-BR" sz="1450" dirty="0" smtClean="0">
                <a:latin typeface="Times New Roman" pitchFamily="18" charset="0"/>
                <a:cs typeface="Times New Roman" pitchFamily="18" charset="0"/>
              </a:rPr>
              <a:t>direito.</a:t>
            </a:r>
          </a:p>
          <a:p>
            <a:pPr indent="360363" algn="just"/>
            <a:endParaRPr lang="pt-BR" sz="1450" dirty="0" smtClean="0">
              <a:latin typeface="Times New Roman" pitchFamily="18" charset="0"/>
              <a:cs typeface="Times New Roman" pitchFamily="18" charset="0"/>
            </a:endParaRPr>
          </a:p>
          <a:p>
            <a:pPr indent="360363" algn="just"/>
            <a:r>
              <a:rPr lang="pt-BR" sz="1450" dirty="0" smtClean="0">
                <a:latin typeface="Times New Roman" pitchFamily="18" charset="0"/>
                <a:cs typeface="Times New Roman" pitchFamily="18" charset="0"/>
              </a:rPr>
              <a:t>O Programa objetiva ainda:</a:t>
            </a:r>
          </a:p>
          <a:p>
            <a:pPr algn="just">
              <a:buFont typeface="Arial" pitchFamily="34" charset="0"/>
              <a:buChar char="•"/>
            </a:pPr>
            <a:r>
              <a:rPr lang="pt-BR" sz="1450" dirty="0" smtClean="0">
                <a:latin typeface="Times New Roman" pitchFamily="18" charset="0"/>
                <a:cs typeface="Times New Roman" pitchFamily="18" charset="0"/>
              </a:rPr>
              <a:t> </a:t>
            </a:r>
            <a:r>
              <a:rPr lang="pt-BR" sz="1450" i="1" dirty="0" smtClean="0">
                <a:latin typeface="Times New Roman" pitchFamily="18" charset="0"/>
                <a:cs typeface="Times New Roman" pitchFamily="18" charset="0"/>
              </a:rPr>
              <a:t>Contexto urbano e ambiental</a:t>
            </a:r>
            <a:r>
              <a:rPr lang="pt-BR" sz="1450" dirty="0" smtClean="0">
                <a:latin typeface="Times New Roman" pitchFamily="18" charset="0"/>
                <a:cs typeface="Times New Roman" pitchFamily="18" charset="0"/>
              </a:rPr>
              <a:t>: </a:t>
            </a:r>
            <a:r>
              <a:rPr lang="pt-BR" sz="1450" dirty="0">
                <a:latin typeface="Times New Roman" pitchFamily="18" charset="0"/>
                <a:cs typeface="Times New Roman" pitchFamily="18" charset="0"/>
              </a:rPr>
              <a:t>medidas necessárias para promoção da sustentabilidade urbanísticas e ambientais previstas em lei</a:t>
            </a:r>
            <a:r>
              <a:rPr lang="pt-BR" sz="1450" dirty="0" smtClean="0">
                <a:latin typeface="Times New Roman" pitchFamily="18" charset="0"/>
                <a:cs typeface="Times New Roman" pitchFamily="18" charset="0"/>
              </a:rPr>
              <a:t>;</a:t>
            </a:r>
          </a:p>
          <a:p>
            <a:pPr algn="just">
              <a:buFont typeface="Arial" pitchFamily="34" charset="0"/>
              <a:buChar char="•"/>
            </a:pPr>
            <a:r>
              <a:rPr lang="pt-BR" sz="1450" dirty="0">
                <a:latin typeface="Times New Roman" pitchFamily="18" charset="0"/>
                <a:cs typeface="Times New Roman" pitchFamily="18" charset="0"/>
              </a:rPr>
              <a:t> </a:t>
            </a:r>
            <a:r>
              <a:rPr lang="pt-BR" sz="1450" i="1" dirty="0" smtClean="0">
                <a:latin typeface="Times New Roman" pitchFamily="18" charset="0"/>
                <a:cs typeface="Times New Roman" pitchFamily="18" charset="0"/>
              </a:rPr>
              <a:t>Contexto social</a:t>
            </a:r>
            <a:r>
              <a:rPr lang="pt-BR" sz="1450" dirty="0" smtClean="0">
                <a:latin typeface="Times New Roman" pitchFamily="18" charset="0"/>
                <a:cs typeface="Times New Roman" pitchFamily="18" charset="0"/>
              </a:rPr>
              <a:t>: promover a participação popular nas ações que envolvem todo o processo de regularização; </a:t>
            </a:r>
          </a:p>
          <a:p>
            <a:pPr algn="just">
              <a:buFont typeface="Arial" pitchFamily="34" charset="0"/>
              <a:buChar char="•"/>
            </a:pPr>
            <a:endParaRPr lang="pt-BR" sz="1450" dirty="0">
              <a:latin typeface="Times New Roman" pitchFamily="18" charset="0"/>
              <a:cs typeface="Times New Roman" pitchFamily="18" charset="0"/>
            </a:endParaRPr>
          </a:p>
          <a:p>
            <a:pPr indent="360363" algn="just"/>
            <a:endParaRPr lang="pt-BR" sz="1450" dirty="0" smtClean="0">
              <a:latin typeface="Times New Roman" pitchFamily="18" charset="0"/>
              <a:cs typeface="Times New Roman" pitchFamily="18" charset="0"/>
            </a:endParaRPr>
          </a:p>
        </p:txBody>
      </p:sp>
      <p:pic>
        <p:nvPicPr>
          <p:cNvPr id="3" name="Image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74977" y="2204864"/>
            <a:ext cx="3840427"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91211258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ÁREAS DE INTERVENÇÃO</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1" y="1124744"/>
            <a:ext cx="4465769" cy="3916457"/>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57188" algn="just"/>
            <a:r>
              <a:rPr lang="pt-BR" sz="1450" dirty="0">
                <a:solidFill>
                  <a:schemeClr val="bg1"/>
                </a:solidFill>
                <a:latin typeface="Times New Roman" pitchFamily="18" charset="0"/>
                <a:cs typeface="Times New Roman" pitchFamily="18" charset="0"/>
              </a:rPr>
              <a:t>Inicialmente o Programa Chão Legal atuou apenas em áreas de dominialidade municipal, posteriormente ampliando a atuação para áreas particulares, utilizando-se </a:t>
            </a:r>
            <a:r>
              <a:rPr lang="pt-BR" sz="1450" dirty="0">
                <a:latin typeface="Times New Roman" pitchFamily="18" charset="0"/>
                <a:cs typeface="Times New Roman" pitchFamily="18" charset="0"/>
              </a:rPr>
              <a:t>do instrumento Demarcação Urbanística ou Usucapião, esta última em parceria com a Defensoria Pública do Estado do Pará</a:t>
            </a:r>
            <a:r>
              <a:rPr lang="pt-BR" sz="1450" dirty="0" smtClean="0">
                <a:latin typeface="Times New Roman" pitchFamily="18" charset="0"/>
                <a:cs typeface="Times New Roman" pitchFamily="18" charset="0"/>
              </a:rPr>
              <a:t>.</a:t>
            </a:r>
          </a:p>
          <a:p>
            <a:pPr indent="357188" algn="just"/>
            <a:endParaRPr lang="pt-BR" sz="1450" dirty="0" smtClean="0">
              <a:latin typeface="Times New Roman" pitchFamily="18" charset="0"/>
              <a:cs typeface="Times New Roman" pitchFamily="18" charset="0"/>
            </a:endParaRPr>
          </a:p>
          <a:p>
            <a:pPr indent="357188" algn="just"/>
            <a:r>
              <a:rPr lang="pt-BR" sz="1450" dirty="0" smtClean="0">
                <a:latin typeface="Times New Roman" pitchFamily="18" charset="0"/>
                <a:cs typeface="Times New Roman" pitchFamily="18" charset="0"/>
              </a:rPr>
              <a:t>Já </a:t>
            </a:r>
            <a:r>
              <a:rPr lang="pt-BR" sz="1450" dirty="0">
                <a:latin typeface="Times New Roman" pitchFamily="18" charset="0"/>
                <a:cs typeface="Times New Roman" pitchFamily="18" charset="0"/>
              </a:rPr>
              <a:t>em áreas de dominialidade estadual a atuação se dá em parceria com a Companhia de Habitação do Estado do Pará – COHAB e Instituto de Terras do Pará – ITERPA, conforme o </a:t>
            </a:r>
            <a:r>
              <a:rPr lang="pt-BR" sz="1450" dirty="0" smtClean="0">
                <a:latin typeface="Times New Roman" pitchFamily="18" charset="0"/>
                <a:cs typeface="Times New Roman" pitchFamily="18" charset="0"/>
              </a:rPr>
              <a:t>caso</a:t>
            </a:r>
            <a:r>
              <a:rPr lang="pt-BR" sz="1450" dirty="0" smtClean="0">
                <a:latin typeface="Times New Roman" pitchFamily="18" charset="0"/>
                <a:cs typeface="Times New Roman" pitchFamily="18" charset="0"/>
              </a:rPr>
              <a:t>, expandindo agora em áreas da Universidade Federal do Pará - UFPA e do Ministério da Aeronáutica – I COMAR, com a cooperação da Superintendência do Patrimônio da União no Estado do Pará – SPU/PA.</a:t>
            </a:r>
            <a:endParaRPr lang="pt-BR" sz="1450" dirty="0" smtClean="0">
              <a:latin typeface="Times New Roman" pitchFamily="18" charset="0"/>
              <a:cs typeface="Times New Roman" pitchFamily="18" charset="0"/>
            </a:endParaRPr>
          </a:p>
          <a:p>
            <a:pPr indent="357188" algn="just"/>
            <a:endParaRPr lang="pt-BR" sz="1450" dirty="0">
              <a:latin typeface="Times New Roman" pitchFamily="18" charset="0"/>
              <a:cs typeface="Times New Roman" pitchFamily="18" charset="0"/>
            </a:endParaRPr>
          </a:p>
          <a:p>
            <a:pPr indent="357188" algn="just"/>
            <a:endParaRPr lang="pt-BR" sz="1650" dirty="0">
              <a:latin typeface="Times New Roman" pitchFamily="18" charset="0"/>
              <a:cs typeface="Times New Roman" pitchFamily="18" charset="0"/>
            </a:endParaRPr>
          </a:p>
        </p:txBody>
      </p:sp>
      <p:pic>
        <p:nvPicPr>
          <p:cNvPr id="47" name="Imagem 46"/>
          <p:cNvPicPr/>
          <p:nvPr/>
        </p:nvPicPr>
        <p:blipFill rotWithShape="1">
          <a:blip r:embed="rId3"/>
          <a:srcRect l="23656" t="5976" r="34510" b="12616"/>
          <a:stretch/>
        </p:blipFill>
        <p:spPr bwMode="auto">
          <a:xfrm>
            <a:off x="5292080" y="764704"/>
            <a:ext cx="2664296" cy="3558586"/>
          </a:xfrm>
          <a:prstGeom prst="rect">
            <a:avLst/>
          </a:prstGeom>
          <a:noFill/>
          <a:ln w="9525">
            <a:solidFill>
              <a:schemeClr val="tx1"/>
            </a:solidFill>
            <a:miter lim="800000"/>
            <a:headEnd/>
            <a:tailEnd/>
          </a:ln>
          <a:effectLst/>
          <a:extLst>
            <a:ext uri="{53640926-AAD7-44D8-BBD7-CCE9431645EC}">
              <a14:shadowObscured xmlns="" xmlns:a14="http://schemas.microsoft.com/office/drawing/2010/main"/>
            </a:ext>
          </a:extLst>
        </p:spPr>
      </p:pic>
      <p:pic>
        <p:nvPicPr>
          <p:cNvPr id="4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76854" y="4475036"/>
            <a:ext cx="2817994" cy="15502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294023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ÁREAS DE INTERVENÇÃO</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466272" y="1124744"/>
            <a:ext cx="4249744" cy="4193456"/>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a:solidFill>
                  <a:schemeClr val="bg1"/>
                </a:solidFill>
                <a:latin typeface="Times New Roman" pitchFamily="18" charset="0"/>
                <a:cs typeface="Times New Roman" pitchFamily="18" charset="0"/>
              </a:rPr>
              <a:t>Na fase inicial de implantação do </a:t>
            </a:r>
            <a:r>
              <a:rPr lang="pt-BR" sz="1450" b="1" dirty="0">
                <a:solidFill>
                  <a:schemeClr val="bg1"/>
                </a:solidFill>
                <a:latin typeface="Times New Roman" pitchFamily="18" charset="0"/>
                <a:cs typeface="Times New Roman" pitchFamily="18" charset="0"/>
              </a:rPr>
              <a:t>Programa Chão Legal </a:t>
            </a:r>
            <a:r>
              <a:rPr lang="pt-BR" sz="1450" dirty="0">
                <a:solidFill>
                  <a:schemeClr val="bg1"/>
                </a:solidFill>
                <a:latin typeface="Times New Roman" pitchFamily="18" charset="0"/>
                <a:cs typeface="Times New Roman" pitchFamily="18" charset="0"/>
              </a:rPr>
              <a:t>foram executados, entre 2010 e 2012, projetos de regularização fundiária de interesse social </a:t>
            </a:r>
            <a:r>
              <a:rPr lang="pt-BR" sz="1450" dirty="0">
                <a:latin typeface="Times New Roman" pitchFamily="18" charset="0"/>
                <a:cs typeface="Times New Roman" pitchFamily="18" charset="0"/>
              </a:rPr>
              <a:t>em áreas localizadas nos seguintes bairros: Fátima, Pedreira, Telégrafo, </a:t>
            </a:r>
            <a:r>
              <a:rPr lang="pt-BR" sz="1450" dirty="0" err="1">
                <a:latin typeface="Times New Roman" pitchFamily="18" charset="0"/>
                <a:cs typeface="Times New Roman" pitchFamily="18" charset="0"/>
              </a:rPr>
              <a:t>Maracacuera</a:t>
            </a:r>
            <a:r>
              <a:rPr lang="pt-BR" sz="1450" dirty="0">
                <a:latin typeface="Times New Roman" pitchFamily="18" charset="0"/>
                <a:cs typeface="Times New Roman" pitchFamily="18" charset="0"/>
              </a:rPr>
              <a:t> e Bengui, resultando na regularização de 1.809 lotes, distribuídos em 05 (cinco) assentamentos utilizando os instrumentos de regularização nas modalidades: Concessão de Uso Especial para Fins de Moradia – CUEM; Concessão de Direito Real de Uso – CDRU e Autorização de Uso</a:t>
            </a:r>
            <a:r>
              <a:rPr lang="pt-BR" sz="1450" dirty="0" smtClean="0">
                <a:latin typeface="Times New Roman" pitchFamily="18" charset="0"/>
                <a:cs typeface="Times New Roman" pitchFamily="18" charset="0"/>
              </a:rPr>
              <a:t>.</a:t>
            </a:r>
          </a:p>
          <a:p>
            <a:pPr indent="360363" algn="just"/>
            <a:r>
              <a:rPr lang="pt-BR" sz="1450" dirty="0">
                <a:latin typeface="Times New Roman" pitchFamily="18" charset="0"/>
                <a:cs typeface="Times New Roman" pitchFamily="18" charset="0"/>
              </a:rPr>
              <a:t>Já a partir de 2013 o Programa estendeu sua atuação em assentamentos inseridos em parte dos bairros do Jurunas, Cidade Velha, </a:t>
            </a:r>
            <a:r>
              <a:rPr lang="pt-BR" sz="1450" dirty="0" err="1">
                <a:latin typeface="Times New Roman" pitchFamily="18" charset="0"/>
                <a:cs typeface="Times New Roman" pitchFamily="18" charset="0"/>
              </a:rPr>
              <a:t>Tapanã</a:t>
            </a:r>
            <a:r>
              <a:rPr lang="pt-BR" sz="1450" dirty="0">
                <a:latin typeface="Times New Roman" pitchFamily="18" charset="0"/>
                <a:cs typeface="Times New Roman" pitchFamily="18" charset="0"/>
              </a:rPr>
              <a:t>, Mangueirão, Paracuri, Agulha, Ponta Grossa, Parque Guajará, </a:t>
            </a:r>
            <a:r>
              <a:rPr lang="pt-BR" sz="1450" dirty="0" err="1">
                <a:latin typeface="Times New Roman" pitchFamily="18" charset="0"/>
                <a:cs typeface="Times New Roman" pitchFamily="18" charset="0"/>
              </a:rPr>
              <a:t>Tenoné</a:t>
            </a:r>
            <a:r>
              <a:rPr lang="pt-BR" sz="1450" dirty="0">
                <a:latin typeface="Times New Roman" pitchFamily="18" charset="0"/>
                <a:cs typeface="Times New Roman" pitchFamily="18" charset="0"/>
              </a:rPr>
              <a:t>, Águas </a:t>
            </a:r>
            <a:r>
              <a:rPr lang="pt-BR" sz="1450" dirty="0" smtClean="0">
                <a:latin typeface="Times New Roman" pitchFamily="18" charset="0"/>
                <a:cs typeface="Times New Roman" pitchFamily="18" charset="0"/>
              </a:rPr>
              <a:t>Negras, </a:t>
            </a:r>
            <a:r>
              <a:rPr lang="pt-BR" sz="1450" dirty="0" err="1" smtClean="0">
                <a:latin typeface="Times New Roman" pitchFamily="18" charset="0"/>
                <a:cs typeface="Times New Roman" pitchFamily="18" charset="0"/>
              </a:rPr>
              <a:t>Curió-Utinga</a:t>
            </a:r>
            <a:r>
              <a:rPr lang="pt-BR" sz="1450" dirty="0" smtClean="0">
                <a:latin typeface="Times New Roman" pitchFamily="18" charset="0"/>
                <a:cs typeface="Times New Roman" pitchFamily="18" charset="0"/>
              </a:rPr>
              <a:t>,  Campina de </a:t>
            </a:r>
            <a:r>
              <a:rPr lang="pt-BR" sz="1450" dirty="0" err="1" smtClean="0">
                <a:latin typeface="Times New Roman" pitchFamily="18" charset="0"/>
                <a:cs typeface="Times New Roman" pitchFamily="18" charset="0"/>
              </a:rPr>
              <a:t>Icoaraci</a:t>
            </a:r>
            <a:r>
              <a:rPr lang="pt-BR" sz="1450" dirty="0" smtClean="0">
                <a:latin typeface="Times New Roman" pitchFamily="18" charset="0"/>
                <a:cs typeface="Times New Roman" pitchFamily="18" charset="0"/>
              </a:rPr>
              <a:t> e </a:t>
            </a:r>
            <a:r>
              <a:rPr lang="pt-BR" sz="1450" dirty="0" err="1" smtClean="0">
                <a:latin typeface="Times New Roman" pitchFamily="18" charset="0"/>
                <a:cs typeface="Times New Roman" pitchFamily="18" charset="0"/>
              </a:rPr>
              <a:t>Marambaia</a:t>
            </a:r>
            <a:r>
              <a:rPr lang="pt-BR" sz="1650" dirty="0" smtClean="0">
                <a:latin typeface="Times New Roman" pitchFamily="18" charset="0"/>
                <a:cs typeface="Times New Roman" pitchFamily="18" charset="0"/>
              </a:rPr>
              <a:t>.</a:t>
            </a:r>
            <a:endParaRPr lang="pt-BR" sz="1650" dirty="0">
              <a:latin typeface="Times New Roman" pitchFamily="18" charset="0"/>
              <a:cs typeface="Times New Roman" pitchFamily="18" charset="0"/>
            </a:endParaRPr>
          </a:p>
          <a:p>
            <a:pPr indent="360363" algn="just"/>
            <a:endParaRPr lang="pt-BR" sz="1600" dirty="0">
              <a:latin typeface="Times New Roman" pitchFamily="18" charset="0"/>
              <a:cs typeface="Times New Roman" pitchFamily="18" charset="0"/>
            </a:endParaRPr>
          </a:p>
          <a:p>
            <a:pPr indent="357188" algn="just"/>
            <a:endParaRPr lang="pt-BR" sz="1650" dirty="0">
              <a:latin typeface="Times New Roman" pitchFamily="18" charset="0"/>
              <a:cs typeface="Times New Roman" pitchFamily="18" charset="0"/>
            </a:endParaRPr>
          </a:p>
        </p:txBody>
      </p:sp>
      <p:pic>
        <p:nvPicPr>
          <p:cNvPr id="8" name="Picture 3" descr="http://1.bp.blogspot.com/-C94o_HszR_U/VG9uoiJ1C-I/AAAAAAAABB8/yBWtnl1k0_w/s1600/Exc4.png"/>
          <p:cNvPicPr>
            <a:picLocks noChangeAspect="1" noChangeArrowheads="1"/>
          </p:cNvPicPr>
          <p:nvPr/>
        </p:nvPicPr>
        <p:blipFill rotWithShape="1">
          <a:blip r:embed="rId3" cstate="print"/>
          <a:srcRect r="18971"/>
          <a:stretch/>
        </p:blipFill>
        <p:spPr bwMode="auto">
          <a:xfrm>
            <a:off x="4860032" y="1340768"/>
            <a:ext cx="4208440" cy="4587525"/>
          </a:xfrm>
          <a:prstGeom prst="rect">
            <a:avLst/>
          </a:prstGeom>
          <a:noFill/>
        </p:spPr>
      </p:pic>
    </p:spTree>
    <p:extLst>
      <p:ext uri="{BB962C8B-B14F-4D97-AF65-F5344CB8AC3E}">
        <p14:creationId xmlns="" xmlns:p14="http://schemas.microsoft.com/office/powerpoint/2010/main" val="268977384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PRIORIDADES DE ATENDIMENTO</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898318" y="1124744"/>
            <a:ext cx="7418098" cy="5032147"/>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450" dirty="0">
                <a:solidFill>
                  <a:schemeClr val="bg1"/>
                </a:solidFill>
                <a:latin typeface="Times New Roman" pitchFamily="18" charset="0"/>
                <a:cs typeface="Times New Roman" pitchFamily="18" charset="0"/>
              </a:rPr>
              <a:t>Para fins de execução no âmbito do Chão Legal são recepcionadas na CODEM as demandas por regularização fundiária encaminhadas por representações de moradores, após análises preliminares referentes ao zoneamento urbanístico definido pelo Plano Diretor Municipal, </a:t>
            </a:r>
            <a:r>
              <a:rPr lang="pt-BR" sz="1450" dirty="0">
                <a:latin typeface="Times New Roman" pitchFamily="18" charset="0"/>
                <a:cs typeface="Times New Roman" pitchFamily="18" charset="0"/>
              </a:rPr>
              <a:t>informações sobre dominialidade, quantitativo de lotes, breve caracterização socioeconômica e urbanística da área entre outros, são sistematizadas passando a compor um cadastro de demandas que passam por análise de viabilidade para fins de priorização, levando-se em consideração os seguintes critérios</a:t>
            </a:r>
            <a:r>
              <a:rPr lang="pt-BR" sz="1450" dirty="0" smtClean="0">
                <a:latin typeface="Times New Roman" pitchFamily="18" charset="0"/>
                <a:cs typeface="Times New Roman" pitchFamily="18" charset="0"/>
              </a:rPr>
              <a:t>:</a:t>
            </a:r>
            <a:endParaRPr lang="pt-BR" sz="1450" dirty="0">
              <a:effectLst/>
              <a:latin typeface="Times New Roman" pitchFamily="18" charset="0"/>
              <a:cs typeface="Times New Roman" pitchFamily="18" charset="0"/>
            </a:endParaRPr>
          </a:p>
          <a:p>
            <a:pPr marL="285750" lvl="0" indent="-285750" algn="just">
              <a:buFont typeface="Arial" pitchFamily="34" charset="0"/>
              <a:buChar char="•"/>
            </a:pPr>
            <a:r>
              <a:rPr lang="pt-BR" sz="1450" b="1" dirty="0" smtClean="0">
                <a:latin typeface="Times New Roman" pitchFamily="18" charset="0"/>
                <a:cs typeface="Times New Roman" pitchFamily="18" charset="0"/>
              </a:rPr>
              <a:t>Área Urbana Consolidada: </a:t>
            </a:r>
            <a:r>
              <a:rPr lang="pt-BR" sz="1450" dirty="0" smtClean="0">
                <a:latin typeface="Times New Roman" pitchFamily="18" charset="0"/>
                <a:cs typeface="Times New Roman" pitchFamily="18" charset="0"/>
              </a:rPr>
              <a:t>Assentamentos subnormais </a:t>
            </a:r>
            <a:r>
              <a:rPr lang="pt-BR" sz="1450" dirty="0">
                <a:latin typeface="Times New Roman" pitchFamily="18" charset="0"/>
                <a:cs typeface="Times New Roman" pitchFamily="18" charset="0"/>
              </a:rPr>
              <a:t>caracterizados como área urbana consolidada na forma da Lei </a:t>
            </a:r>
            <a:r>
              <a:rPr lang="pt-BR" sz="1450" dirty="0" smtClean="0">
                <a:latin typeface="Times New Roman" pitchFamily="18" charset="0"/>
                <a:cs typeface="Times New Roman" pitchFamily="18" charset="0"/>
              </a:rPr>
              <a:t>11.977/09 alterada pela Lei 13.465 para núcleo urbano informal consolidado, </a:t>
            </a:r>
            <a:r>
              <a:rPr lang="pt-BR" sz="1450" dirty="0">
                <a:latin typeface="Times New Roman" pitchFamily="18" charset="0"/>
                <a:cs typeface="Times New Roman" pitchFamily="18" charset="0"/>
              </a:rPr>
              <a:t>com alto nível de consolidação do ponto de vista urbanístico, definido pelas condições de acessibilidade externa e interna, redes de </a:t>
            </a:r>
            <a:r>
              <a:rPr lang="pt-BR" sz="1450" dirty="0" smtClean="0">
                <a:latin typeface="Times New Roman" pitchFamily="18" charset="0"/>
                <a:cs typeface="Times New Roman" pitchFamily="18" charset="0"/>
              </a:rPr>
              <a:t>infraestrutura </a:t>
            </a:r>
            <a:r>
              <a:rPr lang="pt-BR" sz="1450" dirty="0">
                <a:latin typeface="Times New Roman" pitchFamily="18" charset="0"/>
                <a:cs typeface="Times New Roman" pitchFamily="18" charset="0"/>
              </a:rPr>
              <a:t>já instaladas ou em condições de instalação;</a:t>
            </a:r>
          </a:p>
          <a:p>
            <a:pPr marL="285750" lvl="0" indent="-285750" algn="just">
              <a:buFont typeface="Arial" pitchFamily="34" charset="0"/>
              <a:buChar char="•"/>
            </a:pPr>
            <a:r>
              <a:rPr lang="pt-BR" sz="1450" b="1" dirty="0" smtClean="0">
                <a:latin typeface="Times New Roman" pitchFamily="18" charset="0"/>
                <a:cs typeface="Times New Roman" pitchFamily="18" charset="0"/>
              </a:rPr>
              <a:t>Áreas Não Caracterizada Como de Risco: </a:t>
            </a:r>
            <a:r>
              <a:rPr lang="pt-BR" sz="1450" dirty="0" smtClean="0">
                <a:latin typeface="Times New Roman" pitchFamily="18" charset="0"/>
                <a:cs typeface="Times New Roman" pitchFamily="18" charset="0"/>
              </a:rPr>
              <a:t>Assentamentos </a:t>
            </a:r>
            <a:r>
              <a:rPr lang="pt-BR" sz="1450" dirty="0">
                <a:latin typeface="Times New Roman" pitchFamily="18" charset="0"/>
                <a:cs typeface="Times New Roman" pitchFamily="18" charset="0"/>
              </a:rPr>
              <a:t>que não apresentem situações de risco de alagamento e solapamento de margens de córregos, excepcionados os casos pontuais que possam ser tratados concomitantemente à regularização;</a:t>
            </a:r>
          </a:p>
          <a:p>
            <a:pPr marL="285750" lvl="0" indent="-285750" algn="just">
              <a:buFont typeface="Arial" pitchFamily="34" charset="0"/>
              <a:buChar char="•"/>
            </a:pPr>
            <a:r>
              <a:rPr lang="pt-BR" sz="1450" b="1" dirty="0" smtClean="0">
                <a:latin typeface="Times New Roman" pitchFamily="18" charset="0"/>
                <a:cs typeface="Times New Roman" pitchFamily="18" charset="0"/>
              </a:rPr>
              <a:t>Assentamentos Localizados em ZEIS: </a:t>
            </a:r>
            <a:r>
              <a:rPr lang="pt-BR" sz="1450" dirty="0" smtClean="0">
                <a:latin typeface="Times New Roman" pitchFamily="18" charset="0"/>
                <a:cs typeface="Times New Roman" pitchFamily="18" charset="0"/>
              </a:rPr>
              <a:t>Assentamentos </a:t>
            </a:r>
            <a:r>
              <a:rPr lang="pt-BR" sz="1450" dirty="0">
                <a:latin typeface="Times New Roman" pitchFamily="18" charset="0"/>
                <a:cs typeface="Times New Roman" pitchFamily="18" charset="0"/>
              </a:rPr>
              <a:t>prioritariamente demarcados dentro de Zonas Especiais de Interesse Social, conforme estabelece o Plano Diretor Urbano do Município de Belém;</a:t>
            </a:r>
          </a:p>
          <a:p>
            <a:pPr marL="285750" lvl="0" indent="-285750" algn="just">
              <a:buFont typeface="Arial" pitchFamily="34" charset="0"/>
              <a:buChar char="•"/>
            </a:pPr>
            <a:r>
              <a:rPr lang="pt-BR" sz="1450" b="1" dirty="0" smtClean="0">
                <a:latin typeface="Times New Roman" pitchFamily="18" charset="0"/>
                <a:cs typeface="Times New Roman" pitchFamily="18" charset="0"/>
              </a:rPr>
              <a:t>Liderança e Organização Comunitária:</a:t>
            </a:r>
            <a:r>
              <a:rPr lang="pt-BR" sz="1450" dirty="0" smtClean="0">
                <a:latin typeface="Times New Roman" pitchFamily="18" charset="0"/>
                <a:cs typeface="Times New Roman" pitchFamily="18" charset="0"/>
              </a:rPr>
              <a:t> Assentamentos </a:t>
            </a:r>
            <a:r>
              <a:rPr lang="pt-BR" sz="1450" dirty="0">
                <a:latin typeface="Times New Roman" pitchFamily="18" charset="0"/>
                <a:cs typeface="Times New Roman" pitchFamily="18" charset="0"/>
              </a:rPr>
              <a:t>cujos moradores apresentem características de vulnerabilidade social, com preferência para aqueles cuja definição do perímetro apresente-se definido e com algum nível de organização comunitária.</a:t>
            </a:r>
          </a:p>
          <a:p>
            <a:pPr algn="just"/>
            <a:endParaRPr lang="pt-BR" sz="1650" dirty="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078873751"/>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2"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PRIORIDADES DE ATENDIMENTO</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1043607" y="1124744"/>
            <a:ext cx="6768753" cy="3093154"/>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sz="1500" b="1" dirty="0" err="1" smtClean="0">
                <a:solidFill>
                  <a:schemeClr val="bg1"/>
                </a:solidFill>
                <a:latin typeface="Times New Roman" pitchFamily="18" charset="0"/>
                <a:cs typeface="Times New Roman" pitchFamily="18" charset="0"/>
              </a:rPr>
              <a:t>Dominialidade</a:t>
            </a:r>
            <a:r>
              <a:rPr lang="pt-BR" sz="1500" b="1" dirty="0" smtClean="0">
                <a:solidFill>
                  <a:schemeClr val="bg1"/>
                </a:solidFill>
                <a:latin typeface="Times New Roman" pitchFamily="18" charset="0"/>
                <a:cs typeface="Times New Roman" pitchFamily="18" charset="0"/>
              </a:rPr>
              <a:t>: </a:t>
            </a:r>
            <a:r>
              <a:rPr lang="pt-BR" sz="1500" dirty="0" smtClean="0">
                <a:solidFill>
                  <a:schemeClr val="bg1"/>
                </a:solidFill>
                <a:latin typeface="Times New Roman" pitchFamily="18" charset="0"/>
                <a:cs typeface="Times New Roman" pitchFamily="18" charset="0"/>
              </a:rPr>
              <a:t>A </a:t>
            </a:r>
            <a:r>
              <a:rPr lang="pt-BR" sz="1500" dirty="0">
                <a:solidFill>
                  <a:schemeClr val="bg1"/>
                </a:solidFill>
                <a:latin typeface="Times New Roman" pitchFamily="18" charset="0"/>
                <a:cs typeface="Times New Roman" pitchFamily="18" charset="0"/>
              </a:rPr>
              <a:t>situação de dominialidade indicará no que diz respeito à dominialidade, a atuação em áreas estaduais se dará através de Convênios e/ou Termos de Cooperação Técnica firmados entre a CODEM e os órgãos detentores da dominialidade.</a:t>
            </a:r>
          </a:p>
          <a:p>
            <a:pPr indent="360363" algn="just"/>
            <a:r>
              <a:rPr lang="pt-BR" sz="1500" b="1" dirty="0" smtClean="0">
                <a:latin typeface="Times New Roman" pitchFamily="18" charset="0"/>
                <a:cs typeface="Times New Roman" pitchFamily="18" charset="0"/>
              </a:rPr>
              <a:t>Planejamento Urbano:</a:t>
            </a:r>
            <a:r>
              <a:rPr lang="pt-BR" sz="1500" dirty="0" smtClean="0">
                <a:latin typeface="Times New Roman" pitchFamily="18" charset="0"/>
                <a:cs typeface="Times New Roman" pitchFamily="18" charset="0"/>
              </a:rPr>
              <a:t> A </a:t>
            </a:r>
            <a:r>
              <a:rPr lang="pt-BR" sz="1500" dirty="0">
                <a:latin typeface="Times New Roman" pitchFamily="18" charset="0"/>
                <a:cs typeface="Times New Roman" pitchFamily="18" charset="0"/>
              </a:rPr>
              <a:t>análise para a seleção das áreas, à luz dos critérios definidos, é realizada a partir dos dados urbanísticos, ambientais e fundiários obtidos nos órgãos competentes, internos ou externos à CODEM e à Prefeitura Municipal de Belém.</a:t>
            </a:r>
          </a:p>
          <a:p>
            <a:pPr indent="360363" algn="just"/>
            <a:r>
              <a:rPr lang="pt-BR" sz="1500" b="1" dirty="0" smtClean="0">
                <a:latin typeface="Times New Roman" pitchFamily="18" charset="0"/>
                <a:cs typeface="Times New Roman" pitchFamily="18" charset="0"/>
              </a:rPr>
              <a:t>Desenvolvimento do Projeto:</a:t>
            </a:r>
            <a:r>
              <a:rPr lang="pt-BR" sz="1500" dirty="0" smtClean="0">
                <a:latin typeface="Times New Roman" pitchFamily="18" charset="0"/>
                <a:cs typeface="Times New Roman" pitchFamily="18" charset="0"/>
              </a:rPr>
              <a:t> Após </a:t>
            </a:r>
            <a:r>
              <a:rPr lang="pt-BR" sz="1500" dirty="0">
                <a:latin typeface="Times New Roman" pitchFamily="18" charset="0"/>
                <a:cs typeface="Times New Roman" pitchFamily="18" charset="0"/>
              </a:rPr>
              <a:t>priorizadas as áreas, o Programa desenvolve-se em sucessivas etapas até culminar na integração administrativa e jurídica dos assentamentos na cidade, o que objetivamente, é alcançado através da emissão e outorga dos instrumentos de regularização fundiária.</a:t>
            </a:r>
          </a:p>
          <a:p>
            <a:pPr algn="just"/>
            <a:endParaRPr lang="pt-BR" sz="1500" dirty="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75997206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primeiroanodegoverno.belem.pa.gov.br/wp-content/uploads/DSC_02421.jpg"/>
          <p:cNvPicPr>
            <a:picLocks noChangeAspect="1" noChangeArrowheads="1"/>
          </p:cNvPicPr>
          <p:nvPr/>
        </p:nvPicPr>
        <p:blipFill>
          <a:blip r:embed="rId2" cstate="print"/>
          <a:srcRect l="14092" t="16978" r="9813" b="8743"/>
          <a:stretch>
            <a:fillRect/>
          </a:stretch>
        </p:blipFill>
        <p:spPr bwMode="auto">
          <a:xfrm>
            <a:off x="5249304" y="1296305"/>
            <a:ext cx="3466100" cy="2246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aixaDeTexto 3"/>
          <p:cNvSpPr txBox="1"/>
          <p:nvPr/>
        </p:nvSpPr>
        <p:spPr>
          <a:xfrm>
            <a:off x="142844" y="6072206"/>
            <a:ext cx="8572560" cy="400110"/>
          </a:xfrm>
          <a:prstGeom prst="rect">
            <a:avLst/>
          </a:prstGeom>
          <a:noFill/>
          <a:scene3d>
            <a:camera prst="orthographicFront">
              <a:rot lat="0" lon="0" rev="0"/>
            </a:camera>
            <a:lightRig rig="threePt" dir="t">
              <a:rot lat="0" lon="0" rev="1200000"/>
            </a:lightRig>
          </a:scene3d>
          <a:sp3d>
            <a:bevelT w="63500" h="25400" prst="slope"/>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pt-B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PROGRAMA CHÃO LEGAL</a:t>
            </a:r>
          </a:p>
        </p:txBody>
      </p:sp>
      <p:pic>
        <p:nvPicPr>
          <p:cNvPr id="11" name="Imagem 10" descr="CHAO LEGAL LOGO.jpg"/>
          <p:cNvPicPr>
            <a:picLocks noChangeAspect="1"/>
          </p:cNvPicPr>
          <p:nvPr/>
        </p:nvPicPr>
        <p:blipFill>
          <a:blip r:embed="rId3" cstate="print"/>
          <a:stretch>
            <a:fillRect/>
          </a:stretch>
        </p:blipFill>
        <p:spPr>
          <a:xfrm>
            <a:off x="4283968" y="5868863"/>
            <a:ext cx="864096" cy="806795"/>
          </a:xfrm>
          <a:prstGeom prst="rect">
            <a:avLst/>
          </a:prstGeom>
        </p:spPr>
      </p:pic>
      <p:sp>
        <p:nvSpPr>
          <p:cNvPr id="12" name="CaixaDeTexto 11"/>
          <p:cNvSpPr txBox="1"/>
          <p:nvPr/>
        </p:nvSpPr>
        <p:spPr>
          <a:xfrm>
            <a:off x="466271" y="692696"/>
            <a:ext cx="8210185"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IDENTIFICAÇÃO COM A CATEGORIA</a:t>
            </a:r>
            <a:endParaRPr lang="pt-B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tângulo 12"/>
          <p:cNvSpPr/>
          <p:nvPr/>
        </p:nvSpPr>
        <p:spPr>
          <a:xfrm>
            <a:off x="395536" y="1052736"/>
            <a:ext cx="4681793" cy="6232475"/>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indent="360363" algn="just"/>
            <a:r>
              <a:rPr lang="pt-BR" b="1" dirty="0" smtClean="0">
                <a:solidFill>
                  <a:schemeClr val="bg1"/>
                </a:solidFill>
                <a:latin typeface="Times New Roman" pitchFamily="18" charset="0"/>
                <a:cs typeface="Times New Roman" pitchFamily="18" charset="0"/>
              </a:rPr>
              <a:t>Ações, Planos e/ou Programas de HIS</a:t>
            </a:r>
          </a:p>
          <a:p>
            <a:pPr indent="360363" algn="just"/>
            <a:r>
              <a:rPr lang="pt-BR" b="1" dirty="0" smtClean="0">
                <a:solidFill>
                  <a:schemeClr val="bg1"/>
                </a:solidFill>
                <a:latin typeface="Times New Roman" pitchFamily="18" charset="0"/>
                <a:cs typeface="Times New Roman" pitchFamily="18" charset="0"/>
              </a:rPr>
              <a:t>Regularização Fundiária</a:t>
            </a:r>
          </a:p>
          <a:p>
            <a:pPr indent="360363" algn="just"/>
            <a:endParaRPr lang="pt-BR" sz="1650" dirty="0">
              <a:solidFill>
                <a:schemeClr val="bg1"/>
              </a:solidFill>
              <a:latin typeface="Times New Roman" pitchFamily="18" charset="0"/>
              <a:cs typeface="Times New Roman" pitchFamily="18" charset="0"/>
            </a:endParaRPr>
          </a:p>
          <a:p>
            <a:pPr indent="360363" algn="just"/>
            <a:r>
              <a:rPr lang="pt-BR" sz="1650" dirty="0" smtClean="0">
                <a:latin typeface="Times New Roman" pitchFamily="18" charset="0"/>
                <a:cs typeface="Times New Roman" pitchFamily="18" charset="0"/>
              </a:rPr>
              <a:t>A busca por atender um dos princípios fundamentais previsto na Constituição Federal, que é a moradia digna ao cidadão, assim como promover o ordenamento do desenvolvimento social da cidade, a qualidade de vida e segurança jurídica, juntamente com um ambiente urbano sustentável, faz com o Programa Municipal “Chão Legal”, que desenvolve Projetos de Regularização Fundiária de Interesse Social, no Município de Belém, se enquadre no perfil de relevância urbana e social.</a:t>
            </a:r>
          </a:p>
          <a:p>
            <a:pPr indent="360363" algn="just"/>
            <a:r>
              <a:rPr lang="pt-BR" sz="1650" dirty="0" smtClean="0">
                <a:latin typeface="Times New Roman" pitchFamily="18" charset="0"/>
                <a:cs typeface="Times New Roman" pitchFamily="18" charset="0"/>
              </a:rPr>
              <a:t>A trajetória do “Chão Legal” no município de Belém </a:t>
            </a:r>
            <a:r>
              <a:rPr lang="pt-BR" sz="1650" dirty="0">
                <a:latin typeface="Times New Roman" pitchFamily="18" charset="0"/>
                <a:cs typeface="Times New Roman" pitchFamily="18" charset="0"/>
              </a:rPr>
              <a:t>v</a:t>
            </a:r>
            <a:r>
              <a:rPr lang="pt-BR" sz="1650" dirty="0" smtClean="0">
                <a:latin typeface="Times New Roman" pitchFamily="18" charset="0"/>
                <a:cs typeface="Times New Roman" pitchFamily="18" charset="0"/>
              </a:rPr>
              <a:t>em representando dados significativos mediante a diminuição do contingente de irregularidade da cidade. Isto fez com que hoje as demandas sociais que buscam a legalidade das ocupações neste município tenha aumentado consideravelmente em decorrência das várias </a:t>
            </a:r>
          </a:p>
          <a:p>
            <a:pPr algn="just"/>
            <a:r>
              <a:rPr lang="pt-BR" sz="1650" dirty="0" smtClean="0">
                <a:latin typeface="Times New Roman" pitchFamily="18" charset="0"/>
                <a:cs typeface="Times New Roman" pitchFamily="18" charset="0"/>
              </a:rPr>
              <a:t>ações desenvolvidas nos últimos anos.</a:t>
            </a:r>
          </a:p>
          <a:p>
            <a:pPr indent="360363" algn="just"/>
            <a:endParaRPr lang="pt-BR" sz="1650" dirty="0">
              <a:latin typeface="Times New Roman" pitchFamily="18" charset="0"/>
              <a:cs typeface="Times New Roman" pitchFamily="18" charset="0"/>
            </a:endParaRPr>
          </a:p>
          <a:p>
            <a:pPr indent="360363" algn="just"/>
            <a:endParaRPr lang="pt-BR" sz="1650" dirty="0" smtClean="0">
              <a:latin typeface="Times New Roman" pitchFamily="18" charset="0"/>
              <a:cs typeface="Times New Roman" pitchFamily="18" charset="0"/>
            </a:endParaRPr>
          </a:p>
          <a:p>
            <a:pPr indent="360363" algn="just"/>
            <a:r>
              <a:rPr lang="pt-BR" sz="1650" dirty="0" smtClean="0">
                <a:latin typeface="Times New Roman" pitchFamily="18" charset="0"/>
                <a:cs typeface="Times New Roman" pitchFamily="18" charset="0"/>
              </a:rPr>
              <a:t> </a:t>
            </a:r>
          </a:p>
        </p:txBody>
      </p:sp>
      <p:pic>
        <p:nvPicPr>
          <p:cNvPr id="7" name="Picture 2" descr="http://www.agenciabelem.com.br/Resize/CreateThumbnail?path=/multimidiaSGN/galeria/56008/56008_151538.jpg&amp;maxHeight=600&amp;maxWidth=749"/>
          <p:cNvPicPr>
            <a:picLocks noChangeAspect="1" noChangeArrowheads="1"/>
          </p:cNvPicPr>
          <p:nvPr/>
        </p:nvPicPr>
        <p:blipFill>
          <a:blip r:embed="rId4" cstate="print"/>
          <a:srcRect l="2796" r="5853" b="5731"/>
          <a:stretch>
            <a:fillRect/>
          </a:stretch>
        </p:blipFill>
        <p:spPr bwMode="auto">
          <a:xfrm>
            <a:off x="5291172" y="3767920"/>
            <a:ext cx="3382364" cy="2325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tângulo 7"/>
          <p:cNvSpPr/>
          <p:nvPr/>
        </p:nvSpPr>
        <p:spPr>
          <a:xfrm>
            <a:off x="6012160" y="3542819"/>
            <a:ext cx="1728192" cy="246221"/>
          </a:xfrm>
          <a:prstGeom prst="rect">
            <a:avLst/>
          </a:prstGeom>
          <a:noFill/>
          <a:ln w="12700" cap="sq">
            <a:noFill/>
          </a:ln>
          <a:effectLst>
            <a:outerShdw blurRad="44450" dist="27940" dir="5400000" algn="ctr">
              <a:srgbClr val="FFFFFF">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1000" b="1" dirty="0" smtClean="0">
                <a:latin typeface="Times New Roman" pitchFamily="18" charset="0"/>
                <a:cs typeface="Times New Roman" pitchFamily="18" charset="0"/>
              </a:rPr>
              <a:t>Entrega de Títulos</a:t>
            </a:r>
            <a:endParaRPr lang="pt-BR" sz="1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838684164"/>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5931</TotalTime>
  <Words>2687</Words>
  <Application>Microsoft Office PowerPoint</Application>
  <PresentationFormat>Apresentação na tela (4:3)</PresentationFormat>
  <Paragraphs>291</Paragraphs>
  <Slides>21</Slides>
  <Notes>2</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Dividendo</vt:lpstr>
      <vt:lpstr>PROGRAMA MUNICIPAL DE REGULARIZAÇÃO FUNDIÁRIA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codem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BOLETINS DO CTM -   CADASTRO TÉCNICO MULTIFINALITÁRIO.</dc:title>
  <dc:creator>0307645010</dc:creator>
  <cp:lastModifiedBy>Célia Teresa</cp:lastModifiedBy>
  <cp:revision>820</cp:revision>
  <cp:lastPrinted>2017-05-31T20:02:47Z</cp:lastPrinted>
  <dcterms:created xsi:type="dcterms:W3CDTF">2014-12-01T14:05:11Z</dcterms:created>
  <dcterms:modified xsi:type="dcterms:W3CDTF">2017-08-22T15:43:19Z</dcterms:modified>
</cp:coreProperties>
</file>