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Override3.xml" ContentType="application/vnd.openxmlformats-officedocument.themeOverride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Override2.xml" ContentType="application/vnd.openxmlformats-officedocument.themeOverride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  <p:sldMasterId id="2147483820" r:id="rId2"/>
  </p:sldMasterIdLst>
  <p:notesMasterIdLst>
    <p:notesMasterId r:id="rId25"/>
  </p:notesMasterIdLst>
  <p:handoutMasterIdLst>
    <p:handoutMasterId r:id="rId26"/>
  </p:handoutMasterIdLst>
  <p:sldIdLst>
    <p:sldId id="256" r:id="rId3"/>
    <p:sldId id="288" r:id="rId4"/>
    <p:sldId id="257" r:id="rId5"/>
    <p:sldId id="258" r:id="rId6"/>
    <p:sldId id="272" r:id="rId7"/>
    <p:sldId id="273" r:id="rId8"/>
    <p:sldId id="274" r:id="rId9"/>
    <p:sldId id="293" r:id="rId10"/>
    <p:sldId id="282" r:id="rId11"/>
    <p:sldId id="276" r:id="rId12"/>
    <p:sldId id="275" r:id="rId13"/>
    <p:sldId id="268" r:id="rId14"/>
    <p:sldId id="283" r:id="rId15"/>
    <p:sldId id="284" r:id="rId16"/>
    <p:sldId id="292" r:id="rId17"/>
    <p:sldId id="277" r:id="rId18"/>
    <p:sldId id="295" r:id="rId19"/>
    <p:sldId id="278" r:id="rId20"/>
    <p:sldId id="279" r:id="rId21"/>
    <p:sldId id="280" r:id="rId22"/>
    <p:sldId id="291" r:id="rId23"/>
    <p:sldId id="294" r:id="rId24"/>
  </p:sldIdLst>
  <p:sldSz cx="9144000" cy="6858000" type="screen4x3"/>
  <p:notesSz cx="6877050" cy="1000125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D1A"/>
    <a:srgbClr val="FF0000"/>
    <a:srgbClr val="FFFF00"/>
    <a:srgbClr val="F45E5E"/>
    <a:srgbClr val="003B76"/>
    <a:srgbClr val="0033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Estilo com Tema 2 - Ênfase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2593" autoAdjust="0"/>
    <p:restoredTop sz="94664" autoAdjust="0"/>
  </p:normalViewPr>
  <p:slideViewPr>
    <p:cSldViewPr>
      <p:cViewPr varScale="1">
        <p:scale>
          <a:sx n="49" d="100"/>
          <a:sy n="49" d="100"/>
        </p:scale>
        <p:origin x="-54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63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9738" cy="500063"/>
          </a:xfrm>
          <a:prstGeom prst="rect">
            <a:avLst/>
          </a:prstGeom>
        </p:spPr>
        <p:txBody>
          <a:bodyPr vert="horz" lIns="96442" tIns="48221" rIns="96442" bIns="4822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95725" y="0"/>
            <a:ext cx="2979738" cy="500063"/>
          </a:xfrm>
          <a:prstGeom prst="rect">
            <a:avLst/>
          </a:prstGeom>
        </p:spPr>
        <p:txBody>
          <a:bodyPr vert="horz" lIns="96442" tIns="48221" rIns="96442" bIns="4822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4CCA5F82-6418-405C-88CB-511E7DB6058C}" type="datetimeFigureOut">
              <a:rPr lang="pt-BR"/>
              <a:pPr>
                <a:defRPr/>
              </a:pPr>
              <a:t>16/01/2014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99600"/>
            <a:ext cx="2979738" cy="500063"/>
          </a:xfrm>
          <a:prstGeom prst="rect">
            <a:avLst/>
          </a:prstGeom>
        </p:spPr>
        <p:txBody>
          <a:bodyPr vert="horz" lIns="96442" tIns="48221" rIns="96442" bIns="4822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95725" y="9499600"/>
            <a:ext cx="2979738" cy="500063"/>
          </a:xfrm>
          <a:prstGeom prst="rect">
            <a:avLst/>
          </a:prstGeom>
        </p:spPr>
        <p:txBody>
          <a:bodyPr vert="horz" lIns="96442" tIns="48221" rIns="96442" bIns="4822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37B2AEDF-BD4B-4974-AE86-40A66012322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9738" cy="5000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95725" y="0"/>
            <a:ext cx="2979738" cy="5000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B7BFA6B-E998-4C89-9037-998162C1D683}" type="datetimeFigureOut">
              <a:rPr lang="pt-BR"/>
              <a:pPr>
                <a:defRPr/>
              </a:pPr>
              <a:t>16/01/2014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4997450" cy="3749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7388" y="4751388"/>
            <a:ext cx="5502275" cy="450056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99600"/>
            <a:ext cx="2979738" cy="500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95725" y="9499600"/>
            <a:ext cx="2979738" cy="500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2A7274A-8E85-477B-B5ED-E583D81DE66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16387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8934317-EDFD-4750-8D9C-48C1F45BE479}" type="slidenum">
              <a:rPr lang="pt-B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pt-B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28675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1C6C683-A45B-4050-A730-764B48B6E2E3}" type="slidenum">
              <a:rPr lang="pt-B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pt-B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0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30723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24B7DF9-4951-454A-9800-9C1AAF060601}" type="slidenum">
              <a:rPr lang="pt-B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pt-B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8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32771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4C537A1-2BE6-49A7-B24F-CF5410723B4E}" type="slidenum">
              <a:rPr lang="pt-B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pt-B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r>
              <a:rPr lang="pt-BR" smtClean="0"/>
              <a:t>O projeto de Parcelamento agregou um total de 542 lotes 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F9C2ECA-4F66-46B8-A4CF-43627C5F0B59}" type="slidenum">
              <a:rPr lang="pt-BR" smtClean="0"/>
              <a:pPr>
                <a:defRPr/>
              </a:pPr>
              <a:t>13</a:t>
            </a:fld>
            <a:endParaRPr lang="pt-B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4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r>
              <a:rPr lang="pt-BR" smtClean="0"/>
              <a:t>Rua Juazeiro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CBC662E-3DB3-4B81-9384-607A07758C91}" type="slidenum">
              <a:rPr lang="pt-BR" smtClean="0"/>
              <a:pPr>
                <a:defRPr/>
              </a:pPr>
              <a:t>14</a:t>
            </a:fld>
            <a:endParaRPr lang="pt-B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6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36867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640B7B8-4A70-4F24-ADC0-F52DCC8828BC}" type="slidenum">
              <a:rPr lang="pt-B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pt-B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A7274A-8E85-477B-B5ED-E583D81DE668}" type="slidenum">
              <a:rPr lang="pt-BR" smtClean="0"/>
              <a:pPr>
                <a:defRPr/>
              </a:pPr>
              <a:t>17</a:t>
            </a:fld>
            <a:endParaRPr lang="pt-B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4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38915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9233950-DBBC-4BFD-A0BB-8BB2359739D8}" type="slidenum">
              <a:rPr lang="pt-B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pt-B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2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40963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FC8C913-5B19-42EF-95B4-7029C6CD9F75}" type="slidenum">
              <a:rPr lang="pt-B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pt-B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0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43011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30974B7-F566-4460-A0D8-CDE9580931FD}" type="slidenum">
              <a:rPr lang="pt-B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pt-BR" smtClean="0"/>
              <a:t> o Projeto reuni os seguintes programas: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8520C48-5D06-4864-B975-4E660A70A947}" type="slidenum">
              <a:rPr lang="pt-BR" smtClean="0"/>
              <a:pPr>
                <a:defRPr/>
              </a:pPr>
              <a:t>2</a:t>
            </a:fld>
            <a:endParaRPr lang="pt-B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Contato: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A7274A-8E85-477B-B5ED-E583D81DE668}" type="slidenum">
              <a:rPr lang="pt-BR" smtClean="0"/>
              <a:pPr>
                <a:defRPr/>
              </a:pPr>
              <a:t>22</a:t>
            </a:fld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18435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ADB26A9-4E94-4C09-A646-A248E412F17E}" type="slidenum">
              <a:rPr lang="pt-B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20483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35E06A7-CEA5-4679-B501-5D41C80886CE}" type="slidenum">
              <a:rPr lang="pt-B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22531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8E48422-E418-41ED-9152-7E199740AFF0}" type="slidenum">
              <a:rPr lang="pt-B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24579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A367E4B-16DD-4C02-B753-8BF774DAA144}" type="slidenum">
              <a:rPr lang="pt-B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pt-B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26627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AAD6CE7-BF99-4E13-ADCE-6995CE161ED7}" type="slidenum">
              <a:rPr lang="pt-B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pt-B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r>
              <a:rPr lang="pt-BR" smtClean="0"/>
              <a:t>Imagem da Área de Intervenção em 2002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B6C99E1-5D28-4CFB-BE00-FAABC32E733B}" type="slidenum">
              <a:rPr lang="pt-BR" smtClean="0"/>
              <a:pPr>
                <a:defRPr/>
              </a:pPr>
              <a:t>8</a:t>
            </a:fld>
            <a:endParaRPr lang="pt-B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r>
              <a:rPr lang="pt-BR" smtClean="0"/>
              <a:t>ESCOLA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35E245C-58E4-4FC8-BBB0-ACF19F0A5259}" type="slidenum">
              <a:rPr lang="pt-BR" smtClean="0"/>
              <a:pPr>
                <a:defRPr/>
              </a:pPr>
              <a:t>9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ector reto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5" name="Espaço Reservado para Data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119B7E-062F-4ABB-A8AC-09946AE9F404}" type="datetimeFigureOut">
              <a:rPr lang="pt-BR"/>
              <a:pPr>
                <a:defRPr/>
              </a:pPr>
              <a:t>16/01/2014</a:t>
            </a:fld>
            <a:endParaRPr lang="pt-BR"/>
          </a:p>
        </p:txBody>
      </p:sp>
      <p:sp>
        <p:nvSpPr>
          <p:cNvPr id="7" name="Espaço Reservado para Rodapé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CF48E3-3C23-4EE0-90CA-40AA662C582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17" name="Subtítulo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pt-BR" smtClean="0"/>
              <a:t>Clique para editar o estilo do subtítulo mestre</a:t>
            </a:r>
            <a:endParaRPr lang="en-US"/>
          </a:p>
        </p:txBody>
      </p:sp>
      <p:sp>
        <p:nvSpPr>
          <p:cNvPr id="4" name="Espaço Reservado para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AAE8DD-11C5-4782-A318-CEA9179234E8}" type="datetimeFigureOut">
              <a:rPr lang="pt-BR"/>
              <a:pPr>
                <a:defRPr/>
              </a:pPr>
              <a:t>16/01/2014</a:t>
            </a:fld>
            <a:endParaRPr lang="pt-BR"/>
          </a:p>
        </p:txBody>
      </p:sp>
      <p:sp>
        <p:nvSpPr>
          <p:cNvPr id="5" name="Espaço Reservado para Rodap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80B8D9-B3F5-49F7-BE4A-37EE92AACB0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D1C8B8-5501-4E13-9236-78F88759D361}" type="datetimeFigureOut">
              <a:rPr lang="pt-BR"/>
              <a:pPr>
                <a:defRPr/>
              </a:pPr>
              <a:t>16/01/2014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372E89-77A3-4B1F-A00C-C6AF07C1B53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002898-2E06-4CBE-9369-07E1FBB94EB0}" type="datetimeFigureOut">
              <a:rPr lang="pt-BR"/>
              <a:pPr>
                <a:defRPr/>
              </a:pPr>
              <a:t>16/01/2014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758F69-B808-4403-B453-CDA3A3D4E09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165ECB-FE33-4C51-9627-4C15A5E9A179}" type="datetimeFigureOut">
              <a:rPr lang="pt-BR"/>
              <a:pPr>
                <a:defRPr/>
              </a:pPr>
              <a:t>16/01/2014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25ACEB-670E-49EB-B0F2-0AE01737D60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0ADAD0-7B8A-491E-BD1F-C188C6FD010D}" type="datetimeFigureOut">
              <a:rPr lang="pt-BR"/>
              <a:pPr>
                <a:defRPr/>
              </a:pPr>
              <a:t>16/01/2014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BD7AF9-D4FA-4A32-91A9-74F1B01F1C5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032D80-55FB-40F8-9E82-11652FDCEF29}" type="datetimeFigureOut">
              <a:rPr lang="pt-BR"/>
              <a:pPr>
                <a:defRPr/>
              </a:pPr>
              <a:t>16/01/2014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C19785-0070-4BF9-8689-398B674D918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89C461-81E7-4DBF-9E9F-1AC3B9C50892}" type="datetimeFigureOut">
              <a:rPr lang="pt-BR"/>
              <a:pPr>
                <a:defRPr/>
              </a:pPr>
              <a:t>16/01/2014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61E83E-F3FD-4E00-9093-14A4B4B1CB5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898621-BECF-4CD1-BE19-736567EA64D2}" type="datetimeFigureOut">
              <a:rPr lang="pt-BR"/>
              <a:pPr>
                <a:defRPr/>
              </a:pPr>
              <a:t>16/01/2014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1ECFC9-22BB-43D0-95AB-70DB805224C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com Único Canto Aparado e Arredondado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Triângulo retângulo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Forma livre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8" name="Forma livre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pt-BR" noProof="0" smtClean="0"/>
              <a:t>Clique no ícone para adicionar uma imagem</a:t>
            </a:r>
            <a:endParaRPr lang="en-US" noProof="0" dirty="0"/>
          </a:p>
        </p:txBody>
      </p:sp>
      <p:sp>
        <p:nvSpPr>
          <p:cNvPr id="9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67403C-870C-4A3B-AE6B-C82A5A3BF3E8}" type="datetimeFigureOut">
              <a:rPr lang="pt-BR"/>
              <a:pPr>
                <a:defRPr/>
              </a:pPr>
              <a:t>16/01/2014</a:t>
            </a:fld>
            <a:endParaRPr lang="pt-BR"/>
          </a:p>
        </p:txBody>
      </p:sp>
      <p:sp>
        <p:nvSpPr>
          <p:cNvPr id="10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1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66E7AC-DBC2-4D32-ADD9-CEFB6837413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med">
    <p:dissolv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1A0A96-D5EB-4E33-B8F6-D8978188AE0E}" type="datetimeFigureOut">
              <a:rPr lang="pt-BR"/>
              <a:pPr>
                <a:defRPr/>
              </a:pPr>
              <a:t>16/01/2014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4868B7-7169-4FA3-BB23-69DF296E421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ítulo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14" name="Espaço Reservado para Conteúdo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Espaço Reservado para Data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84E2A2-1540-411C-8D32-96F9C6ADF4ED}" type="datetimeFigureOut">
              <a:rPr lang="pt-BR"/>
              <a:pPr>
                <a:defRPr/>
              </a:pPr>
              <a:t>16/01/2014</a:t>
            </a:fld>
            <a:endParaRPr lang="pt-BR"/>
          </a:p>
        </p:txBody>
      </p:sp>
      <p:sp>
        <p:nvSpPr>
          <p:cNvPr id="6" name="Espaço Reservado para Rodapé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11B34A-BD84-48A8-9A36-02D2AA3A7D0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med">
    <p:dissolv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12E716-4E6E-4E79-967C-FD5AFAC97AA6}" type="datetimeFigureOut">
              <a:rPr lang="pt-BR"/>
              <a:pPr>
                <a:defRPr/>
              </a:pPr>
              <a:t>16/01/2014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311F84-006C-4986-82A5-DAE8134732A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ector reto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Título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25" name="Espaço Reservado para Texto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28" name="Espaço Reservado para Conteúdo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8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B55E90-1CC5-4BBB-A659-80181367A6B7}" type="datetimeFigureOut">
              <a:rPr lang="pt-BR"/>
              <a:pPr>
                <a:defRPr/>
              </a:pPr>
              <a:t>16/01/2014</a:t>
            </a:fld>
            <a:endParaRPr lang="pt-BR"/>
          </a:p>
        </p:txBody>
      </p:sp>
      <p:sp>
        <p:nvSpPr>
          <p:cNvPr id="9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1888B7-3C15-4ABC-B8DB-038B806443D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med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ítulo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Data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29A60E-A582-4B87-BA9E-FFA25516D60A}" type="datetimeFigureOut">
              <a:rPr lang="pt-BR"/>
              <a:pPr>
                <a:defRPr/>
              </a:pPr>
              <a:t>16/01/2014</a:t>
            </a:fld>
            <a:endParaRPr lang="pt-BR"/>
          </a:p>
        </p:txBody>
      </p:sp>
      <p:sp>
        <p:nvSpPr>
          <p:cNvPr id="4" name="Espaço Reservado para Rodapé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64AB81-C73B-457A-AEC7-6839203500F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med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EBFD81-2C5A-4542-954C-2BF5392DFAFC}" type="datetimeFigureOut">
              <a:rPr lang="pt-BR"/>
              <a:pPr>
                <a:defRPr/>
              </a:pPr>
              <a:t>16/01/2014</a:t>
            </a:fld>
            <a:endParaRPr lang="pt-BR"/>
          </a:p>
        </p:txBody>
      </p:sp>
      <p:sp>
        <p:nvSpPr>
          <p:cNvPr id="3" name="Espaço Reservado para Rodapé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AC0095-90AD-4D3A-B7F1-7BD9762212D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med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ector reto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Título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26" name="Espaço Reservado para Texto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14" name="Espaço Reservado para Conteúdo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6" name="Espaço Reservado para Data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421644-A7B4-4B44-86E2-DC33DC8B027D}" type="datetimeFigureOut">
              <a:rPr lang="pt-BR"/>
              <a:pPr>
                <a:defRPr/>
              </a:pPr>
              <a:t>16/01/2014</a:t>
            </a:fld>
            <a:endParaRPr lang="pt-BR"/>
          </a:p>
        </p:txBody>
      </p:sp>
      <p:sp>
        <p:nvSpPr>
          <p:cNvPr id="7" name="Espaço Reservado para Rodapé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AF6808-CEAB-440C-A35C-7695D608051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med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ço Reservado para Imagem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pt-BR" noProof="0" smtClean="0"/>
              <a:t>Clique no ícone para adicionar uma imagem</a:t>
            </a:r>
            <a:endParaRPr lang="en-US" noProof="0" dirty="0"/>
          </a:p>
        </p:txBody>
      </p:sp>
      <p:sp>
        <p:nvSpPr>
          <p:cNvPr id="17" name="Título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26" name="Espaço Reservado para Texto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3CA296-7732-4328-9C93-21B5D63C944F}" type="datetimeFigureOut">
              <a:rPr lang="pt-BR"/>
              <a:pPr>
                <a:defRPr/>
              </a:pPr>
              <a:t>16/01/2014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AE4F1F-4621-434F-8242-2CF5C0B8045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med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C60837-EE72-4DA2-A4F6-8F9D1598660A}" type="datetimeFigureOut">
              <a:rPr lang="pt-BR"/>
              <a:pPr>
                <a:defRPr/>
              </a:pPr>
              <a:t>16/01/2014</a:t>
            </a:fld>
            <a:endParaRPr lang="pt-BR"/>
          </a:p>
        </p:txBody>
      </p:sp>
      <p:sp>
        <p:nvSpPr>
          <p:cNvPr id="5" name="Espaço Reservado para Rodapé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87E55D-9B33-4F2A-952D-0A8130659E7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med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0D5456-8ADC-439C-9203-426DF0E98102}" type="datetimeFigureOut">
              <a:rPr lang="pt-BR"/>
              <a:pPr>
                <a:defRPr/>
              </a:pPr>
              <a:t>16/01/2014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24B524-090A-4AA3-BB4D-9E3D8D03CA8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med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ector reto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9" name="Espaço Reservado para Texto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smtClean="0"/>
          </a:p>
        </p:txBody>
      </p:sp>
      <p:sp>
        <p:nvSpPr>
          <p:cNvPr id="11" name="Espaço Reservado para Data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C692233-BDEB-4D79-9E8B-7FA61377F8FB}" type="datetimeFigureOut">
              <a:rPr lang="pt-BR"/>
              <a:pPr>
                <a:defRPr/>
              </a:pPr>
              <a:t>16/01/2014</a:t>
            </a:fld>
            <a:endParaRPr lang="pt-BR"/>
          </a:p>
        </p:txBody>
      </p:sp>
      <p:sp>
        <p:nvSpPr>
          <p:cNvPr id="28" name="Espaço Reservado para Rodapé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2EFBC3F-B0CD-4920-ACBA-A7ED6C9322B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10" name="Espaço Reservado para Título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Conector reto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38" r:id="rId2"/>
    <p:sldLayoutId id="2147483842" r:id="rId3"/>
    <p:sldLayoutId id="2147483839" r:id="rId4"/>
    <p:sldLayoutId id="2147483843" r:id="rId5"/>
    <p:sldLayoutId id="2147483844" r:id="rId6"/>
    <p:sldLayoutId id="2147483845" r:id="rId7"/>
    <p:sldLayoutId id="2147483840" r:id="rId8"/>
    <p:sldLayoutId id="2147483846" r:id="rId9"/>
  </p:sldLayoutIdLst>
  <p:transition spd="med">
    <p:dissolv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a livre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8" name="Forma livre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11268" name="Espaço Reservado para Título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  <a:endParaRPr lang="en-US" smtClean="0"/>
          </a:p>
        </p:txBody>
      </p:sp>
      <p:sp>
        <p:nvSpPr>
          <p:cNvPr id="11269" name="Espaço Reservado para Texto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smtClean="0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 smtClean="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7A8DDDDD-D87F-4CD3-8257-A24F218A82A7}" type="datetimeFigureOut">
              <a:rPr lang="pt-BR"/>
              <a:pPr>
                <a:defRPr/>
              </a:pPr>
              <a:t>16/01/2014</a:t>
            </a:fld>
            <a:endParaRPr lang="pt-BR"/>
          </a:p>
        </p:txBody>
      </p:sp>
      <p:sp>
        <p:nvSpPr>
          <p:cNvPr id="22" name="Espaço Reservado para Rodapé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 smtClean="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FFF8978C-1D84-4334-8511-FE9C0247DAE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grpSp>
        <p:nvGrpSpPr>
          <p:cNvPr id="11273" name="Grupo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orma livre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Forma livre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  <p:sldLayoutId id="2147483848" r:id="rId2"/>
    <p:sldLayoutId id="2147483849" r:id="rId3"/>
    <p:sldLayoutId id="2147483850" r:id="rId4"/>
    <p:sldLayoutId id="2147483851" r:id="rId5"/>
    <p:sldLayoutId id="2147483852" r:id="rId6"/>
    <p:sldLayoutId id="2147483853" r:id="rId7"/>
    <p:sldLayoutId id="2147483854" r:id="rId8"/>
    <p:sldLayoutId id="2147483855" r:id="rId9"/>
    <p:sldLayoutId id="2147483856" r:id="rId10"/>
    <p:sldLayoutId id="2147483857" r:id="rId11"/>
  </p:sldLayoutIdLst>
  <p:transition spd="med">
    <p:dissolve/>
  </p:transition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Relationship Id="rId4" Type="http://schemas.openxmlformats.org/officeDocument/2006/relationships/hyperlink" Target="http://www.boavista.rr.gov.br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ubtítulo 2"/>
          <p:cNvSpPr>
            <a:spLocks noGrp="1"/>
          </p:cNvSpPr>
          <p:nvPr>
            <p:ph type="subTitle" idx="4294967295"/>
          </p:nvPr>
        </p:nvSpPr>
        <p:spPr>
          <a:xfrm>
            <a:off x="2357422" y="1142984"/>
            <a:ext cx="6265863" cy="1511300"/>
          </a:xfrm>
        </p:spPr>
        <p:txBody>
          <a:bodyPr anchor="b"/>
          <a:lstStyle/>
          <a:p>
            <a:pPr marL="0" indent="0" algn="ctr">
              <a:lnSpc>
                <a:spcPct val="80000"/>
              </a:lnSpc>
              <a:buFont typeface="Wingdings" pitchFamily="2" charset="2"/>
              <a:buNone/>
            </a:pPr>
            <a:r>
              <a:rPr lang="pt-BR" sz="30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PREFEITURA MUNICIPAL </a:t>
            </a:r>
          </a:p>
          <a:p>
            <a:pPr marL="0" indent="0" algn="ctr">
              <a:lnSpc>
                <a:spcPct val="80000"/>
              </a:lnSpc>
              <a:buFont typeface="Wingdings" pitchFamily="2" charset="2"/>
              <a:buNone/>
            </a:pPr>
            <a:r>
              <a:rPr lang="pt-BR" sz="30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DE BOA VISTA – RR</a:t>
            </a:r>
          </a:p>
          <a:p>
            <a:pPr marL="0" indent="0" algn="ctr">
              <a:lnSpc>
                <a:spcPct val="80000"/>
              </a:lnSpc>
              <a:buFont typeface="Wingdings" pitchFamily="2" charset="2"/>
              <a:buNone/>
            </a:pPr>
            <a:endParaRPr lang="pt-BR" sz="3000" dirty="0" smtClean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pic>
        <p:nvPicPr>
          <p:cNvPr id="38914" name="Imagem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70473" y="4429132"/>
            <a:ext cx="2022702" cy="218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357158" y="3143248"/>
            <a:ext cx="8072494" cy="1708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sz="3500" dirty="0" smtClean="0">
                <a:solidFill>
                  <a:srgbClr val="FF0000"/>
                </a:solidFill>
              </a:rPr>
              <a:t>-</a:t>
            </a:r>
            <a:r>
              <a:rPr lang="pt-BR" sz="3500" b="1" dirty="0" smtClean="0">
                <a:solidFill>
                  <a:srgbClr val="FF0000"/>
                </a:solidFill>
              </a:rPr>
              <a:t>PROGRAMA MORAR LEGAL- </a:t>
            </a:r>
          </a:p>
          <a:p>
            <a:pPr algn="ctr">
              <a:buFontTx/>
              <a:buChar char="•"/>
            </a:pPr>
            <a:r>
              <a:rPr lang="pt-BR" sz="3500" dirty="0" smtClean="0">
                <a:solidFill>
                  <a:srgbClr val="FF0000"/>
                </a:solidFill>
              </a:rPr>
              <a:t>Projeto </a:t>
            </a:r>
            <a:r>
              <a:rPr lang="pt-BR" sz="3500" dirty="0">
                <a:solidFill>
                  <a:srgbClr val="FF0000"/>
                </a:solidFill>
              </a:rPr>
              <a:t>Integrado de Desenvolvimento Social, Urbano e Ambiental</a:t>
            </a:r>
            <a:endParaRPr lang="pt-BR" sz="3500" b="1" dirty="0">
              <a:solidFill>
                <a:srgbClr val="FF0000"/>
              </a:solidFill>
            </a:endParaRPr>
          </a:p>
        </p:txBody>
      </p:sp>
      <p:pic>
        <p:nvPicPr>
          <p:cNvPr id="37893" name="Picture 5" descr="Prefeitura de Boa Vista - Boa Vista (Boa Vista, Roraima)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288" y="908050"/>
            <a:ext cx="2305050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build="p"/>
      <p:bldP spid="1536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457200" y="482600"/>
            <a:ext cx="8686800" cy="8382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sz="3600" cap="all" dirty="0">
                <a:solidFill>
                  <a:srgbClr val="FF0000"/>
                </a:solidFill>
                <a:effectLst>
                  <a:reflection blurRad="12700" stA="48000" endA="300" endPos="55000" dir="5400000" sy="-90000" algn="bl" rotWithShape="0"/>
                </a:effectLst>
              </a:rPr>
              <a:t>Prioridade de atendimento</a:t>
            </a:r>
          </a:p>
        </p:txBody>
      </p:sp>
      <p:sp>
        <p:nvSpPr>
          <p:cNvPr id="27650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468313" y="1628775"/>
            <a:ext cx="8424862" cy="4249738"/>
          </a:xfrm>
        </p:spPr>
        <p:txBody>
          <a:bodyPr>
            <a:normAutofit lnSpcReduction="10000"/>
          </a:bodyPr>
          <a:lstStyle/>
          <a:p>
            <a:pPr marL="609600" indent="-609600" algn="just"/>
            <a:r>
              <a:rPr lang="pt-BR" sz="2500" dirty="0" smtClean="0">
                <a:latin typeface="Calibri" pitchFamily="34" charset="0"/>
              </a:rPr>
              <a:t>A Prefeitura Municipal de Boa Vista conforme a Lei Municipal n° 574/2001, regulamentada pelo Decreto n° 168/E/2001, definiu o perfil social do público beneficiário, com as seguintes prioridades:</a:t>
            </a:r>
          </a:p>
          <a:p>
            <a:pPr marL="609600" indent="-609600" algn="just">
              <a:buFont typeface="Calibri" pitchFamily="34" charset="0"/>
              <a:buAutoNum type="romanUcPeriod"/>
            </a:pPr>
            <a:r>
              <a:rPr lang="pt-BR" sz="2500" dirty="0" smtClean="0">
                <a:latin typeface="Calibri" pitchFamily="34" charset="0"/>
              </a:rPr>
              <a:t> Mães solteiras;</a:t>
            </a:r>
          </a:p>
          <a:p>
            <a:pPr marL="609600" indent="-609600" algn="just">
              <a:buFont typeface="Calibri" pitchFamily="34" charset="0"/>
              <a:buAutoNum type="romanUcPeriod"/>
            </a:pPr>
            <a:r>
              <a:rPr lang="pt-BR" sz="2500" dirty="0" smtClean="0">
                <a:latin typeface="Calibri" pitchFamily="34" charset="0"/>
              </a:rPr>
              <a:t> Se casados, com filhos em nome da cônjuge – varoa;</a:t>
            </a:r>
          </a:p>
          <a:p>
            <a:pPr marL="609600" indent="-609600" algn="just">
              <a:buFont typeface="Calibri" pitchFamily="34" charset="0"/>
              <a:buAutoNum type="romanUcPeriod"/>
            </a:pPr>
            <a:r>
              <a:rPr lang="pt-BR" sz="2500" dirty="0" smtClean="0">
                <a:latin typeface="Calibri" pitchFamily="34" charset="0"/>
              </a:rPr>
              <a:t> Se casados, sem filhos em nome do casal;</a:t>
            </a:r>
          </a:p>
          <a:p>
            <a:pPr marL="609600" indent="-609600" algn="just">
              <a:buFont typeface="Calibri" pitchFamily="34" charset="0"/>
              <a:buAutoNum type="romanUcPeriod"/>
            </a:pPr>
            <a:r>
              <a:rPr lang="pt-BR" sz="2500" dirty="0" smtClean="0">
                <a:latin typeface="Calibri" pitchFamily="34" charset="0"/>
              </a:rPr>
              <a:t> Se conviventes de união estável, com filhos, em nome da mulher;</a:t>
            </a:r>
          </a:p>
          <a:p>
            <a:pPr marL="609600" indent="-609600" algn="just">
              <a:buFont typeface="Calibri" pitchFamily="34" charset="0"/>
              <a:buAutoNum type="romanUcPeriod"/>
            </a:pPr>
            <a:r>
              <a:rPr lang="pt-BR" sz="2500" dirty="0" smtClean="0">
                <a:latin typeface="Calibri" pitchFamily="34" charset="0"/>
              </a:rPr>
              <a:t> Se conviventes de união estável, sem filhos, em nome do casal.  </a:t>
            </a:r>
          </a:p>
          <a:p>
            <a:pPr marL="609600" indent="-609600" algn="just">
              <a:buFont typeface="Wingdings" pitchFamily="2" charset="2"/>
              <a:buNone/>
            </a:pPr>
            <a:endParaRPr lang="pt-BR" sz="2500" dirty="0" smtClean="0">
              <a:latin typeface="Calibri" pitchFamily="34" charset="0"/>
            </a:endParaRPr>
          </a:p>
          <a:p>
            <a:pPr marL="609600" indent="-609600"/>
            <a:endParaRPr lang="pt-BR" sz="2500" dirty="0" smtClean="0">
              <a:latin typeface="Calibri" pitchFamily="34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6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6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6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6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6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6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6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6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6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6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457200" y="764704"/>
            <a:ext cx="8686800" cy="8382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3000" cap="all" dirty="0">
                <a:solidFill>
                  <a:srgbClr val="FF0000"/>
                </a:solidFill>
                <a:effectLst>
                  <a:reflection blurRad="12700" stA="48000" endA="300" endPos="55000" dir="5400000" sy="-90000" algn="bl" rotWithShape="0"/>
                </a:effectLst>
                <a:latin typeface="Arial" pitchFamily="34" charset="0"/>
                <a:cs typeface="Arial" pitchFamily="34" charset="0"/>
              </a:rPr>
              <a:t>IDENTIFICAÇÃO COM A CATEGORIA QUE CONCORRE AO PREMIO DO SELO DE </a:t>
            </a:r>
            <a:r>
              <a:rPr lang="pt-BR" sz="3000" cap="all" dirty="0" smtClean="0">
                <a:solidFill>
                  <a:srgbClr val="FF0000"/>
                </a:solidFill>
                <a:effectLst>
                  <a:reflection blurRad="12700" stA="48000" endA="300" endPos="55000" dir="5400000" sy="-90000" algn="bl" rotWithShape="0"/>
                </a:effectLst>
                <a:latin typeface="Arial" pitchFamily="34" charset="0"/>
                <a:cs typeface="Arial" pitchFamily="34" charset="0"/>
              </a:rPr>
              <a:t>MÉRITO</a:t>
            </a:r>
            <a:endParaRPr lang="pt-BR" sz="3000" cap="all" dirty="0">
              <a:solidFill>
                <a:srgbClr val="FF0000"/>
              </a:solidFill>
              <a:effectLst>
                <a:reflection blurRad="12700" stA="48000" endA="300" endPos="55000" dir="5400000" sy="-9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9698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250825" y="1844675"/>
            <a:ext cx="8472488" cy="4608513"/>
          </a:xfrm>
        </p:spPr>
        <p:txBody>
          <a:bodyPr>
            <a:normAutofit/>
          </a:bodyPr>
          <a:lstStyle/>
          <a:p>
            <a:pPr marL="274320" indent="-27432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pt-BR" sz="2500" dirty="0">
                <a:latin typeface="+mj-lt"/>
              </a:rPr>
              <a:t> </a:t>
            </a:r>
            <a:r>
              <a:rPr lang="pt-BR" sz="2500" dirty="0" smtClean="0">
                <a:latin typeface="+mj-lt"/>
              </a:rPr>
              <a:t>	</a:t>
            </a:r>
            <a:r>
              <a:rPr lang="pt-BR" sz="2500" b="1" dirty="0" smtClean="0">
                <a:latin typeface="+mj-lt"/>
              </a:rPr>
              <a:t>Programa Morar Legal - </a:t>
            </a:r>
            <a:r>
              <a:rPr lang="pt-BR" sz="2500" dirty="0" smtClean="0">
                <a:latin typeface="Arial" pitchFamily="34" charset="0"/>
                <a:cs typeface="Arial" pitchFamily="34" charset="0"/>
              </a:rPr>
              <a:t>Projeto Integrado de Desenvolvimento Social, Urbano e Ambiental enquadra-se na Categoria - </a:t>
            </a:r>
            <a:r>
              <a:rPr lang="pt-BR" sz="2500" b="1" dirty="0" smtClean="0">
                <a:latin typeface="Arial" pitchFamily="34" charset="0"/>
                <a:cs typeface="Arial" pitchFamily="34" charset="0"/>
              </a:rPr>
              <a:t>Projetos de Impacto Regional, com foco em ações de sustentabilidade</a:t>
            </a:r>
            <a:r>
              <a:rPr lang="pt-BR" sz="2500" dirty="0" smtClean="0">
                <a:latin typeface="Arial" pitchFamily="34" charset="0"/>
                <a:cs typeface="Arial" pitchFamily="34" charset="0"/>
              </a:rPr>
              <a:t>, na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promoção da cidadania, regularização fundiária, urbanística e ambiental da área de intervenção;</a:t>
            </a:r>
          </a:p>
          <a:p>
            <a:pPr marL="514350" indent="-51435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v"/>
              <a:defRPr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Integração do assentamento a malha viária urbana;</a:t>
            </a:r>
          </a:p>
          <a:p>
            <a:pPr marL="514350" indent="-51435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v"/>
              <a:defRPr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Estruturação dos equipamentos públicos.</a:t>
            </a:r>
          </a:p>
          <a:p>
            <a:pPr marL="514350" indent="-514350" algn="just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pt-BR" sz="2500" dirty="0" smtClean="0">
              <a:latin typeface="+mj-lt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6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6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6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6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221" name="Group 69"/>
          <p:cNvGraphicFramePr>
            <a:graphicFrameLocks noGrp="1"/>
          </p:cNvGraphicFramePr>
          <p:nvPr/>
        </p:nvGraphicFramePr>
        <p:xfrm>
          <a:off x="395288" y="1412875"/>
          <a:ext cx="8280400" cy="5110168"/>
        </p:xfrm>
        <a:graphic>
          <a:graphicData uri="http://schemas.openxmlformats.org/drawingml/2006/table">
            <a:tbl>
              <a:tblPr/>
              <a:tblGrid>
                <a:gridCol w="4097337"/>
                <a:gridCol w="2465388"/>
                <a:gridCol w="1717675"/>
              </a:tblGrid>
              <a:tr h="41751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OBRA</a:t>
                      </a:r>
                      <a:endParaRPr kumimoji="0" lang="pt-B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SITUA</a:t>
                      </a: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Tahoma" pitchFamily="34" charset="0"/>
                        </a:rPr>
                        <a:t>Ç</a:t>
                      </a: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ÃO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D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PRAZO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D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80"/>
                    </a:solidFill>
                  </a:tcPr>
                </a:tc>
              </a:tr>
              <a:tr h="42545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Rede de Distribui</a:t>
                      </a: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ahoma" pitchFamily="34" charset="0"/>
                        </a:rPr>
                        <a:t>ç</a:t>
                      </a: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ão de </a:t>
                      </a: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ahoma" pitchFamily="34" charset="0"/>
                        </a:rPr>
                        <a:t>Á</a:t>
                      </a: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gua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CONCLUIDO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D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D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766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Esgotamento Sanit</a:t>
                      </a: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ahoma" pitchFamily="34" charset="0"/>
                        </a:rPr>
                        <a:t>á</a:t>
                      </a: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rio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CONCLUIDO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D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D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925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Drenagem Pluvial 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CONCLUIDO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D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D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925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Pavimenta</a:t>
                      </a: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ahoma" pitchFamily="34" charset="0"/>
                        </a:rPr>
                        <a:t>ç</a:t>
                      </a: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ão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CONCLUIDO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D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D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925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Recupera</a:t>
                      </a: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ahoma" pitchFamily="34" charset="0"/>
                        </a:rPr>
                        <a:t>ç</a:t>
                      </a: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ão da </a:t>
                      </a: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ahoma" pitchFamily="34" charset="0"/>
                        </a:rPr>
                        <a:t>Á</a:t>
                      </a: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rea Degradada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EM EXECU</a:t>
                      </a: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ahoma" pitchFamily="34" charset="0"/>
                        </a:rPr>
                        <a:t>Ç</a:t>
                      </a: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ÃO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D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JUNHO 2014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D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0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Constru</a:t>
                      </a: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ahoma" pitchFamily="34" charset="0"/>
                        </a:rPr>
                        <a:t>ç</a:t>
                      </a: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ão de Casas Mãe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CONCLUIDO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D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D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0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Constru</a:t>
                      </a: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ahoma" pitchFamily="34" charset="0"/>
                        </a:rPr>
                        <a:t>ç</a:t>
                      </a: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ão de escola com 10 salas de aula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CONCLUIDO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D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D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0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Centro Comunit</a:t>
                      </a: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ahoma" pitchFamily="34" charset="0"/>
                        </a:rPr>
                        <a:t>á</a:t>
                      </a: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rio de M</a:t>
                      </a: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ahoma" pitchFamily="34" charset="0"/>
                        </a:rPr>
                        <a:t>ú</a:t>
                      </a: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ltiplo Uso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CONCLUIDO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D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D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0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Quadra Polivalente Descoberta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EM EXECU</a:t>
                      </a: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ahoma" pitchFamily="34" charset="0"/>
                        </a:rPr>
                        <a:t>Ç</a:t>
                      </a: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ÃO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D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JUNHO DE 2014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D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0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ahoma" pitchFamily="34" charset="0"/>
                        </a:rPr>
                        <a:t>Á</a:t>
                      </a: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rea de Lazer/Play Ground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EM EXECU</a:t>
                      </a: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ahoma" pitchFamily="34" charset="0"/>
                        </a:rPr>
                        <a:t>Ç</a:t>
                      </a: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ÃO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D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JUNHO DE 2014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D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0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Unidade Habitacional - Casa T</a:t>
                      </a: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ahoma" pitchFamily="34" charset="0"/>
                        </a:rPr>
                        <a:t>é</a:t>
                      </a: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rrea 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CONCLUIDO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D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D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0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M</a:t>
                      </a: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ahoma" pitchFamily="34" charset="0"/>
                        </a:rPr>
                        <a:t>ó</a:t>
                      </a: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dulo Hidr</a:t>
                      </a: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ahoma" pitchFamily="34" charset="0"/>
                        </a:rPr>
                        <a:t>á</a:t>
                      </a: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ulico 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CONCLUIDO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D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D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0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Melhoria Habitacional 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CONCLUIDO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D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pt-B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D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0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Trabalho Técnico Social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EM EXECUÇÃO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D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JUNHO DE 2014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D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9219" name="Text Box 280"/>
          <p:cNvSpPr txBox="1">
            <a:spLocks noChangeArrowheads="1"/>
          </p:cNvSpPr>
          <p:nvPr/>
        </p:nvSpPr>
        <p:spPr bwMode="auto">
          <a:xfrm>
            <a:off x="1187450" y="692150"/>
            <a:ext cx="662622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3000">
                <a:solidFill>
                  <a:srgbClr val="FF0000"/>
                </a:solidFill>
              </a:rPr>
              <a:t>CRONOGRAMA DE EXECUÇÃO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tângulo 1"/>
          <p:cNvSpPr>
            <a:spLocks noChangeArrowheads="1"/>
          </p:cNvSpPr>
          <p:nvPr/>
        </p:nvSpPr>
        <p:spPr bwMode="auto">
          <a:xfrm>
            <a:off x="684213" y="692150"/>
            <a:ext cx="8135937" cy="523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pt-BR" sz="2500" dirty="0"/>
              <a:t> </a:t>
            </a:r>
            <a:r>
              <a:rPr lang="pt-BR" sz="2500" dirty="0">
                <a:latin typeface="Calibri" pitchFamily="34" charset="0"/>
              </a:rPr>
              <a:t>O </a:t>
            </a:r>
            <a:r>
              <a:rPr lang="pt-BR" sz="2500" dirty="0" smtClean="0">
                <a:latin typeface="Calibri" pitchFamily="34" charset="0"/>
              </a:rPr>
              <a:t>processo </a:t>
            </a:r>
            <a:r>
              <a:rPr lang="pt-BR" sz="2500" dirty="0">
                <a:latin typeface="Calibri" pitchFamily="34" charset="0"/>
              </a:rPr>
              <a:t>de </a:t>
            </a:r>
            <a:r>
              <a:rPr lang="pt-BR" sz="2500" dirty="0" smtClean="0">
                <a:latin typeface="Calibri" pitchFamily="34" charset="0"/>
              </a:rPr>
              <a:t>parcelamento </a:t>
            </a:r>
            <a:r>
              <a:rPr lang="pt-BR" sz="2500" dirty="0">
                <a:latin typeface="Calibri" pitchFamily="34" charset="0"/>
              </a:rPr>
              <a:t>agregou um total de 652 lotes residenciais;</a:t>
            </a:r>
          </a:p>
          <a:p>
            <a:pPr>
              <a:buFont typeface="Arial" charset="0"/>
              <a:buChar char="•"/>
            </a:pPr>
            <a:r>
              <a:rPr lang="pt-BR" sz="2500" dirty="0">
                <a:latin typeface="Calibri" pitchFamily="34" charset="0"/>
              </a:rPr>
              <a:t> 397 unidades habitacionais construídas;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endParaRPr lang="pt-BR" sz="2500" dirty="0">
              <a:latin typeface="Calibri" pitchFamily="34" charset="0"/>
            </a:endParaRPr>
          </a:p>
          <a:p>
            <a:pPr>
              <a:lnSpc>
                <a:spcPct val="150000"/>
              </a:lnSpc>
              <a:buFont typeface="Arial" charset="0"/>
              <a:buChar char="•"/>
            </a:pPr>
            <a:endParaRPr lang="pt-BR" sz="2500" dirty="0">
              <a:latin typeface="Calibri" pitchFamily="34" charset="0"/>
            </a:endParaRPr>
          </a:p>
          <a:p>
            <a:pPr>
              <a:lnSpc>
                <a:spcPct val="150000"/>
              </a:lnSpc>
              <a:buFont typeface="Arial" charset="0"/>
              <a:buChar char="•"/>
            </a:pPr>
            <a:endParaRPr lang="pt-BR" sz="2500" dirty="0"/>
          </a:p>
          <a:p>
            <a:pPr>
              <a:lnSpc>
                <a:spcPct val="150000"/>
              </a:lnSpc>
              <a:buFont typeface="Arial" charset="0"/>
              <a:buChar char="•"/>
            </a:pPr>
            <a:endParaRPr lang="pt-BR" sz="2500" dirty="0"/>
          </a:p>
          <a:p>
            <a:pPr>
              <a:lnSpc>
                <a:spcPct val="150000"/>
              </a:lnSpc>
              <a:buFont typeface="Arial" charset="0"/>
              <a:buChar char="•"/>
            </a:pPr>
            <a:endParaRPr lang="pt-BR" sz="2500" dirty="0"/>
          </a:p>
          <a:p>
            <a:pPr>
              <a:lnSpc>
                <a:spcPct val="150000"/>
              </a:lnSpc>
              <a:buFont typeface="Arial" charset="0"/>
              <a:buChar char="•"/>
            </a:pPr>
            <a:endParaRPr lang="pt-BR" sz="2500" dirty="0"/>
          </a:p>
          <a:p>
            <a:pPr>
              <a:lnSpc>
                <a:spcPct val="150000"/>
              </a:lnSpc>
            </a:pPr>
            <a:endParaRPr lang="pt-BR" sz="2500" dirty="0"/>
          </a:p>
        </p:txBody>
      </p:sp>
      <p:pic>
        <p:nvPicPr>
          <p:cNvPr id="4" name="Picture 4" descr="C:\Users\Ricardo\Desktop\EMHUR\20140110_0915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95004" y="2334531"/>
            <a:ext cx="5328592" cy="399644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>
            <a:spLocks noChangeArrowheads="1"/>
          </p:cNvSpPr>
          <p:nvPr/>
        </p:nvSpPr>
        <p:spPr bwMode="auto">
          <a:xfrm>
            <a:off x="179388" y="333375"/>
            <a:ext cx="8597900" cy="744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endParaRPr lang="pt-BR" sz="2500"/>
          </a:p>
          <a:p>
            <a:pPr>
              <a:lnSpc>
                <a:spcPct val="15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pt-BR" sz="2500"/>
              <a:t> </a:t>
            </a:r>
            <a:r>
              <a:rPr lang="pt-BR" sz="2500">
                <a:latin typeface="Calibri" pitchFamily="34" charset="0"/>
              </a:rPr>
              <a:t>Rede de distribuição de água potável para 100% dos lotes;</a:t>
            </a:r>
          </a:p>
          <a:p>
            <a:pPr>
              <a:lnSpc>
                <a:spcPct val="15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pt-BR" sz="2500">
                <a:latin typeface="Calibri" pitchFamily="34" charset="0"/>
              </a:rPr>
              <a:t> 9.515,00 m² de pavimentação asfaltica;</a:t>
            </a:r>
          </a:p>
          <a:p>
            <a:pPr>
              <a:lnSpc>
                <a:spcPct val="15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pt-BR" sz="2500">
                <a:latin typeface="Calibri" pitchFamily="34" charset="0"/>
              </a:rPr>
              <a:t> 6.984 m de calçada;</a:t>
            </a:r>
          </a:p>
          <a:p>
            <a:pPr>
              <a:lnSpc>
                <a:spcPct val="15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pt-BR" sz="2500">
                <a:latin typeface="Calibri" pitchFamily="34" charset="0"/>
              </a:rPr>
              <a:t> Sistema de drenagem. </a:t>
            </a:r>
          </a:p>
          <a:p>
            <a:pPr>
              <a:lnSpc>
                <a:spcPct val="15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endParaRPr lang="pt-BR" sz="2500">
              <a:latin typeface="Calibri" pitchFamily="34" charset="0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endParaRPr lang="pt-BR" sz="2500"/>
          </a:p>
          <a:p>
            <a:pPr>
              <a:lnSpc>
                <a:spcPct val="15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endParaRPr lang="pt-BR" sz="2500"/>
          </a:p>
          <a:p>
            <a:pPr>
              <a:lnSpc>
                <a:spcPct val="15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endParaRPr lang="pt-BR" sz="2500"/>
          </a:p>
          <a:p>
            <a:pPr>
              <a:lnSpc>
                <a:spcPct val="15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endParaRPr lang="pt-BR" sz="2500"/>
          </a:p>
          <a:p>
            <a:pPr>
              <a:lnSpc>
                <a:spcPct val="150000"/>
              </a:lnSpc>
            </a:pPr>
            <a:r>
              <a:rPr lang="pt-BR" sz="2500"/>
              <a:t>                                  </a:t>
            </a:r>
            <a:endParaRPr lang="pt-BR" sz="2800"/>
          </a:p>
          <a:p>
            <a:endParaRPr lang="pt-BR" sz="2500"/>
          </a:p>
        </p:txBody>
      </p:sp>
      <p:pic>
        <p:nvPicPr>
          <p:cNvPr id="3" name="Picture 2" descr="C:\Users\Ricardo\Desktop\EMHUR\20140110_0915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41117" y="2553668"/>
            <a:ext cx="5040560" cy="37804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3251" name="Retângulo 3"/>
          <p:cNvSpPr>
            <a:spLocks noChangeArrowheads="1"/>
          </p:cNvSpPr>
          <p:nvPr/>
        </p:nvSpPr>
        <p:spPr bwMode="auto">
          <a:xfrm>
            <a:off x="6588125" y="6491288"/>
            <a:ext cx="18002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/>
              <a:t>Rua Juazeiro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>
            <a:spLocks noChangeArrowheads="1"/>
          </p:cNvSpPr>
          <p:nvPr/>
        </p:nvSpPr>
        <p:spPr bwMode="auto">
          <a:xfrm>
            <a:off x="0" y="836613"/>
            <a:ext cx="3635375" cy="503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pt-BR" sz="2500"/>
              <a:t> </a:t>
            </a:r>
            <a:r>
              <a:rPr lang="pt-BR" sz="2300"/>
              <a:t>50 módulos hidráulicos foram construídos;</a:t>
            </a:r>
          </a:p>
          <a:p>
            <a:pPr>
              <a:buFont typeface="Arial" charset="0"/>
              <a:buChar char="•"/>
            </a:pPr>
            <a:r>
              <a:rPr lang="pt-BR" sz="2300"/>
              <a:t> 42 melhorias habitacionais;</a:t>
            </a:r>
          </a:p>
          <a:p>
            <a:pPr>
              <a:buFont typeface="Arial" charset="0"/>
              <a:buChar char="•"/>
            </a:pPr>
            <a:r>
              <a:rPr lang="pt-BR" sz="2300"/>
              <a:t> 01 Escola com 10 salas de aula construída;</a:t>
            </a:r>
          </a:p>
          <a:p>
            <a:pPr>
              <a:buFont typeface="Arial" charset="0"/>
              <a:buChar char="•"/>
            </a:pPr>
            <a:r>
              <a:rPr lang="pt-BR" sz="2300"/>
              <a:t> 01 Centro Comunitário de Múltiplo Uso;</a:t>
            </a:r>
          </a:p>
          <a:p>
            <a:pPr>
              <a:buFont typeface="Arial" charset="0"/>
              <a:buChar char="•"/>
            </a:pPr>
            <a:r>
              <a:rPr lang="pt-BR" sz="2300"/>
              <a:t> 01 Área de Lazer- Play Ground (a ser construído);</a:t>
            </a:r>
          </a:p>
          <a:p>
            <a:pPr>
              <a:buFont typeface="Arial" charset="0"/>
              <a:buChar char="•"/>
            </a:pPr>
            <a:r>
              <a:rPr lang="pt-BR" sz="2300"/>
              <a:t> 01 quadra polivalente sem cobertura (a ser construída);</a:t>
            </a:r>
          </a:p>
          <a:p>
            <a:pPr>
              <a:buFont typeface="Arial" charset="0"/>
              <a:buChar char="•"/>
            </a:pPr>
            <a:r>
              <a:rPr lang="pt-BR" sz="2300"/>
              <a:t> 03 Casas Mãe. </a:t>
            </a:r>
          </a:p>
        </p:txBody>
      </p:sp>
      <p:pic>
        <p:nvPicPr>
          <p:cNvPr id="3" name="Picture 3" descr="C:\Users\Ricardo\Desktop\EMHUR\20140110_0917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72409" y="1833191"/>
            <a:ext cx="5112567" cy="38344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5299" name="Retângulo 3"/>
          <p:cNvSpPr>
            <a:spLocks noChangeArrowheads="1"/>
          </p:cNvSpPr>
          <p:nvPr/>
        </p:nvSpPr>
        <p:spPr bwMode="auto">
          <a:xfrm>
            <a:off x="5508625" y="5876925"/>
            <a:ext cx="2800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/>
              <a:t>Casa Mãe Flor do Campo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1835696" y="476672"/>
            <a:ext cx="4690864" cy="8382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sz="3600" cap="all" dirty="0">
                <a:solidFill>
                  <a:srgbClr val="FF0000"/>
                </a:solidFill>
                <a:effectLst>
                  <a:reflection blurRad="12700" stA="48000" endA="300" endPos="55000" dir="5400000" sy="-90000" algn="bl" rotWithShape="0"/>
                </a:effectLst>
              </a:rPr>
              <a:t>ESTRATÉGIA </a:t>
            </a:r>
            <a:r>
              <a:rPr lang="pt-BR" sz="3600" cap="all" dirty="0" smtClean="0">
                <a:solidFill>
                  <a:srgbClr val="FF0000"/>
                </a:solidFill>
                <a:effectLst>
                  <a:reflection blurRad="12700" stA="48000" endA="300" endPos="55000" dir="5400000" sy="-90000" algn="bl" rotWithShape="0"/>
                </a:effectLst>
              </a:rPr>
              <a:t> ADOTADA</a:t>
            </a:r>
            <a:endParaRPr lang="pt-BR" sz="3600" cap="all" dirty="0">
              <a:solidFill>
                <a:srgbClr val="FF0000"/>
              </a:solidFill>
              <a:effectLst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35842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468313" y="1916113"/>
            <a:ext cx="7977187" cy="3151187"/>
          </a:xfrm>
        </p:spPr>
        <p:txBody>
          <a:bodyPr>
            <a:normAutofit/>
          </a:bodyPr>
          <a:lstStyle/>
          <a:p>
            <a:pPr marL="609600" indent="-60960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+mj-lt"/>
              <a:buAutoNum type="arabicPeriod"/>
              <a:defRPr/>
            </a:pPr>
            <a:r>
              <a:rPr lang="pt-BR" sz="2500" dirty="0" smtClean="0">
                <a:latin typeface="+mj-lt"/>
              </a:rPr>
              <a:t>Mobilização das lideranças e dos moradores  no processo de trabalho;</a:t>
            </a:r>
          </a:p>
          <a:p>
            <a:pPr marL="609600" indent="-60960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+mj-lt"/>
              <a:buAutoNum type="arabicPeriod"/>
              <a:defRPr/>
            </a:pPr>
            <a:r>
              <a:rPr lang="pt-BR" sz="2500" dirty="0" smtClean="0">
                <a:latin typeface="+mj-lt"/>
              </a:rPr>
              <a:t>Cadastramento dos moradores;</a:t>
            </a:r>
          </a:p>
          <a:p>
            <a:pPr marL="609600" indent="-60960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+mj-lt"/>
              <a:buAutoNum type="arabicPeriod"/>
              <a:defRPr/>
            </a:pPr>
            <a:r>
              <a:rPr lang="pt-BR" sz="2500" dirty="0" smtClean="0">
                <a:latin typeface="+mj-lt"/>
              </a:rPr>
              <a:t>Aplicação da pesquisa socioeconômica;</a:t>
            </a:r>
          </a:p>
          <a:p>
            <a:pPr marL="609600" indent="-60960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+mj-lt"/>
              <a:buAutoNum type="arabicPeriod"/>
              <a:defRPr/>
            </a:pPr>
            <a:r>
              <a:rPr lang="pt-BR" sz="2500" dirty="0" smtClean="0">
                <a:latin typeface="+mj-lt"/>
              </a:rPr>
              <a:t>Fortalecimento das organizações Comunitárias.</a:t>
            </a:r>
          </a:p>
          <a:p>
            <a:pPr marL="609600" indent="-609600" algn="just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pt-BR" sz="2500" dirty="0" smtClean="0">
              <a:latin typeface="+mj-lt"/>
            </a:endParaRPr>
          </a:p>
          <a:p>
            <a:pPr marL="609600" indent="-609600" algn="just" fontAlgn="auto">
              <a:spcAft>
                <a:spcPts val="0"/>
              </a:spcAft>
              <a:buClr>
                <a:schemeClr val="accent3"/>
              </a:buClr>
              <a:buFont typeface="+mj-lt"/>
              <a:buAutoNum type="arabicPeriod"/>
              <a:defRPr/>
            </a:pPr>
            <a:endParaRPr lang="pt-BR" sz="2500" dirty="0" smtClean="0">
              <a:latin typeface="+mj-lt"/>
            </a:endParaRPr>
          </a:p>
          <a:p>
            <a:pPr marL="609600" indent="-609600" algn="just" fontAlgn="auto">
              <a:spcAft>
                <a:spcPts val="0"/>
              </a:spcAft>
              <a:buClr>
                <a:schemeClr val="accent3"/>
              </a:buClr>
              <a:buFont typeface="+mj-lt"/>
              <a:buAutoNum type="arabicPeriod"/>
              <a:defRPr/>
            </a:pPr>
            <a:endParaRPr lang="pt-BR" sz="2500" dirty="0">
              <a:latin typeface="+mj-lt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8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8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8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8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58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58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581772"/>
          </a:xfrm>
        </p:spPr>
        <p:txBody>
          <a:bodyPr>
            <a:normAutofit fontScale="90000"/>
          </a:bodyPr>
          <a:lstStyle/>
          <a:p>
            <a:pPr algn="ctr"/>
            <a:r>
              <a:rPr lang="pt-BR" sz="3600" dirty="0" smtClean="0">
                <a:solidFill>
                  <a:srgbClr val="FF0000"/>
                </a:solidFill>
              </a:rPr>
              <a:t>PARCEIROS INTERINSTITUCIONAIS</a:t>
            </a:r>
            <a:endParaRPr lang="pt-BR" sz="3600" dirty="0">
              <a:solidFill>
                <a:srgbClr val="FF0000"/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785786" y="1214422"/>
            <a:ext cx="7715304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endParaRPr lang="pt-BR" dirty="0" smtClean="0"/>
          </a:p>
          <a:p>
            <a:r>
              <a:rPr lang="pt-BR" b="1" dirty="0" smtClean="0"/>
              <a:t>Parceiros Interinstitucionais</a:t>
            </a:r>
            <a:r>
              <a:rPr lang="pt-BR" dirty="0" smtClean="0"/>
              <a:t>: </a:t>
            </a:r>
          </a:p>
          <a:p>
            <a:endParaRPr lang="pt-BR" dirty="0" smtClean="0"/>
          </a:p>
          <a:p>
            <a:pPr>
              <a:buFont typeface="Wingdings" pitchFamily="2" charset="2"/>
              <a:buChar char="v"/>
            </a:pPr>
            <a:r>
              <a:rPr lang="pt-BR" dirty="0" smtClean="0"/>
              <a:t>PMBV - Prefeitura Municipal de Boa Vista;</a:t>
            </a:r>
          </a:p>
          <a:p>
            <a:pPr>
              <a:buFont typeface="Wingdings" pitchFamily="2" charset="2"/>
              <a:buChar char="v"/>
            </a:pPr>
            <a:endParaRPr lang="pt-BR" dirty="0" smtClean="0"/>
          </a:p>
          <a:p>
            <a:pPr>
              <a:buFont typeface="Wingdings" pitchFamily="2" charset="2"/>
              <a:buChar char="v"/>
            </a:pPr>
            <a:r>
              <a:rPr lang="pt-BR" dirty="0" smtClean="0"/>
              <a:t>CAER – Companhia de água e Esgoto do Estado de Roraima;</a:t>
            </a:r>
          </a:p>
          <a:p>
            <a:pPr>
              <a:buFont typeface="Wingdings" pitchFamily="2" charset="2"/>
              <a:buChar char="v"/>
            </a:pPr>
            <a:endParaRPr lang="pt-BR" dirty="0" smtClean="0"/>
          </a:p>
          <a:p>
            <a:pPr>
              <a:buFont typeface="Wingdings" pitchFamily="2" charset="2"/>
              <a:buChar char="v"/>
            </a:pPr>
            <a:r>
              <a:rPr lang="pt-BR" dirty="0" smtClean="0"/>
              <a:t>BOVESA – Boa Vista Energia S.A.;</a:t>
            </a:r>
          </a:p>
          <a:p>
            <a:pPr>
              <a:buFont typeface="Wingdings" pitchFamily="2" charset="2"/>
              <a:buChar char="v"/>
            </a:pPr>
            <a:endParaRPr lang="pt-BR" dirty="0" smtClean="0"/>
          </a:p>
          <a:p>
            <a:pPr>
              <a:buFont typeface="Wingdings" pitchFamily="2" charset="2"/>
              <a:buChar char="v"/>
            </a:pPr>
            <a:r>
              <a:rPr lang="pt-BR" dirty="0" smtClean="0"/>
              <a:t>CAER - Companhia de Água e Esgoto de Roraima ;</a:t>
            </a:r>
          </a:p>
          <a:p>
            <a:pPr>
              <a:buFont typeface="Wingdings" pitchFamily="2" charset="2"/>
              <a:buChar char="v"/>
            </a:pPr>
            <a:endParaRPr lang="pt-BR" dirty="0" smtClean="0"/>
          </a:p>
          <a:p>
            <a:pPr>
              <a:buFont typeface="Wingdings" pitchFamily="2" charset="2"/>
              <a:buChar char="v"/>
            </a:pPr>
            <a:r>
              <a:rPr lang="pt-BR" dirty="0" smtClean="0"/>
              <a:t>TELEMAR - Telemar Norte Leste S.A ;</a:t>
            </a:r>
          </a:p>
          <a:p>
            <a:pPr>
              <a:buFont typeface="Wingdings" pitchFamily="2" charset="2"/>
              <a:buChar char="v"/>
            </a:pPr>
            <a:endParaRPr lang="pt-BR" dirty="0" smtClean="0"/>
          </a:p>
          <a:p>
            <a:pPr>
              <a:buFont typeface="Wingdings" pitchFamily="2" charset="2"/>
              <a:buChar char="v"/>
            </a:pPr>
            <a:r>
              <a:rPr lang="pt-BR" dirty="0" err="1" smtClean="0"/>
              <a:t>MCidades</a:t>
            </a:r>
            <a:r>
              <a:rPr lang="pt-BR" dirty="0" smtClean="0"/>
              <a:t> - Ministério das Cidades</a:t>
            </a:r>
          </a:p>
          <a:p>
            <a:endParaRPr lang="pt-BR" dirty="0" smtClean="0"/>
          </a:p>
          <a:p>
            <a:endParaRPr lang="pt-BR" b="1" dirty="0" smtClean="0"/>
          </a:p>
          <a:p>
            <a:r>
              <a:rPr lang="pt-BR" b="1" dirty="0" smtClean="0"/>
              <a:t>Parceiros Financiadores:</a:t>
            </a:r>
            <a:r>
              <a:rPr lang="pt-BR" dirty="0" smtClean="0"/>
              <a:t> </a:t>
            </a:r>
          </a:p>
          <a:p>
            <a:endParaRPr lang="pt-BR" dirty="0" smtClean="0"/>
          </a:p>
          <a:p>
            <a:pPr>
              <a:buFont typeface="Wingdings" pitchFamily="2" charset="2"/>
              <a:buChar char="v"/>
            </a:pPr>
            <a:r>
              <a:rPr lang="pt-BR" dirty="0" smtClean="0"/>
              <a:t>Banco Interamericano de Desenvolvimento – BID.</a:t>
            </a:r>
            <a:endParaRPr lang="pt-BR" dirty="0"/>
          </a:p>
        </p:txBody>
      </p:sp>
    </p:spTree>
  </p:cSld>
  <p:clrMapOvr>
    <a:masterClrMapping/>
  </p:clrMapOvr>
  <p:transition spd="med">
    <p:dissolv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1763688" y="548680"/>
            <a:ext cx="3394720" cy="721568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sz="3600" cap="all" dirty="0">
                <a:solidFill>
                  <a:srgbClr val="FF0000"/>
                </a:solidFill>
                <a:effectLst>
                  <a:reflection blurRad="12700" stA="48000" endA="300" endPos="55000" dir="5400000" sy="-90000" algn="bl" rotWithShape="0"/>
                </a:effectLst>
              </a:rPr>
              <a:t>EQUIPE </a:t>
            </a:r>
            <a:r>
              <a:rPr lang="pt-BR" sz="3600" cap="all" dirty="0" smtClean="0">
                <a:solidFill>
                  <a:srgbClr val="FF0000"/>
                </a:solidFill>
                <a:effectLst>
                  <a:reflection blurRad="12700" stA="48000" endA="300" endPos="55000" dir="5400000" sy="-90000" algn="bl" rotWithShape="0"/>
                </a:effectLst>
              </a:rPr>
              <a:t>TÉCNICA  </a:t>
            </a:r>
            <a:endParaRPr lang="pt-BR" sz="3600" cap="all" dirty="0">
              <a:solidFill>
                <a:srgbClr val="FF0000"/>
              </a:solidFill>
              <a:effectLst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37890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107950" y="1484313"/>
            <a:ext cx="8785225" cy="3889375"/>
          </a:xfrm>
        </p:spPr>
        <p:txBody>
          <a:bodyPr>
            <a:normAutofit fontScale="92500" lnSpcReduction="20000"/>
          </a:bodyPr>
          <a:lstStyle/>
          <a:p>
            <a:pPr marL="274320" indent="-274320" fontAlgn="auto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pt-BR" sz="2500" dirty="0" smtClean="0">
              <a:latin typeface="+mj-lt"/>
            </a:endParaRPr>
          </a:p>
          <a:p>
            <a:pPr marL="274320" indent="-274320" fontAlgn="auto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pt-BR" sz="2500" dirty="0" smtClean="0">
                <a:latin typeface="+mj-lt"/>
              </a:rPr>
              <a:t>Corpo </a:t>
            </a:r>
            <a:r>
              <a:rPr lang="pt-BR" sz="2500" dirty="0">
                <a:latin typeface="+mj-lt"/>
              </a:rPr>
              <a:t>Técnico e Jurídico </a:t>
            </a:r>
            <a:r>
              <a:rPr lang="pt-BR" sz="2500" dirty="0" smtClean="0">
                <a:latin typeface="+mj-lt"/>
              </a:rPr>
              <a:t>da:</a:t>
            </a:r>
          </a:p>
          <a:p>
            <a:pPr marL="274320" indent="-274320" fontAlgn="auto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pt-BR" sz="2500" dirty="0" smtClean="0">
                <a:latin typeface="+mj-lt"/>
              </a:rPr>
              <a:t> Empresa de Desenvolvimento Urbano e Habitacional </a:t>
            </a:r>
            <a:r>
              <a:rPr lang="pt-BR" sz="2500" b="1" dirty="0" smtClean="0">
                <a:latin typeface="+mj-lt"/>
              </a:rPr>
              <a:t>- EMHUR</a:t>
            </a:r>
            <a:r>
              <a:rPr lang="pt-BR" sz="2500" dirty="0">
                <a:latin typeface="+mj-lt"/>
              </a:rPr>
              <a:t>;</a:t>
            </a:r>
          </a:p>
          <a:p>
            <a:pPr marL="274320" indent="-274320" fontAlgn="auto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pt-BR" sz="2500" dirty="0">
                <a:latin typeface="+mj-lt"/>
              </a:rPr>
              <a:t>Secretaria Municipal de Obras e Urbanismo – </a:t>
            </a:r>
            <a:r>
              <a:rPr lang="pt-BR" sz="2500" b="1" dirty="0" smtClean="0">
                <a:latin typeface="+mj-lt"/>
              </a:rPr>
              <a:t>SMOU</a:t>
            </a:r>
            <a:r>
              <a:rPr lang="pt-BR" sz="2500" dirty="0" smtClean="0">
                <a:latin typeface="+mj-lt"/>
              </a:rPr>
              <a:t>;</a:t>
            </a:r>
            <a:endParaRPr lang="pt-BR" sz="2500" dirty="0">
              <a:latin typeface="+mj-lt"/>
            </a:endParaRPr>
          </a:p>
          <a:p>
            <a:pPr marL="274320" indent="-274320" fontAlgn="auto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pt-BR" sz="2500" dirty="0">
                <a:latin typeface="+mj-lt"/>
              </a:rPr>
              <a:t>Secretaria de </a:t>
            </a:r>
            <a:r>
              <a:rPr lang="pt-BR" sz="2500" dirty="0" smtClean="0">
                <a:latin typeface="+mj-lt"/>
              </a:rPr>
              <a:t>Planejamento, Economia </a:t>
            </a:r>
            <a:r>
              <a:rPr lang="pt-BR" sz="2500" dirty="0">
                <a:latin typeface="+mj-lt"/>
              </a:rPr>
              <a:t>e Finanças </a:t>
            </a:r>
            <a:r>
              <a:rPr lang="pt-BR" sz="2500" dirty="0" smtClean="0">
                <a:latin typeface="+mj-lt"/>
              </a:rPr>
              <a:t>-</a:t>
            </a:r>
            <a:r>
              <a:rPr lang="pt-BR" sz="2500" b="1" dirty="0" smtClean="0">
                <a:latin typeface="+mj-lt"/>
              </a:rPr>
              <a:t>SEPF</a:t>
            </a:r>
            <a:r>
              <a:rPr lang="pt-BR" sz="2500" dirty="0">
                <a:latin typeface="+mj-lt"/>
              </a:rPr>
              <a:t>;</a:t>
            </a:r>
          </a:p>
          <a:p>
            <a:pPr marL="274320" indent="-274320" fontAlgn="auto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pt-BR" sz="2500" dirty="0" smtClean="0">
                <a:latin typeface="+mj-lt"/>
              </a:rPr>
              <a:t>Secretaria </a:t>
            </a:r>
            <a:r>
              <a:rPr lang="pt-BR" sz="2500" dirty="0">
                <a:latin typeface="+mj-lt"/>
              </a:rPr>
              <a:t>Municipal de </a:t>
            </a:r>
            <a:r>
              <a:rPr lang="pt-BR" sz="2500" dirty="0" smtClean="0">
                <a:latin typeface="+mj-lt"/>
              </a:rPr>
              <a:t>Gestão Social </a:t>
            </a:r>
            <a:r>
              <a:rPr lang="pt-BR" sz="2500" dirty="0" err="1" smtClean="0">
                <a:latin typeface="+mj-lt"/>
              </a:rPr>
              <a:t>Social</a:t>
            </a:r>
            <a:r>
              <a:rPr lang="pt-BR" sz="2500" dirty="0" smtClean="0">
                <a:latin typeface="+mj-lt"/>
              </a:rPr>
              <a:t> – </a:t>
            </a:r>
            <a:r>
              <a:rPr lang="pt-BR" sz="2500" b="1" dirty="0" smtClean="0">
                <a:latin typeface="+mj-lt"/>
              </a:rPr>
              <a:t>SEMGES</a:t>
            </a:r>
            <a:r>
              <a:rPr lang="pt-BR" sz="2500" dirty="0" smtClean="0">
                <a:latin typeface="+mj-lt"/>
              </a:rPr>
              <a:t>;</a:t>
            </a:r>
          </a:p>
          <a:p>
            <a:pPr marL="274320" indent="-274320" fontAlgn="auto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pt-BR" sz="2500" dirty="0" smtClean="0">
                <a:latin typeface="+mj-lt"/>
              </a:rPr>
              <a:t>Secretaria Municipal de Gestão Ambiental – </a:t>
            </a:r>
            <a:r>
              <a:rPr lang="pt-BR" sz="2500" b="1" dirty="0" smtClean="0">
                <a:latin typeface="+mj-lt"/>
              </a:rPr>
              <a:t>SMGA</a:t>
            </a:r>
            <a:r>
              <a:rPr lang="pt-BR" sz="2500" dirty="0" smtClean="0">
                <a:latin typeface="+mj-lt"/>
              </a:rPr>
              <a:t>.</a:t>
            </a:r>
            <a:endParaRPr lang="pt-BR" sz="2500" dirty="0">
              <a:latin typeface="+mj-lt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8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8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8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8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8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8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78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78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78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78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78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78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1115616" y="404664"/>
            <a:ext cx="7242598" cy="8382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sz="3600" cap="all" dirty="0">
                <a:solidFill>
                  <a:srgbClr val="FF0000"/>
                </a:solidFill>
                <a:effectLst>
                  <a:reflection blurRad="12700" stA="48000" endA="300" endPos="55000" dir="5400000" sy="-90000" algn="bl" rotWithShape="0"/>
                </a:effectLst>
              </a:rPr>
              <a:t>PAPEL DOS </a:t>
            </a:r>
            <a:r>
              <a:rPr lang="pt-BR" sz="3600" cap="all" dirty="0" smtClean="0">
                <a:solidFill>
                  <a:srgbClr val="FF0000"/>
                </a:solidFill>
                <a:effectLst>
                  <a:reflection blurRad="12700" stA="48000" endA="300" endPos="55000" dir="5400000" sy="-90000" algn="bl" rotWithShape="0"/>
                </a:effectLst>
              </a:rPr>
              <a:t>AGENTES MUNICIPAIS</a:t>
            </a:r>
            <a:endParaRPr lang="pt-BR" sz="3600" cap="all" dirty="0">
              <a:solidFill>
                <a:srgbClr val="FF0000"/>
              </a:solidFill>
              <a:effectLst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39938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250825" y="1412875"/>
            <a:ext cx="8229600" cy="4824413"/>
          </a:xfrm>
        </p:spPr>
        <p:txBody>
          <a:bodyPr>
            <a:normAutofit/>
          </a:bodyPr>
          <a:lstStyle/>
          <a:p>
            <a:pPr marL="274320" indent="-274320" algn="just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pt-BR" sz="2400" b="1" dirty="0">
                <a:latin typeface="+mj-lt"/>
              </a:rPr>
              <a:t>EMHUR</a:t>
            </a:r>
            <a:r>
              <a:rPr lang="pt-BR" sz="2400" dirty="0">
                <a:latin typeface="+mj-lt"/>
              </a:rPr>
              <a:t> – levantamento cartorial, projeto de parcelamento de solo, regularização fundiária, titulação dos lotes;</a:t>
            </a:r>
          </a:p>
          <a:p>
            <a:pPr marL="274320" indent="-274320" algn="just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pt-BR" sz="2400" b="1" dirty="0">
                <a:latin typeface="+mj-lt"/>
              </a:rPr>
              <a:t>SMOU</a:t>
            </a:r>
            <a:r>
              <a:rPr lang="pt-BR" sz="2400" dirty="0">
                <a:latin typeface="+mj-lt"/>
              </a:rPr>
              <a:t>- elaboração e execução de projetos de infraestrutura urbana, construção de casas, unidades hidráulicas, melhorias habitacionais, construção </a:t>
            </a:r>
            <a:r>
              <a:rPr lang="pt-BR" sz="2400" dirty="0" smtClean="0">
                <a:latin typeface="+mj-lt"/>
              </a:rPr>
              <a:t>dos equipamentos públicos, </a:t>
            </a:r>
            <a:r>
              <a:rPr lang="pt-BR" sz="2400" dirty="0">
                <a:latin typeface="+mj-lt"/>
              </a:rPr>
              <a:t>pavimentação das vias e drenagem. </a:t>
            </a:r>
          </a:p>
          <a:p>
            <a:pPr marL="274320" indent="-274320" algn="just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pt-BR" sz="2400" b="1" dirty="0" smtClean="0">
                <a:latin typeface="+mj-lt"/>
              </a:rPr>
              <a:t>SEPF</a:t>
            </a:r>
            <a:r>
              <a:rPr lang="pt-BR" sz="2400" dirty="0" smtClean="0">
                <a:latin typeface="+mj-lt"/>
              </a:rPr>
              <a:t> </a:t>
            </a:r>
            <a:r>
              <a:rPr lang="pt-BR" sz="2400" dirty="0">
                <a:latin typeface="+mj-lt"/>
              </a:rPr>
              <a:t>– lançamento </a:t>
            </a:r>
            <a:r>
              <a:rPr lang="pt-BR" sz="2400" dirty="0" smtClean="0">
                <a:latin typeface="+mj-lt"/>
              </a:rPr>
              <a:t>dos </a:t>
            </a:r>
            <a:r>
              <a:rPr lang="pt-BR" sz="2400" dirty="0">
                <a:latin typeface="+mj-lt"/>
              </a:rPr>
              <a:t>imóveis no cadastro imobiliário do município e seus atuais contribuintes;</a:t>
            </a:r>
          </a:p>
          <a:p>
            <a:pPr marL="274320" indent="-274320" algn="just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pt-BR" sz="2400" b="1" dirty="0" smtClean="0">
                <a:latin typeface="+mj-lt"/>
              </a:rPr>
              <a:t>SEMGS</a:t>
            </a:r>
            <a:r>
              <a:rPr lang="pt-BR" sz="2400" dirty="0" smtClean="0">
                <a:latin typeface="+mj-lt"/>
              </a:rPr>
              <a:t> </a:t>
            </a:r>
            <a:r>
              <a:rPr lang="pt-BR" sz="2400" dirty="0">
                <a:latin typeface="+mj-lt"/>
              </a:rPr>
              <a:t>– levantamento </a:t>
            </a:r>
            <a:r>
              <a:rPr lang="pt-BR" sz="2400" dirty="0" smtClean="0">
                <a:latin typeface="+mj-lt"/>
              </a:rPr>
              <a:t>do </a:t>
            </a:r>
            <a:r>
              <a:rPr lang="pt-BR" sz="2400" dirty="0">
                <a:latin typeface="+mj-lt"/>
              </a:rPr>
              <a:t>diagnostico socioeconômico dos beneficiários das unidades </a:t>
            </a:r>
            <a:r>
              <a:rPr lang="pt-BR" sz="2400" dirty="0" smtClean="0">
                <a:latin typeface="+mj-lt"/>
              </a:rPr>
              <a:t>habitacionais;</a:t>
            </a:r>
          </a:p>
          <a:p>
            <a:pPr marL="274320" indent="-274320" algn="just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pt-BR" sz="2400" b="1" dirty="0" smtClean="0">
                <a:latin typeface="+mj-lt"/>
              </a:rPr>
              <a:t>SMGA</a:t>
            </a:r>
            <a:r>
              <a:rPr lang="pt-BR" sz="2400" dirty="0" smtClean="0">
                <a:latin typeface="+mj-lt"/>
              </a:rPr>
              <a:t> – Educação Ambiental.</a:t>
            </a:r>
            <a:endParaRPr lang="pt-BR" sz="2400" dirty="0">
              <a:latin typeface="+mj-lt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9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9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9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9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99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99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99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99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42920" y="548680"/>
            <a:ext cx="7789520" cy="1139825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pt-BR" sz="3000" b="1" dirty="0" smtClean="0">
                <a:solidFill>
                  <a:srgbClr val="FF0000"/>
                </a:solidFill>
              </a:rPr>
              <a:t>Programa Morar Legal - </a:t>
            </a:r>
            <a:r>
              <a:rPr lang="pt-BR" sz="3000" dirty="0" smtClean="0">
                <a:solidFill>
                  <a:srgbClr val="FF0000"/>
                </a:solidFill>
              </a:rPr>
              <a:t>Projeto Integrado de Desenvolvimento Social, Urbano e Ambiental</a:t>
            </a:r>
            <a:endParaRPr lang="pt-BR" sz="3000" dirty="0">
              <a:solidFill>
                <a:srgbClr val="FF0000"/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500063" y="1865313"/>
            <a:ext cx="8393112" cy="46259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73050" indent="-273050" algn="just">
              <a:lnSpc>
                <a:spcPct val="15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pt-BR" sz="2500" dirty="0">
                <a:latin typeface="Calibri" pitchFamily="34" charset="0"/>
              </a:rPr>
              <a:t> Foi desenvolvido para ser executado em áreas de assentamentos precários do Município de Boa Vista.</a:t>
            </a:r>
          </a:p>
          <a:p>
            <a:pPr marL="273050" indent="-273050" algn="just">
              <a:lnSpc>
                <a:spcPct val="15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pt-BR" sz="2500" dirty="0">
                <a:latin typeface="Calibri" pitchFamily="34" charset="0"/>
              </a:rPr>
              <a:t> Voltado para a população em condições socioeconômicas e habitacionais de baixa renda, ocupantes de áreas ambientalmente especiais;</a:t>
            </a:r>
          </a:p>
          <a:p>
            <a:pPr marL="273050" indent="-273050" algn="just">
              <a:lnSpc>
                <a:spcPct val="15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pt-BR" sz="2500" dirty="0">
                <a:latin typeface="Calibri" pitchFamily="34" charset="0"/>
              </a:rPr>
              <a:t> </a:t>
            </a:r>
            <a:r>
              <a:rPr lang="pt-BR" sz="2500" dirty="0" smtClean="0">
                <a:latin typeface="Calibri" pitchFamily="34" charset="0"/>
              </a:rPr>
              <a:t>Fortalecendo a </a:t>
            </a:r>
            <a:r>
              <a:rPr lang="pt-BR" sz="2500" dirty="0">
                <a:latin typeface="Calibri" pitchFamily="34" charset="0"/>
              </a:rPr>
              <a:t>ocupação produtiva e implantando políticas sociais integradas.     </a:t>
            </a:r>
          </a:p>
          <a:p>
            <a:pPr marL="273050" indent="-273050" algn="just">
              <a:buFont typeface="Arial" charset="0"/>
              <a:buChar char="•"/>
            </a:pPr>
            <a:endParaRPr lang="pt-BR" sz="2500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1043608" y="692696"/>
            <a:ext cx="3960440" cy="622176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sz="3600" cap="all" dirty="0">
                <a:solidFill>
                  <a:srgbClr val="FF0000"/>
                </a:solidFill>
                <a:effectLst>
                  <a:reflection blurRad="12700" stA="48000" endA="300" endPos="55000" dir="5400000" sy="-90000" algn="bl" rotWithShape="0"/>
                </a:effectLst>
              </a:rPr>
              <a:t>LIÇÕES APRENDIDAS</a:t>
            </a:r>
          </a:p>
        </p:txBody>
      </p:sp>
      <p:sp>
        <p:nvSpPr>
          <p:cNvPr id="41986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250825" y="1484313"/>
            <a:ext cx="8572500" cy="4321175"/>
          </a:xfrm>
        </p:spPr>
        <p:txBody>
          <a:bodyPr>
            <a:normAutofit/>
          </a:bodyPr>
          <a:lstStyle/>
          <a:p>
            <a:pPr marL="0" indent="0" algn="just" fontAlgn="auto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pt-BR" sz="2500" dirty="0" smtClean="0">
                <a:latin typeface="+mj-lt"/>
              </a:rPr>
              <a:t> A valorização do trabalho interinstitucional priorizando as instituições e setores da PMBV vinculados aos serviços essenciais à preservação, manutenção e fiscalização da área de intervenção;</a:t>
            </a:r>
          </a:p>
          <a:p>
            <a:pPr marL="0" indent="0" algn="just" fontAlgn="auto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pt-BR" sz="2500" dirty="0" smtClean="0">
                <a:latin typeface="+mj-lt"/>
              </a:rPr>
              <a:t> A importância do enfrentamento  no processo do trabalho comunitário, de forma integrada;</a:t>
            </a:r>
          </a:p>
          <a:p>
            <a:pPr marL="0" indent="0" algn="just" fontAlgn="auto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pt-BR" sz="2500" dirty="0" smtClean="0">
                <a:latin typeface="+mj-lt"/>
              </a:rPr>
              <a:t> A necessidade de rompimento de processos tradicionais de isolamento e da busca de respostas apenas nas emergências;</a:t>
            </a:r>
          </a:p>
          <a:p>
            <a:pPr marL="0" indent="0" algn="just" fontAlgn="auto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pt-BR" sz="2500" dirty="0" smtClean="0">
                <a:latin typeface="+mj-lt"/>
              </a:rPr>
              <a:t> A importância de ações integradas, na promoção da </a:t>
            </a:r>
            <a:r>
              <a:rPr lang="pt-BR" sz="2500" dirty="0" err="1" smtClean="0">
                <a:latin typeface="+mj-lt"/>
              </a:rPr>
              <a:t>intersetorialidade</a:t>
            </a:r>
            <a:r>
              <a:rPr lang="pt-BR" sz="2500" dirty="0" smtClean="0">
                <a:latin typeface="+mj-lt"/>
              </a:rPr>
              <a:t> entre os diversos atores da sociedade na execução das políticas públicas.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9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9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9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9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ítulo 1"/>
          <p:cNvSpPr>
            <a:spLocks noGrp="1"/>
          </p:cNvSpPr>
          <p:nvPr>
            <p:ph type="title"/>
          </p:nvPr>
        </p:nvSpPr>
        <p:spPr>
          <a:xfrm>
            <a:off x="755650" y="549275"/>
            <a:ext cx="6119813" cy="647700"/>
          </a:xfrm>
        </p:spPr>
        <p:txBody>
          <a:bodyPr/>
          <a:lstStyle/>
          <a:p>
            <a:r>
              <a:rPr lang="pt-BR" sz="3500" smtClean="0">
                <a:solidFill>
                  <a:srgbClr val="FF0000"/>
                </a:solidFill>
              </a:rPr>
              <a:t>Monitoramento - Pós Ocupação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388" y="1412875"/>
            <a:ext cx="8785225" cy="5445125"/>
          </a:xfrm>
        </p:spPr>
        <p:txBody>
          <a:bodyPr>
            <a:normAutofit lnSpcReduction="10000"/>
          </a:bodyPr>
          <a:lstStyle/>
          <a:p>
            <a:pPr marL="274320" indent="-274320" algn="just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pt-BR" sz="2500" dirty="0" smtClean="0">
                <a:latin typeface="+mj-lt"/>
              </a:rPr>
              <a:t>O maior desafio do Programa de ação social na etapa de pós urbanização é o de garantir a sustentabilidade das intervenções implementadas. Esse desafio depende de forma direta do sentimento de apropriação do novo espaço pelos moradores e da pulsão de conservação/manutenção que esse sentimento deve gerar. Participação e co-responsabilidade são palavras chaves nessa etapa de trabalhos.</a:t>
            </a:r>
          </a:p>
          <a:p>
            <a:pPr marL="274320" indent="-274320" algn="just"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v"/>
              <a:defRPr/>
            </a:pPr>
            <a:r>
              <a:rPr lang="pt-BR" sz="2500" dirty="0" smtClean="0">
                <a:latin typeface="+mj-lt"/>
              </a:rPr>
              <a:t>As ações previstas no projeto são:</a:t>
            </a:r>
          </a:p>
          <a:p>
            <a:pPr marL="274320" indent="-274320" algn="just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pt-BR" sz="2500" dirty="0" smtClean="0">
                <a:latin typeface="+mj-lt"/>
              </a:rPr>
              <a:t>1- Organização da população;</a:t>
            </a:r>
          </a:p>
          <a:p>
            <a:pPr marL="274320" indent="-274320" algn="just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pt-BR" sz="2500" dirty="0" smtClean="0">
                <a:latin typeface="+mj-lt"/>
              </a:rPr>
              <a:t>2- Processo Educativos de Uso e Ocupação;</a:t>
            </a:r>
          </a:p>
          <a:p>
            <a:pPr marL="274320" indent="-274320" algn="just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pt-BR" sz="2500" dirty="0" smtClean="0">
                <a:latin typeface="+mj-lt"/>
              </a:rPr>
              <a:t>3- Educação Sanitária e Ambiental;</a:t>
            </a:r>
          </a:p>
          <a:p>
            <a:pPr marL="274320" indent="-274320" algn="just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pt-BR" sz="2500" dirty="0" smtClean="0">
                <a:latin typeface="+mj-lt"/>
              </a:rPr>
              <a:t>4- Integração interinstitucional;</a:t>
            </a:r>
          </a:p>
          <a:p>
            <a:pPr marL="274320" indent="-274320" algn="just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pt-BR" sz="2500" dirty="0" smtClean="0">
                <a:latin typeface="+mj-lt"/>
              </a:rPr>
              <a:t>5- Ações Sociais integradas.</a:t>
            </a:r>
            <a:endParaRPr lang="pt-BR" sz="2500" dirty="0">
              <a:latin typeface="+mj-lt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Prefeitura de Boa Vista - Boa Vista (Boa Vista, Roraima)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000232" y="714356"/>
            <a:ext cx="4881575" cy="4881575"/>
          </a:xfrm>
        </p:spPr>
      </p:pic>
      <p:sp>
        <p:nvSpPr>
          <p:cNvPr id="3" name="Retângulo 2"/>
          <p:cNvSpPr/>
          <p:nvPr/>
        </p:nvSpPr>
        <p:spPr>
          <a:xfrm>
            <a:off x="214282" y="5857892"/>
            <a:ext cx="46434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>
                <a:solidFill>
                  <a:srgbClr val="000D1A"/>
                </a:solidFill>
                <a:hlinkClick r:id="rId4"/>
              </a:rPr>
              <a:t>www.boavista.rr.gov.br</a:t>
            </a:r>
            <a:endParaRPr lang="pt-BR" dirty="0" smtClean="0">
              <a:solidFill>
                <a:srgbClr val="000D1A"/>
              </a:solidFill>
            </a:endParaRPr>
          </a:p>
          <a:p>
            <a:r>
              <a:rPr lang="pt-BR" dirty="0" smtClean="0"/>
              <a:t>Fone: (95)3224-1467 e (95)3198-3800</a:t>
            </a:r>
            <a:endParaRPr lang="pt-BR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250825" y="1196975"/>
            <a:ext cx="8713788" cy="5375275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t-BR" sz="2300" smtClean="0">
                <a:latin typeface="Calibri" pitchFamily="34" charset="0"/>
              </a:rPr>
              <a:t>No final da década de 90, teve início o processo de ocupação desordenada no bairro Centenário.  </a:t>
            </a:r>
          </a:p>
          <a:p>
            <a:pPr algn="just"/>
            <a:r>
              <a:rPr lang="pt-BR" sz="2300" smtClean="0">
                <a:latin typeface="Calibri" pitchFamily="34" charset="0"/>
              </a:rPr>
              <a:t>Aproximadamente 624 famílias ocuparam a área subdividindo-a em lotes. </a:t>
            </a:r>
          </a:p>
          <a:p>
            <a:pPr algn="just"/>
            <a:r>
              <a:rPr lang="pt-BR" sz="2300" smtClean="0">
                <a:latin typeface="Calibri" pitchFamily="34" charset="0"/>
              </a:rPr>
              <a:t>Em 2001, a Prefeitura Municipal de Boa Vista deu  inicio ao processo de Intervenção, com os trabalhos de reconhecimento do perímetro afetado com vista a desapropriação  e regularização por meio do Programa Morar Legal – BID e financiado pelo HABITAR BRASIL  - BID.</a:t>
            </a:r>
          </a:p>
          <a:p>
            <a:pPr algn="just"/>
            <a:r>
              <a:rPr lang="pt-BR" sz="2300" smtClean="0">
                <a:latin typeface="Calibri" pitchFamily="34" charset="0"/>
              </a:rPr>
              <a:t>A área ocupada é de 33,4630 ha, situada sobre um espaço plano e arenoso, com declividade mais acentuada para o Igarapé Grande, com uma Área de Preservação Permanente – APP que corresponde a 5,08% da área urbanizada.</a:t>
            </a:r>
          </a:p>
          <a:p>
            <a:pPr algn="just"/>
            <a:endParaRPr lang="pt-BR" sz="2300" smtClean="0">
              <a:latin typeface="Calibri" pitchFamily="34" charset="0"/>
            </a:endParaRPr>
          </a:p>
        </p:txBody>
      </p:sp>
      <p:sp>
        <p:nvSpPr>
          <p:cNvPr id="29698" name="Text Box 6"/>
          <p:cNvSpPr txBox="1">
            <a:spLocks noChangeArrowheads="1"/>
          </p:cNvSpPr>
          <p:nvPr/>
        </p:nvSpPr>
        <p:spPr bwMode="auto">
          <a:xfrm>
            <a:off x="900113" y="620713"/>
            <a:ext cx="777716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3200">
                <a:solidFill>
                  <a:srgbClr val="FF0000"/>
                </a:solidFill>
              </a:rPr>
              <a:t>REGULARIZAÇÃO FUNDIÁRIA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1438573" y="558329"/>
            <a:ext cx="4978896" cy="576262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sz="3000" cap="all" dirty="0">
                <a:solidFill>
                  <a:srgbClr val="FF0000"/>
                </a:solidFill>
                <a:effectLst>
                  <a:reflection blurRad="12700" stA="48000" endA="300" endPos="55000" dir="5400000" sy="-90000" algn="bl" rotWithShape="0"/>
                </a:effectLst>
              </a:rPr>
              <a:t>Regularização </a:t>
            </a:r>
            <a:r>
              <a:rPr lang="pt-BR" sz="3000" cap="all" dirty="0" smtClean="0">
                <a:solidFill>
                  <a:srgbClr val="FF0000"/>
                </a:solidFill>
                <a:effectLst>
                  <a:reflection blurRad="12700" stA="48000" endA="300" endPos="55000" dir="5400000" sy="-90000" algn="bl" rotWithShape="0"/>
                </a:effectLst>
              </a:rPr>
              <a:t> fundiária</a:t>
            </a:r>
            <a:endParaRPr lang="pt-BR" sz="3000" cap="all" dirty="0">
              <a:solidFill>
                <a:srgbClr val="FF0000"/>
              </a:solidFill>
              <a:effectLst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323850" y="1125538"/>
            <a:ext cx="8569325" cy="5516562"/>
          </a:xfrm>
        </p:spPr>
        <p:txBody>
          <a:bodyPr>
            <a:noAutofit/>
          </a:bodyPr>
          <a:lstStyle/>
          <a:p>
            <a:pPr marL="274320" indent="-27432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pt-BR" sz="2200" dirty="0" smtClean="0">
                <a:latin typeface="+mj-lt"/>
              </a:rPr>
              <a:t>Apresentava uma população de 2.656 habitantes, constituindo 664 famílias, abrigadas em domicílios, representando uma taxa de 04 pessoas por família, resultando numa densidade populacional de 81,3 habitantes por hectare.</a:t>
            </a:r>
          </a:p>
          <a:p>
            <a:pPr marL="274320" indent="-27432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pt-BR" sz="2200" dirty="0" smtClean="0">
                <a:latin typeface="+mj-lt"/>
              </a:rPr>
              <a:t>Durante </a:t>
            </a:r>
            <a:r>
              <a:rPr lang="pt-BR" sz="2200" dirty="0">
                <a:latin typeface="+mj-lt"/>
              </a:rPr>
              <a:t>o processo foram levantadas todas as características situacionais, aspectos físicos e ambientais das moradias e infraestrutura</a:t>
            </a:r>
            <a:r>
              <a:rPr lang="pt-BR" sz="2200" dirty="0" smtClean="0">
                <a:latin typeface="+mj-lt"/>
              </a:rPr>
              <a:t>;</a:t>
            </a:r>
            <a:endParaRPr lang="pt-BR" sz="2200" dirty="0">
              <a:latin typeface="+mj-lt"/>
            </a:endParaRPr>
          </a:p>
          <a:p>
            <a:pPr marL="274320" indent="-27432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pt-BR" sz="2200" dirty="0">
                <a:latin typeface="+mj-lt"/>
              </a:rPr>
              <a:t>Esse fator pode ser considerado relevante pois a partir daí foi construído o diagnostico que apontou todas as necessidades e ações a serem </a:t>
            </a:r>
            <a:r>
              <a:rPr lang="pt-BR" sz="2200" dirty="0" smtClean="0">
                <a:latin typeface="+mj-lt"/>
              </a:rPr>
              <a:t>desenvolvidas.</a:t>
            </a:r>
          </a:p>
          <a:p>
            <a:pPr marL="274320" indent="-27432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pt-BR" sz="2200" dirty="0" smtClean="0">
                <a:latin typeface="+mj-lt"/>
              </a:rPr>
              <a:t>Em 2002 deu inicio o processo de Regularização Fundiária.</a:t>
            </a:r>
            <a:endParaRPr lang="pt-BR" sz="2200" dirty="0">
              <a:latin typeface="+mj-lt"/>
            </a:endParaRPr>
          </a:p>
          <a:p>
            <a:pPr marL="274320" indent="-274320" algn="just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endParaRPr lang="pt-BR" sz="2200" dirty="0">
              <a:latin typeface="+mj-lt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1187624" y="692696"/>
            <a:ext cx="4762872" cy="622176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sz="3600" cap="all" dirty="0">
                <a:solidFill>
                  <a:srgbClr val="FF0000"/>
                </a:solidFill>
                <a:effectLst>
                  <a:reflection blurRad="12700" stA="48000" endA="300" endPos="55000" dir="5400000" sy="-90000" algn="bl" rotWithShape="0"/>
                </a:effectLst>
              </a:rPr>
              <a:t>Objetivos do projeto</a:t>
            </a:r>
          </a:p>
        </p:txBody>
      </p:sp>
      <p:sp>
        <p:nvSpPr>
          <p:cNvPr id="21506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395288" y="1600200"/>
            <a:ext cx="8247062" cy="4530725"/>
          </a:xfrm>
        </p:spPr>
        <p:txBody>
          <a:bodyPr>
            <a:normAutofit/>
          </a:bodyPr>
          <a:lstStyle/>
          <a:p>
            <a:pPr marL="274320" indent="-274320" fontAlgn="auto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pt-BR" sz="2500" dirty="0">
                <a:latin typeface="+mj-lt"/>
              </a:rPr>
              <a:t>Regularizar mais de </a:t>
            </a:r>
            <a:r>
              <a:rPr lang="pt-BR" sz="2500" dirty="0" smtClean="0">
                <a:latin typeface="+mj-lt"/>
              </a:rPr>
              <a:t>650 </a:t>
            </a:r>
            <a:r>
              <a:rPr lang="pt-BR" sz="2500" dirty="0">
                <a:latin typeface="+mj-lt"/>
              </a:rPr>
              <a:t>imóveis;</a:t>
            </a:r>
          </a:p>
          <a:p>
            <a:pPr marL="274320" indent="-274320" fontAlgn="auto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pt-BR" sz="2500" dirty="0">
                <a:latin typeface="+mj-lt"/>
              </a:rPr>
              <a:t>Integrar o Loteamento ao contexto da cidade;</a:t>
            </a:r>
          </a:p>
          <a:p>
            <a:pPr marL="274320" indent="-274320" fontAlgn="auto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pt-BR" sz="2500" dirty="0">
                <a:latin typeface="+mj-lt"/>
              </a:rPr>
              <a:t>Levar infraestrutura a comunidade local;</a:t>
            </a:r>
          </a:p>
          <a:p>
            <a:pPr marL="274320" indent="-274320" fontAlgn="auto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pt-BR" sz="2500" dirty="0">
                <a:latin typeface="+mj-lt"/>
              </a:rPr>
              <a:t>Construção de Unidades </a:t>
            </a:r>
            <a:r>
              <a:rPr lang="pt-BR" sz="2500" dirty="0" smtClean="0">
                <a:latin typeface="+mj-lt"/>
              </a:rPr>
              <a:t>Habitacionais;</a:t>
            </a:r>
          </a:p>
          <a:p>
            <a:pPr marL="274320" indent="-274320" fontAlgn="auto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pt-BR" sz="2500" dirty="0" smtClean="0">
                <a:latin typeface="+mj-lt"/>
              </a:rPr>
              <a:t>Recuperação de Área Degradada;</a:t>
            </a:r>
          </a:p>
          <a:p>
            <a:pPr marL="274320" indent="-274320" fontAlgn="auto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pt-BR" sz="2500" dirty="0" smtClean="0">
                <a:latin typeface="+mj-lt"/>
              </a:rPr>
              <a:t>Contribuir para a melhoria das condições socioeconômicas da população.</a:t>
            </a:r>
          </a:p>
          <a:p>
            <a:pPr marL="514350" indent="-514350" algn="just"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v"/>
              <a:defRPr/>
            </a:pPr>
            <a:endParaRPr lang="pt-BR" sz="2500" dirty="0" smtClean="0">
              <a:latin typeface="+mj-lt"/>
            </a:endParaRPr>
          </a:p>
          <a:p>
            <a:pPr marL="274320" indent="-274320" fontAlgn="auto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pt-BR" sz="2500" dirty="0">
              <a:latin typeface="+mj-lt"/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pt-BR" sz="2500" dirty="0">
              <a:latin typeface="+mj-lt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755576" y="548680"/>
            <a:ext cx="4824536" cy="8382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sz="3600" cap="all" dirty="0">
                <a:solidFill>
                  <a:srgbClr val="FF0000"/>
                </a:solidFill>
                <a:effectLst>
                  <a:reflection blurRad="12700" stA="48000" endA="300" endPos="55000" dir="5400000" sy="-90000" algn="bl" rotWithShape="0"/>
                </a:effectLst>
              </a:rPr>
              <a:t>Local de intervenção</a:t>
            </a:r>
          </a:p>
        </p:txBody>
      </p:sp>
      <p:sp>
        <p:nvSpPr>
          <p:cNvPr id="23554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914400" y="1412875"/>
            <a:ext cx="5529263" cy="2447925"/>
          </a:xfrm>
        </p:spPr>
        <p:txBody>
          <a:bodyPr>
            <a:normAutofit/>
          </a:bodyPr>
          <a:lstStyle/>
          <a:p>
            <a:pPr marL="274320" indent="-274320" algn="just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pt-BR" sz="2800" dirty="0" smtClean="0">
                <a:latin typeface="+mj-lt"/>
              </a:rPr>
              <a:t> </a:t>
            </a:r>
            <a:endParaRPr lang="pt-BR" sz="2800" dirty="0">
              <a:latin typeface="+mj-lt"/>
            </a:endParaRPr>
          </a:p>
          <a:p>
            <a:pPr marL="274320" indent="-274320" algn="just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pt-BR" sz="2800" dirty="0" smtClean="0">
                <a:latin typeface="+mj-lt"/>
              </a:rPr>
              <a:t>Município de Boa Vista.</a:t>
            </a:r>
          </a:p>
          <a:p>
            <a:pPr marL="274320" indent="-274320" algn="just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pt-BR" sz="2800" dirty="0" smtClean="0">
                <a:latin typeface="+mj-lt"/>
              </a:rPr>
              <a:t>Bairro Centenário – Região Oeste</a:t>
            </a:r>
          </a:p>
          <a:p>
            <a:pPr marL="274320" indent="-274320" algn="just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pt-BR" sz="2800" dirty="0">
              <a:latin typeface="+mj-lt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7" name="Text Box 4"/>
          <p:cNvSpPr txBox="1">
            <a:spLocks noChangeArrowheads="1"/>
          </p:cNvSpPr>
          <p:nvPr/>
        </p:nvSpPr>
        <p:spPr bwMode="auto">
          <a:xfrm>
            <a:off x="1042988" y="692150"/>
            <a:ext cx="69850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3000" b="1">
                <a:solidFill>
                  <a:srgbClr val="FF0000"/>
                </a:solidFill>
              </a:rPr>
              <a:t>MAPA </a:t>
            </a:r>
            <a:r>
              <a:rPr lang="pt-BR" sz="3000">
                <a:solidFill>
                  <a:srgbClr val="FF0000"/>
                </a:solidFill>
              </a:rPr>
              <a:t>DA</a:t>
            </a:r>
            <a:r>
              <a:rPr lang="pt-BR" sz="3000" b="1">
                <a:solidFill>
                  <a:srgbClr val="FF0000"/>
                </a:solidFill>
              </a:rPr>
              <a:t> ÁREA DE INTERVENÇÃO</a:t>
            </a:r>
          </a:p>
        </p:txBody>
      </p:sp>
      <p:sp>
        <p:nvSpPr>
          <p:cNvPr id="25608" name="Rectangle 7"/>
          <p:cNvSpPr>
            <a:spLocks noChangeArrowheads="1"/>
          </p:cNvSpPr>
          <p:nvPr/>
        </p:nvSpPr>
        <p:spPr bwMode="auto">
          <a:xfrm>
            <a:off x="0" y="2628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t-BR"/>
          </a:p>
        </p:txBody>
      </p:sp>
      <p:graphicFrame>
        <p:nvGraphicFramePr>
          <p:cNvPr id="25606" name="Object 6"/>
          <p:cNvGraphicFramePr>
            <a:graphicFrameLocks noChangeAspect="1"/>
          </p:cNvGraphicFramePr>
          <p:nvPr/>
        </p:nvGraphicFramePr>
        <p:xfrm>
          <a:off x="539750" y="2205038"/>
          <a:ext cx="8280400" cy="4144962"/>
        </p:xfrm>
        <a:graphic>
          <a:graphicData uri="http://schemas.openxmlformats.org/presentationml/2006/ole">
            <p:oleObj spid="_x0000_s25606" name="AutoCAD Drawing" r:id="rId4" imgW="6343650" imgH="4972050" progId="">
              <p:embed/>
            </p:oleObj>
          </a:graphicData>
        </a:graphic>
      </p:graphicFrame>
      <p:sp>
        <p:nvSpPr>
          <p:cNvPr id="25609" name="Text Box 8"/>
          <p:cNvSpPr txBox="1">
            <a:spLocks noChangeArrowheads="1"/>
          </p:cNvSpPr>
          <p:nvPr/>
        </p:nvSpPr>
        <p:spPr bwMode="auto">
          <a:xfrm>
            <a:off x="971550" y="1341438"/>
            <a:ext cx="4968875" cy="119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>
                <a:solidFill>
                  <a:srgbClr val="FF0000"/>
                </a:solidFill>
              </a:rPr>
              <a:t>ÁREA TOTAL: </a:t>
            </a:r>
            <a:r>
              <a:rPr lang="pt-BR" b="1">
                <a:solidFill>
                  <a:srgbClr val="FF0000"/>
                </a:solidFill>
              </a:rPr>
              <a:t>334.630,18m²</a:t>
            </a:r>
          </a:p>
          <a:p>
            <a:pPr>
              <a:spcBef>
                <a:spcPct val="50000"/>
              </a:spcBef>
            </a:pPr>
            <a:r>
              <a:rPr lang="pt-BR">
                <a:solidFill>
                  <a:srgbClr val="FF0000"/>
                </a:solidFill>
              </a:rPr>
              <a:t>ÁREA URBANIZADA: </a:t>
            </a:r>
            <a:r>
              <a:rPr lang="pt-BR" b="1">
                <a:solidFill>
                  <a:srgbClr val="FF0000"/>
                </a:solidFill>
              </a:rPr>
              <a:t>317.631,74m²</a:t>
            </a:r>
          </a:p>
          <a:p>
            <a:pPr>
              <a:spcBef>
                <a:spcPct val="50000"/>
              </a:spcBef>
            </a:pPr>
            <a:endParaRPr lang="pt-BR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1341438"/>
            <a:ext cx="8429625" cy="511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2" name="Retângulo 2"/>
          <p:cNvSpPr>
            <a:spLocks noChangeArrowheads="1"/>
          </p:cNvSpPr>
          <p:nvPr/>
        </p:nvSpPr>
        <p:spPr bwMode="auto">
          <a:xfrm>
            <a:off x="1331913" y="692150"/>
            <a:ext cx="6102350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500">
                <a:solidFill>
                  <a:srgbClr val="FF0000"/>
                </a:solidFill>
              </a:rPr>
              <a:t>Imagem da Área de Intervenção em 2002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4"/>
          <p:cNvSpPr>
            <a:spLocks noGrp="1" noChangeArrowheads="1"/>
          </p:cNvSpPr>
          <p:nvPr>
            <p:ph type="title"/>
          </p:nvPr>
        </p:nvSpPr>
        <p:spPr>
          <a:xfrm>
            <a:off x="914400" y="620713"/>
            <a:ext cx="8229600" cy="504825"/>
          </a:xfrm>
        </p:spPr>
        <p:txBody>
          <a:bodyPr/>
          <a:lstStyle/>
          <a:p>
            <a:r>
              <a:rPr lang="pt-BR" sz="3000" smtClean="0">
                <a:solidFill>
                  <a:srgbClr val="FF0000"/>
                </a:solidFill>
              </a:rPr>
              <a:t>Imagem da Área de Intervenção em 2013</a:t>
            </a:r>
          </a:p>
        </p:txBody>
      </p:sp>
      <p:sp>
        <p:nvSpPr>
          <p:cNvPr id="4301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t-BR"/>
          </a:p>
        </p:txBody>
      </p:sp>
      <p:grpSp>
        <p:nvGrpSpPr>
          <p:cNvPr id="43011" name="Grupo 19"/>
          <p:cNvGrpSpPr>
            <a:grpSpLocks/>
          </p:cNvGrpSpPr>
          <p:nvPr/>
        </p:nvGrpSpPr>
        <p:grpSpPr bwMode="auto">
          <a:xfrm>
            <a:off x="323850" y="1196975"/>
            <a:ext cx="8496300" cy="5432425"/>
            <a:chOff x="899592" y="1380638"/>
            <a:chExt cx="7056784" cy="4280610"/>
          </a:xfrm>
        </p:grpSpPr>
        <p:pic>
          <p:nvPicPr>
            <p:cNvPr id="43012" name="Picture 8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99592" y="1380638"/>
              <a:ext cx="7056784" cy="4280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3013" name="Retângulo 5"/>
            <p:cNvSpPr>
              <a:spLocks noChangeArrowheads="1"/>
            </p:cNvSpPr>
            <p:nvPr/>
          </p:nvSpPr>
          <p:spPr bwMode="auto">
            <a:xfrm>
              <a:off x="1187624" y="1700808"/>
              <a:ext cx="122413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>
                  <a:solidFill>
                    <a:srgbClr val="FF0000"/>
                  </a:solidFill>
                </a:rPr>
                <a:t>ESCOLA</a:t>
              </a:r>
            </a:p>
          </p:txBody>
        </p:sp>
        <p:sp>
          <p:nvSpPr>
            <p:cNvPr id="43014" name="Retângulo 6"/>
            <p:cNvSpPr>
              <a:spLocks noChangeArrowheads="1"/>
            </p:cNvSpPr>
            <p:nvPr/>
          </p:nvSpPr>
          <p:spPr bwMode="auto">
            <a:xfrm>
              <a:off x="2987824" y="1628800"/>
              <a:ext cx="331236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>
                  <a:solidFill>
                    <a:srgbClr val="FF0000"/>
                  </a:solidFill>
                </a:rPr>
                <a:t>CENTRO DE MÚLTIPLO USO</a:t>
              </a:r>
            </a:p>
          </p:txBody>
        </p:sp>
        <p:sp>
          <p:nvSpPr>
            <p:cNvPr id="43015" name="Retângulo 8"/>
            <p:cNvSpPr>
              <a:spLocks noChangeArrowheads="1"/>
            </p:cNvSpPr>
            <p:nvPr/>
          </p:nvSpPr>
          <p:spPr bwMode="auto">
            <a:xfrm>
              <a:off x="3275856" y="2348880"/>
              <a:ext cx="237626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>
                  <a:solidFill>
                    <a:srgbClr val="FF0000"/>
                  </a:solidFill>
                </a:rPr>
                <a:t>Rua Santo Agostinho</a:t>
              </a:r>
            </a:p>
          </p:txBody>
        </p:sp>
        <p:sp>
          <p:nvSpPr>
            <p:cNvPr id="43016" name="Retângulo 9"/>
            <p:cNvSpPr>
              <a:spLocks noChangeArrowheads="1"/>
            </p:cNvSpPr>
            <p:nvPr/>
          </p:nvSpPr>
          <p:spPr bwMode="auto">
            <a:xfrm>
              <a:off x="3419872" y="4293096"/>
              <a:ext cx="187220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>
                  <a:solidFill>
                    <a:srgbClr val="C00000"/>
                  </a:solidFill>
                </a:rPr>
                <a:t>Rua Santa Clara</a:t>
              </a:r>
            </a:p>
          </p:txBody>
        </p:sp>
        <p:sp>
          <p:nvSpPr>
            <p:cNvPr id="43017" name="Retângulo 10"/>
            <p:cNvSpPr>
              <a:spLocks noChangeArrowheads="1"/>
            </p:cNvSpPr>
            <p:nvPr/>
          </p:nvSpPr>
          <p:spPr bwMode="auto">
            <a:xfrm rot="5400000">
              <a:off x="6628874" y="3532366"/>
              <a:ext cx="187220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>
                  <a:solidFill>
                    <a:srgbClr val="FF0000"/>
                  </a:solidFill>
                </a:rPr>
                <a:t>Av. Centenário</a:t>
              </a:r>
            </a:p>
          </p:txBody>
        </p:sp>
        <p:sp>
          <p:nvSpPr>
            <p:cNvPr id="43018" name="Retângulo 11"/>
            <p:cNvSpPr>
              <a:spLocks noChangeArrowheads="1"/>
            </p:cNvSpPr>
            <p:nvPr/>
          </p:nvSpPr>
          <p:spPr bwMode="auto">
            <a:xfrm rot="5400000">
              <a:off x="364178" y="3316342"/>
              <a:ext cx="187220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>
                  <a:solidFill>
                    <a:srgbClr val="FF0000"/>
                  </a:solidFill>
                </a:rPr>
                <a:t>Igarapé Grande</a:t>
              </a:r>
            </a:p>
          </p:txBody>
        </p:sp>
        <p:cxnSp>
          <p:nvCxnSpPr>
            <p:cNvPr id="16" name="Conector de seta reta 15"/>
            <p:cNvCxnSpPr/>
            <p:nvPr/>
          </p:nvCxnSpPr>
          <p:spPr>
            <a:xfrm flipH="1">
              <a:off x="2988147" y="1988580"/>
              <a:ext cx="143720" cy="432814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ector de seta reta 17"/>
            <p:cNvCxnSpPr/>
            <p:nvPr/>
          </p:nvCxnSpPr>
          <p:spPr>
            <a:xfrm>
              <a:off x="2123190" y="1988580"/>
              <a:ext cx="359960" cy="504117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Viagem">
  <a:themeElements>
    <a:clrScheme name="Viagem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Viagem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Viagem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luxo">
  <a:themeElements>
    <a:clrScheme name="Flux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ux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x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Viagem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ppt/theme/themeOverride2.xml><?xml version="1.0" encoding="utf-8"?>
<a:themeOverride xmlns:a="http://schemas.openxmlformats.org/drawingml/2006/main">
  <a:clrScheme name="Fluxo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3.xml><?xml version="1.0" encoding="utf-8"?>
<a:themeOverride xmlns:a="http://schemas.openxmlformats.org/drawingml/2006/main">
  <a:clrScheme name="Fluxo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3901</TotalTime>
  <Words>1172</Words>
  <Application>Microsoft Office PowerPoint</Application>
  <PresentationFormat>Apresentação na tela (4:3)</PresentationFormat>
  <Paragraphs>196</Paragraphs>
  <Slides>22</Slides>
  <Notes>20</Notes>
  <HiddenSlides>0</HiddenSlides>
  <MMClips>0</MMClips>
  <ScaleCrop>false</ScaleCrop>
  <HeadingPairs>
    <vt:vector size="6" baseType="variant">
      <vt:variant>
        <vt:lpstr>Tema</vt:lpstr>
      </vt:variant>
      <vt:variant>
        <vt:i4>2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5" baseType="lpstr">
      <vt:lpstr>Viagem</vt:lpstr>
      <vt:lpstr>Fluxo</vt:lpstr>
      <vt:lpstr>AutoCAD Drawing</vt:lpstr>
      <vt:lpstr>Slide 1</vt:lpstr>
      <vt:lpstr>Programa Morar Legal - Projeto Integrado de Desenvolvimento Social, Urbano e Ambiental</vt:lpstr>
      <vt:lpstr>Slide 3</vt:lpstr>
      <vt:lpstr>Regularização  fundiária</vt:lpstr>
      <vt:lpstr>Objetivos do projeto</vt:lpstr>
      <vt:lpstr>Local de intervenção</vt:lpstr>
      <vt:lpstr>Slide 7</vt:lpstr>
      <vt:lpstr>Slide 8</vt:lpstr>
      <vt:lpstr>Imagem da Área de Intervenção em 2013</vt:lpstr>
      <vt:lpstr>Prioridade de atendimento</vt:lpstr>
      <vt:lpstr>IDENTIFICAÇÃO COM A CATEGORIA QUE CONCORRE AO PREMIO DO SELO DE MÉRITO</vt:lpstr>
      <vt:lpstr>Slide 12</vt:lpstr>
      <vt:lpstr>Slide 13</vt:lpstr>
      <vt:lpstr>Slide 14</vt:lpstr>
      <vt:lpstr>Slide 15</vt:lpstr>
      <vt:lpstr>ESTRATÉGIA  ADOTADA</vt:lpstr>
      <vt:lpstr>PARCEIROS INTERINSTITUCIONAIS</vt:lpstr>
      <vt:lpstr>EQUIPE TÉCNICA  </vt:lpstr>
      <vt:lpstr>PAPEL DOS AGENTES MUNICIPAIS</vt:lpstr>
      <vt:lpstr>LIÇÕES APRENDIDAS</vt:lpstr>
      <vt:lpstr>Monitoramento - Pós Ocupação</vt:lpstr>
      <vt:lpstr>Slide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Regularização Imobiliária da carteira de crédito imobiliária da Companhia de Desenvolvimento de Roraima</dc:title>
  <dc:creator>DIRHA</dc:creator>
  <cp:lastModifiedBy>cecilia</cp:lastModifiedBy>
  <cp:revision>250</cp:revision>
  <dcterms:created xsi:type="dcterms:W3CDTF">2013-02-04T14:41:13Z</dcterms:created>
  <dcterms:modified xsi:type="dcterms:W3CDTF">2014-01-16T20:35:18Z</dcterms:modified>
</cp:coreProperties>
</file>