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500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8762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501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pt-BR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75013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pt-B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216F6E09-8063-4201-99FB-C3B6FF59866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459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8D9E34-F91F-4AF0-A714-7DEE467148DD}" type="slidenum">
              <a:rPr lang="pt-BR"/>
              <a:pPr/>
              <a:t>1</a:t>
            </a:fld>
            <a:endParaRPr lang="pt-BR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2F9D75-AF9C-4957-A366-7F0D32A72CCA}" type="slidenum">
              <a:rPr lang="pt-BR"/>
              <a:pPr/>
              <a:t>10</a:t>
            </a:fld>
            <a:endParaRPr lang="pt-BR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E64D9F-75E8-4830-996C-BA68D09A8552}" type="slidenum">
              <a:rPr lang="pt-BR"/>
              <a:pPr/>
              <a:t>11</a:t>
            </a:fld>
            <a:endParaRPr lang="pt-BR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4EC0E7-9249-4603-AA59-BB4CEA161FDC}" type="slidenum">
              <a:rPr lang="pt-BR"/>
              <a:pPr/>
              <a:t>12</a:t>
            </a:fld>
            <a:endParaRPr lang="pt-BR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1CFB44-0A8A-4EB0-83BD-F5E7282F85A5}" type="slidenum">
              <a:rPr lang="pt-BR"/>
              <a:pPr/>
              <a:t>13</a:t>
            </a:fld>
            <a:endParaRPr lang="pt-BR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216158-D2F8-485A-A8D5-8296D1945DCF}" type="slidenum">
              <a:rPr lang="pt-BR"/>
              <a:pPr/>
              <a:t>14</a:t>
            </a:fld>
            <a:endParaRPr lang="pt-BR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640EBC-1C10-48AD-9F96-5E4793862D3A}" type="slidenum">
              <a:rPr lang="pt-BR"/>
              <a:pPr/>
              <a:t>15</a:t>
            </a:fld>
            <a:endParaRPr lang="pt-BR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6F1055-C632-4256-9D93-8E7C9AD3AA2F}" type="slidenum">
              <a:rPr lang="pt-BR"/>
              <a:pPr/>
              <a:t>16</a:t>
            </a:fld>
            <a:endParaRPr lang="pt-BR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80E428-DFCD-41BF-9CEA-7A59C1D3BD12}" type="slidenum">
              <a:rPr lang="pt-BR"/>
              <a:pPr/>
              <a:t>17</a:t>
            </a:fld>
            <a:endParaRPr lang="pt-BR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B3201C-EB73-4915-933D-19A3D3B2E982}" type="slidenum">
              <a:rPr lang="pt-BR"/>
              <a:pPr/>
              <a:t>18</a:t>
            </a:fld>
            <a:endParaRPr lang="pt-BR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B69C11-9C39-4233-B596-83518D158847}" type="slidenum">
              <a:rPr lang="pt-BR"/>
              <a:pPr/>
              <a:t>19</a:t>
            </a:fld>
            <a:endParaRPr lang="pt-BR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8463FE-6A9C-453C-B502-7C6799BD4818}" type="slidenum">
              <a:rPr lang="pt-BR"/>
              <a:pPr/>
              <a:t>2</a:t>
            </a:fld>
            <a:endParaRPr lang="pt-BR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FFA5C0-8C22-4C33-9B83-5D199EE9E054}" type="slidenum">
              <a:rPr lang="pt-BR"/>
              <a:pPr/>
              <a:t>20</a:t>
            </a:fld>
            <a:endParaRPr lang="pt-BR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A2B634-EBAA-4881-81A6-B514A25D6198}" type="slidenum">
              <a:rPr lang="pt-BR"/>
              <a:pPr/>
              <a:t>21</a:t>
            </a:fld>
            <a:endParaRPr lang="pt-BR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9C0B85-9302-41A3-9454-D1E997305E6A}" type="slidenum">
              <a:rPr lang="pt-BR"/>
              <a:pPr/>
              <a:t>22</a:t>
            </a:fld>
            <a:endParaRPr lang="pt-BR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E853F7-B4E8-49B4-B4A8-B735ADADFE36}" type="slidenum">
              <a:rPr lang="pt-BR"/>
              <a:pPr/>
              <a:t>23</a:t>
            </a:fld>
            <a:endParaRPr lang="pt-BR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EFB898-129E-4CB6-9A58-B37C7556CD6F}" type="slidenum">
              <a:rPr lang="pt-BR"/>
              <a:pPr/>
              <a:t>24</a:t>
            </a:fld>
            <a:endParaRPr lang="pt-BR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DB86BB-81F5-409F-9AFA-826AD2F2AAEE}" type="slidenum">
              <a:rPr lang="pt-BR"/>
              <a:pPr/>
              <a:t>25</a:t>
            </a:fld>
            <a:endParaRPr lang="pt-BR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0D52F1-A64C-42E6-ABCC-841A8A45B46A}" type="slidenum">
              <a:rPr lang="pt-BR"/>
              <a:pPr/>
              <a:t>26</a:t>
            </a:fld>
            <a:endParaRPr lang="pt-BR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B62136-E753-460F-9207-E0020730D44D}" type="slidenum">
              <a:rPr lang="pt-BR"/>
              <a:pPr/>
              <a:t>3</a:t>
            </a:fld>
            <a:endParaRPr lang="pt-BR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34B7DE-86A7-409B-839B-5B212A568FF2}" type="slidenum">
              <a:rPr lang="pt-BR"/>
              <a:pPr/>
              <a:t>4</a:t>
            </a:fld>
            <a:endParaRPr lang="pt-BR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F9E4FD-CC1C-4EC3-B6DD-DE26C6AA8F67}" type="slidenum">
              <a:rPr lang="pt-BR"/>
              <a:pPr/>
              <a:t>5</a:t>
            </a:fld>
            <a:endParaRPr lang="pt-BR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7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602B81-31E0-497B-B71F-03CFA4C227F8}" type="slidenum">
              <a:rPr lang="pt-BR"/>
              <a:pPr/>
              <a:t>6</a:t>
            </a:fld>
            <a:endParaRPr lang="pt-BR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EF238A-583B-427A-96F7-B5375776514F}" type="slidenum">
              <a:rPr lang="pt-BR"/>
              <a:pPr/>
              <a:t>7</a:t>
            </a:fld>
            <a:endParaRPr lang="pt-BR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5D8C38-A894-4DD8-9C5E-324A16CF818E}" type="slidenum">
              <a:rPr lang="pt-BR"/>
              <a:pPr/>
              <a:t>8</a:t>
            </a:fld>
            <a:endParaRPr lang="pt-BR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8D2777-F86A-4CD6-AAC3-602374F8579E}" type="slidenum">
              <a:rPr lang="pt-BR"/>
              <a:pPr/>
              <a:t>9</a:t>
            </a:fld>
            <a:endParaRPr lang="pt-BR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83567D-F408-456E-9B51-0AB603128BD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87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001C78-4388-41E3-ACDC-5AEEED55FCC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606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2500" y="301625"/>
            <a:ext cx="2265363" cy="645001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6862" cy="645001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E8556E-73FE-4D56-9B93-A4F36A0A019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17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3B4AD7-48C7-4259-8440-8E28A4C1FE9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38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F28817-BD45-4B55-88DF-9DDD157A60C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31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6113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3D4AB6C-11C9-426B-893F-93371A08C2B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78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BCFACB-779F-4787-A375-D12B1427F6C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64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A50486-FFF9-41FD-B6B9-323E27C1363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61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357CD39-F5C8-4CCF-8C96-4B77AE0D0BB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70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F9D800-B704-4C83-B2CE-70BEEB09B98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33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6F0AC3-8C41-4799-BEE3-93E6D09D45D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38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462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4625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2º Nível da estrutura de tópicos</a:t>
            </a:r>
          </a:p>
          <a:p>
            <a:pPr lvl="2"/>
            <a:r>
              <a:rPr lang="en-GB"/>
              <a:t>3º Nível da estrutura de tópicos</a:t>
            </a:r>
          </a:p>
          <a:p>
            <a:pPr lvl="3"/>
            <a:r>
              <a:rPr lang="en-GB"/>
              <a:t>4º Nível da estrutura de tópicos</a:t>
            </a:r>
          </a:p>
          <a:p>
            <a:pPr lvl="4"/>
            <a:r>
              <a:rPr lang="en-GB"/>
              <a:t>5º Nível da estrutura de tópicos</a:t>
            </a:r>
          </a:p>
          <a:p>
            <a:pPr lvl="4"/>
            <a:r>
              <a:rPr lang="en-GB"/>
              <a:t>6º Nível da estrutura de tópicos</a:t>
            </a:r>
          </a:p>
          <a:p>
            <a:pPr lvl="4"/>
            <a:r>
              <a:rPr lang="en-GB"/>
              <a:t>7º Nível da estrutura de tópicos</a:t>
            </a:r>
          </a:p>
          <a:p>
            <a:pPr lvl="4"/>
            <a:r>
              <a:rPr lang="en-GB"/>
              <a:t>8º Nível da estrutura de tópicos</a:t>
            </a:r>
          </a:p>
          <a:p>
            <a:pPr lvl="4"/>
            <a:r>
              <a:rPr lang="en-GB"/>
              <a:t>9º Nível da estrutura de tópicos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9288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156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F8C06D2B-4D76-4A43-977E-11E5998DD335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10079038" cy="751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100806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5"/>
          <a:stretch>
            <a:fillRect/>
          </a:stretch>
        </p:blipFill>
        <p:spPr bwMode="auto">
          <a:xfrm>
            <a:off x="360363" y="1079500"/>
            <a:ext cx="9359900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35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15900" y="71438"/>
            <a:ext cx="97202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PLANO DE RECUPERAÇÃO AMBIENTAL E URBANIZAÇÃO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79388" y="541338"/>
            <a:ext cx="97202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1500">
                <a:latin typeface="Arial Black" pitchFamily="32" charset="0"/>
              </a:rPr>
              <a:t>ÁREAS DE RELOCAÇÃO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100806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15"/>
          <a:stretch>
            <a:fillRect/>
          </a:stretch>
        </p:blipFill>
        <p:spPr bwMode="auto">
          <a:xfrm>
            <a:off x="1079500" y="1044575"/>
            <a:ext cx="809942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1851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15900" y="71438"/>
            <a:ext cx="97202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PLANO DE RECUPERAÇÃO AMBIENTAL E URBANIZAÇÃO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9388" y="541338"/>
            <a:ext cx="97202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1500">
                <a:latin typeface="Arial Black" pitchFamily="32" charset="0"/>
              </a:rPr>
              <a:t>AR1 – ÁREA DE RELOCAÇÃO 1 – 89 UDS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100806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92"/>
          <a:stretch>
            <a:fillRect/>
          </a:stretch>
        </p:blipFill>
        <p:spPr bwMode="auto">
          <a:xfrm>
            <a:off x="1079500" y="900113"/>
            <a:ext cx="7920038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2059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5900" y="71438"/>
            <a:ext cx="97202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PLANO DE RECUPERAÇÃO AMBIENTAL E URBANIZAÇÃO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79388" y="541338"/>
            <a:ext cx="97202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1500">
                <a:latin typeface="Arial Black" pitchFamily="32" charset="0"/>
              </a:rPr>
              <a:t>AR2 – ÁREA DE RELOCAÇÃO 2 – 175 UDS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100806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92"/>
          <a:stretch>
            <a:fillRect/>
          </a:stretch>
        </p:blipFill>
        <p:spPr bwMode="auto">
          <a:xfrm>
            <a:off x="1260475" y="1079500"/>
            <a:ext cx="774065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2059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15900" y="71438"/>
            <a:ext cx="97202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PLANO DE RECUPERAÇÃO AMBIENTAL E URBANIZAÇÃO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79388" y="541338"/>
            <a:ext cx="97202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1500">
                <a:latin typeface="Arial Black" pitchFamily="32" charset="0"/>
              </a:rPr>
              <a:t>AR3 – ÁREA DE RELOCAÇÃO 3 – 38 UDS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1007903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8"/>
          <a:stretch>
            <a:fillRect/>
          </a:stretch>
        </p:blipFill>
        <p:spPr bwMode="auto">
          <a:xfrm>
            <a:off x="1079500" y="1079500"/>
            <a:ext cx="809942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1643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15900" y="71438"/>
            <a:ext cx="97202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PLANO DE RECUPERAÇÃO AMBIENTAL E URBANIZAÇÃO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9388" y="541338"/>
            <a:ext cx="97202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1500">
                <a:latin typeface="Arial Black" pitchFamily="32" charset="0"/>
              </a:rPr>
              <a:t>AR4 – ÁREA DE RELOCAÇÃO 4 – 54 UDS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100806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9388" y="287338"/>
            <a:ext cx="97202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PLANO DE RECUPERAÇÃO AMBIENTAL E URBANIZAÇÃO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60363" y="1000125"/>
            <a:ext cx="9288462" cy="511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1500"/>
              <a:t>As 181 famílias que se mudaram para as unidades habitacionais concluídas, foram retiradas de áreas de risco e de proteção ambiental, chamadas aqui de “Áreas de Intervenção”. São áreas degradadas pela atividade antrópica às margens do Rio Passaúna e afluentes:</a:t>
            </a:r>
          </a:p>
          <a:p>
            <a:pPr algn="just">
              <a:lnSpc>
                <a:spcPct val="150000"/>
              </a:lnSpc>
            </a:pPr>
            <a:endParaRPr lang="pt-BR" sz="1500"/>
          </a:p>
          <a:p>
            <a:pPr algn="just">
              <a:lnSpc>
                <a:spcPct val="140000"/>
              </a:lnSpc>
            </a:pPr>
            <a:r>
              <a:rPr lang="pt-BR" sz="1500"/>
              <a:t>Área de Intervenção 01 - Rua Minas Gerais  -  Área: 16.102,41 m² – </a:t>
            </a:r>
            <a:r>
              <a:rPr lang="pt-BR" sz="1500" b="1">
                <a:solidFill>
                  <a:srgbClr val="FF0000"/>
                </a:solidFill>
              </a:rPr>
              <a:t>100% desocupada</a:t>
            </a:r>
          </a:p>
          <a:p>
            <a:pPr algn="just">
              <a:lnSpc>
                <a:spcPct val="140000"/>
              </a:lnSpc>
            </a:pPr>
            <a:r>
              <a:rPr lang="pt-BR" sz="1500"/>
              <a:t>Área de Intervenção 02 - Rua Mato Grosso  -  Área: 12.602,25 m²</a:t>
            </a:r>
          </a:p>
          <a:p>
            <a:pPr algn="just">
              <a:lnSpc>
                <a:spcPct val="140000"/>
              </a:lnSpc>
            </a:pPr>
            <a:r>
              <a:rPr lang="pt-BR" sz="1500"/>
              <a:t>Área de Intervenção 03 - Rua Violetas/ Rio Passaúna  -  Área: 13.621,44 m²</a:t>
            </a:r>
          </a:p>
          <a:p>
            <a:pPr algn="just">
              <a:lnSpc>
                <a:spcPct val="140000"/>
              </a:lnSpc>
            </a:pPr>
            <a:r>
              <a:rPr lang="pt-BR" sz="1500"/>
              <a:t>Área de Intervenção 04 - Rua Topázios  -  Área: 14.616,91m² – </a:t>
            </a:r>
            <a:r>
              <a:rPr lang="pt-BR" sz="1500" b="1">
                <a:solidFill>
                  <a:srgbClr val="FF0000"/>
                </a:solidFill>
              </a:rPr>
              <a:t>80% desocupada</a:t>
            </a:r>
          </a:p>
          <a:p>
            <a:pPr algn="just">
              <a:lnSpc>
                <a:spcPct val="140000"/>
              </a:lnSpc>
            </a:pPr>
            <a:r>
              <a:rPr lang="pt-BR" sz="1500"/>
              <a:t>Área de Intervenção 05 - Rua Ágatas  -  Área: 4.744,03 m² – </a:t>
            </a:r>
            <a:r>
              <a:rPr lang="pt-BR" sz="1500" b="1">
                <a:solidFill>
                  <a:srgbClr val="FF0000"/>
                </a:solidFill>
              </a:rPr>
              <a:t>100% desocupada</a:t>
            </a:r>
          </a:p>
          <a:p>
            <a:pPr algn="just">
              <a:lnSpc>
                <a:spcPct val="140000"/>
              </a:lnSpc>
            </a:pPr>
            <a:r>
              <a:rPr lang="pt-BR" sz="1500">
                <a:cs typeface="Arial Unicode MS" charset="0"/>
              </a:rPr>
              <a:t>Área de Intervenção 06 - Rua Amazonas  -  Área: 5.400,00 m²</a:t>
            </a:r>
          </a:p>
          <a:p>
            <a:pPr algn="just">
              <a:lnSpc>
                <a:spcPct val="140000"/>
              </a:lnSpc>
            </a:pPr>
            <a:endParaRPr lang="pt-BR" sz="1500">
              <a:cs typeface="Arial Unicode MS" charset="0"/>
            </a:endParaRPr>
          </a:p>
          <a:p>
            <a:pPr algn="just">
              <a:lnSpc>
                <a:spcPct val="140000"/>
              </a:lnSpc>
            </a:pPr>
            <a:r>
              <a:rPr lang="pt-BR" sz="1500"/>
              <a:t>Nas “Áreas de Intervenção” já desocupadas, foram iniciadas as obras dos Parques, objetivando a Recuperação Ambiental e a implantação de Equipamentos Urbanos e de Lazer, evitando-se reincidência de ocupações irregulares e oferecendo maior qualidade de vida à toda população do Município de Campo Magro.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100806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78" b="25810"/>
          <a:stretch>
            <a:fillRect/>
          </a:stretch>
        </p:blipFill>
        <p:spPr bwMode="auto">
          <a:xfrm>
            <a:off x="4751388" y="2052638"/>
            <a:ext cx="5327650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39778" b="2581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78" b="25810"/>
          <a:stretch>
            <a:fillRect/>
          </a:stretch>
        </p:blipFill>
        <p:spPr bwMode="auto">
          <a:xfrm>
            <a:off x="36513" y="1476375"/>
            <a:ext cx="4751387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39778" b="2581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15900" y="71438"/>
            <a:ext cx="97202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PLANO DE RECUPERAÇÃO AMBIENTAL E URBANIZAÇÃO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79388" y="539750"/>
            <a:ext cx="9720262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1500">
                <a:latin typeface="Arial Black" pitchFamily="32" charset="0"/>
              </a:rPr>
              <a:t>AI1 – ÁREA DE INTERVENÇÃO 1 </a:t>
            </a:r>
          </a:p>
          <a:p>
            <a:pPr algn="ctr">
              <a:lnSpc>
                <a:spcPct val="118000"/>
              </a:lnSpc>
            </a:pPr>
            <a:r>
              <a:rPr lang="pt-BR" sz="1700">
                <a:solidFill>
                  <a:srgbClr val="FF0000"/>
                </a:solidFill>
                <a:latin typeface="Arial Black" pitchFamily="32" charset="0"/>
              </a:rPr>
              <a:t>100% DAS FAMÍLIAS RELOCADAS PARA ÁREA DE RELOCAÇÃO 1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971550" y="4787900"/>
            <a:ext cx="38528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r">
              <a:lnSpc>
                <a:spcPct val="118000"/>
              </a:lnSpc>
            </a:pPr>
            <a:r>
              <a:rPr lang="pt-BR" sz="1500">
                <a:latin typeface="Arial Black" pitchFamily="32" charset="0"/>
              </a:rPr>
              <a:t>ANTES – OCUPAÇÃO IRREGULAR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716463" y="6011863"/>
            <a:ext cx="42830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lnSpc>
                <a:spcPct val="118000"/>
              </a:lnSpc>
            </a:pPr>
            <a:r>
              <a:rPr lang="pt-BR" sz="1500">
                <a:latin typeface="Arial Black" pitchFamily="32" charset="0"/>
              </a:rPr>
              <a:t>DEPOIS – RECUPERAÇÃO AMBIENTAL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100806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78" b="25810"/>
          <a:stretch>
            <a:fillRect/>
          </a:stretch>
        </p:blipFill>
        <p:spPr bwMode="auto">
          <a:xfrm>
            <a:off x="4859338" y="2519363"/>
            <a:ext cx="5184775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39778" b="2581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9" b="25197"/>
          <a:stretch>
            <a:fillRect/>
          </a:stretch>
        </p:blipFill>
        <p:spPr bwMode="auto">
          <a:xfrm>
            <a:off x="71438" y="1079500"/>
            <a:ext cx="4859337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39369" b="2519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15900" y="71438"/>
            <a:ext cx="97202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PLANO DE RECUPERAÇÃO AMBIENTAL E URBANIZAÇÃO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79388" y="539750"/>
            <a:ext cx="97202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1500">
                <a:latin typeface="Arial Black" pitchFamily="32" charset="0"/>
              </a:rPr>
              <a:t>AI2 – ÁREA DE INTERVENÇÃO 2 – SITUAÇÃO ATUAL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100806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44575"/>
            <a:ext cx="9899650" cy="531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15900" y="71438"/>
            <a:ext cx="97202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PLANO DE RECUPERAÇÃO AMBIENTAL E URBANIZAÇÃO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79388" y="539750"/>
            <a:ext cx="97202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1500">
                <a:latin typeface="Arial Black" pitchFamily="32" charset="0"/>
              </a:rPr>
              <a:t>AI3 – ÁREA DE INTERVENÇÃO 3 – SITUAÇÃO ATUAL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100806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" b="4019"/>
          <a:stretch>
            <a:fillRect/>
          </a:stretch>
        </p:blipFill>
        <p:spPr bwMode="auto">
          <a:xfrm>
            <a:off x="36513" y="971550"/>
            <a:ext cx="10044112" cy="536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354" b="40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15900" y="0"/>
            <a:ext cx="97202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PLANO DE RECUPERAÇÃO AMBIENTAL E URBANIZAÇÃO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79388" y="395288"/>
            <a:ext cx="9720262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1500">
                <a:latin typeface="Arial Black" pitchFamily="32" charset="0"/>
              </a:rPr>
              <a:t>AI4 – ÁREA DE INTERVENÇÃO 4</a:t>
            </a:r>
          </a:p>
          <a:p>
            <a:pPr algn="ctr">
              <a:lnSpc>
                <a:spcPct val="118000"/>
              </a:lnSpc>
            </a:pPr>
            <a:r>
              <a:rPr lang="pt-BR" sz="1700">
                <a:solidFill>
                  <a:srgbClr val="FF0000"/>
                </a:solidFill>
                <a:latin typeface="Arial Black" pitchFamily="32" charset="0"/>
                <a:cs typeface="Arial Unicode MS" charset="0"/>
              </a:rPr>
              <a:t>80% DAS FAMÍLIAS RELOCADAS PARA ÁREA DE RELOCAÇÃO 3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79500" y="4643438"/>
            <a:ext cx="38528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r">
              <a:lnSpc>
                <a:spcPct val="118000"/>
              </a:lnSpc>
            </a:pPr>
            <a:r>
              <a:rPr lang="pt-BR" sz="1500">
                <a:latin typeface="Arial Black" pitchFamily="32" charset="0"/>
              </a:rPr>
              <a:t>ANTES – OCUPAÇÃO IRREGULAR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148263" y="6192838"/>
            <a:ext cx="47513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lnSpc>
                <a:spcPct val="118000"/>
              </a:lnSpc>
            </a:pPr>
            <a:r>
              <a:rPr lang="pt-BR" sz="1500">
                <a:latin typeface="Arial Black" pitchFamily="32" charset="0"/>
              </a:rPr>
              <a:t>DEPOIS -  RECUPERAÇÃO AMBIENTAL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100806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47700" y="973138"/>
            <a:ext cx="8712200" cy="581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1500"/>
              <a:t>As ocupações irregulares em áreas de Manancial configuram o principal problema ambiental da Região Metropolitana de Curitiba. A problemática ambiental que envolve o município de Campo Magro é complexa. O município está inserido em sua totalidade em área de Manancial, sendo atingido pela APA ( Área de Proteção Ambiental) do Passaúna. Além disso, soma-se ao exposto, como contribuinte para a fragilidade ambiental, a série de áreas ocupadas irregularmente caracterizadas em grande parte por áreas adensadas desprovidas de condições sanitárias.</a:t>
            </a:r>
          </a:p>
          <a:p>
            <a:pPr algn="just">
              <a:lnSpc>
                <a:spcPct val="140000"/>
              </a:lnSpc>
            </a:pPr>
            <a:endParaRPr lang="pt-BR" sz="1500"/>
          </a:p>
          <a:p>
            <a:pPr algn="just">
              <a:lnSpc>
                <a:spcPct val="140000"/>
              </a:lnSpc>
            </a:pPr>
            <a:r>
              <a:rPr lang="pt-BR" sz="1500"/>
              <a:t>Diante dessa situação, o </a:t>
            </a:r>
            <a:r>
              <a:rPr lang="pt-BR" sz="1500" b="1"/>
              <a:t>Plano de Recuperação Ambiental e Urbanização</a:t>
            </a:r>
            <a:r>
              <a:rPr lang="pt-BR" sz="1500"/>
              <a:t> </a:t>
            </a:r>
            <a:r>
              <a:rPr lang="pt-BR" sz="1500" b="1"/>
              <a:t>para Campo Magro </a:t>
            </a:r>
            <a:r>
              <a:rPr lang="pt-BR" sz="1500"/>
              <a:t>orienta-se por uma concepção avançada de sustentabilidade ambiental, social e econômica. O equilíbrio dessas dimensões permite uma abordagem integrada do planejamento, implantação e gestão do plano para recuperar áreas degradadas, preservar áreas de mananciais e melhorar a qualidade de vida da população. </a:t>
            </a:r>
            <a:r>
              <a:rPr lang="pt-BR" sz="1500" b="1"/>
              <a:t>A Companhia de Habitação do Paraná - COHAPAR</a:t>
            </a:r>
            <a:r>
              <a:rPr lang="pt-BR" sz="1500"/>
              <a:t>, amparada pelo Decreto Estadual nº 1886 de 04/12/2007, que a instituiu como uma das gestoras do Programa de Aceleração do Crescimento – PAC do Governo Federal, no Estado do Paraná, está promovendo a execução dos Projetos Prioritários de Investimentos - PPI, integrantes do Programa de Urbanização de Favelas e Habitação, no </a:t>
            </a:r>
            <a:r>
              <a:rPr lang="pt-BR" sz="1500" b="1"/>
              <a:t>Município de Campo Magro.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15900" y="288925"/>
            <a:ext cx="97202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PLANO DE RECUPERAÇÃO AMBIENTAL E URBANIZAÇÃO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100806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5"/>
          <a:stretch>
            <a:fillRect/>
          </a:stretch>
        </p:blipFill>
        <p:spPr bwMode="auto">
          <a:xfrm>
            <a:off x="144463" y="1187450"/>
            <a:ext cx="9899650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344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5900" y="71438"/>
            <a:ext cx="97202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PLANO DE RECUPERAÇÃO AMBIENTAL E URBANIZAÇÃO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79388" y="539750"/>
            <a:ext cx="9720262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1500">
                <a:latin typeface="Arial Black" pitchFamily="32" charset="0"/>
              </a:rPr>
              <a:t>AI5 – ÁREA DE INTERVENÇÃO 5</a:t>
            </a:r>
          </a:p>
          <a:p>
            <a:pPr algn="ctr">
              <a:lnSpc>
                <a:spcPct val="118000"/>
              </a:lnSpc>
            </a:pPr>
            <a:r>
              <a:rPr lang="pt-BR" sz="1700">
                <a:solidFill>
                  <a:srgbClr val="FF0000"/>
                </a:solidFill>
                <a:latin typeface="Arial Black" pitchFamily="32" charset="0"/>
                <a:cs typeface="Arial Unicode MS" charset="0"/>
              </a:rPr>
              <a:t>100% DAS FAMÍLIAS RELOCADAS PARA ÁREA DE RELOCAÇÃO 4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184775" y="6011863"/>
            <a:ext cx="47513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lnSpc>
                <a:spcPct val="118000"/>
              </a:lnSpc>
            </a:pPr>
            <a:r>
              <a:rPr lang="pt-BR" sz="1500">
                <a:latin typeface="Arial Black" pitchFamily="32" charset="0"/>
              </a:rPr>
              <a:t>DEPOIS – RECUPERAÇÃO AMBIENTAL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15900" y="4645025"/>
            <a:ext cx="47513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r">
              <a:lnSpc>
                <a:spcPct val="118000"/>
              </a:lnSpc>
            </a:pPr>
            <a:r>
              <a:rPr lang="pt-BR" sz="1500">
                <a:latin typeface="Arial Black" pitchFamily="32" charset="0"/>
              </a:rPr>
              <a:t>ANTES – OCUPAÇÃO IRREGULAR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80175"/>
            <a:ext cx="10080626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15900" y="71438"/>
            <a:ext cx="97202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PLANO DE RECUPERAÇÃO AMBIENTAL E URBANIZAÇÃO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79388" y="539750"/>
            <a:ext cx="9720262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1500">
                <a:latin typeface="Arial Black" pitchFamily="32" charset="0"/>
              </a:rPr>
              <a:t>AI6 – ÁREA DE INTERVENÇÃO 6 – SITUAÇÃO ATUAL</a:t>
            </a:r>
          </a:p>
          <a:p>
            <a:pPr algn="ctr">
              <a:lnSpc>
                <a:spcPct val="118000"/>
              </a:lnSpc>
            </a:pPr>
            <a:endParaRPr lang="pt-BR" sz="1500">
              <a:latin typeface="Arial Black" pitchFamily="32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403350"/>
            <a:ext cx="4827588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2663825"/>
            <a:ext cx="4859337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100806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79388" y="287338"/>
            <a:ext cx="97202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PLANO DE RECUPERAÇÃO AMBIENTAL E URBANIZAÇÃO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60363" y="1036638"/>
            <a:ext cx="9288462" cy="4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500"/>
              <a:t>Dentro do Projeto Campo Magro estamos desenvolvendo o Trabalho Social de forma expressiva e participativa, entre COHAPAR, Prefeitura Municipal de Campo Magro, SANEPAR – Companhia de Saneamento do Paraná, COPEL – Companhia de Energia Elétrica.</a:t>
            </a:r>
          </a:p>
          <a:p>
            <a:pPr algn="just">
              <a:lnSpc>
                <a:spcPct val="140000"/>
              </a:lnSpc>
            </a:pPr>
            <a:endParaRPr lang="en-US" sz="1500"/>
          </a:p>
          <a:p>
            <a:pPr algn="just">
              <a:lnSpc>
                <a:spcPct val="140000"/>
              </a:lnSpc>
            </a:pPr>
            <a:r>
              <a:rPr lang="en-US" sz="1500"/>
              <a:t>As remoções das famílias estão ocorrendo de forma organizada através de um planejamento participativo entre as entidades e a população, com orientações de caráter sócio-ambiental garantindo a participação desta na tomada de decisões.</a:t>
            </a:r>
          </a:p>
          <a:p>
            <a:pPr algn="just">
              <a:lnSpc>
                <a:spcPct val="140000"/>
              </a:lnSpc>
            </a:pPr>
            <a:endParaRPr lang="en-US" sz="1500"/>
          </a:p>
          <a:p>
            <a:pPr algn="just">
              <a:lnSpc>
                <a:spcPct val="140000"/>
              </a:lnSpc>
            </a:pPr>
            <a:r>
              <a:rPr lang="en-US" sz="1500"/>
              <a:t>A parceria da UFPR – Universidade Federal do Paraná -  através do Projeto Amana – Chuva de Idéias, com a participação dos beneficiários do Programa PAC, gerou expectativas em relação ao eixo educação sanitária e ambiental de maneira muito positiva.</a:t>
            </a:r>
          </a:p>
          <a:p>
            <a:pPr algn="just">
              <a:lnSpc>
                <a:spcPct val="140000"/>
              </a:lnSpc>
            </a:pPr>
            <a:endParaRPr lang="en-US" sz="1500"/>
          </a:p>
          <a:p>
            <a:pPr algn="just">
              <a:lnSpc>
                <a:spcPct val="140000"/>
              </a:lnSpc>
            </a:pPr>
            <a:r>
              <a:rPr lang="en-US" sz="1500"/>
              <a:t>Assim, atendendo os princípios do </a:t>
            </a:r>
            <a:r>
              <a:rPr lang="en-US" sz="1500" b="1"/>
              <a:t>Plano de Recuperação Ambiental e Urbanização</a:t>
            </a:r>
            <a:r>
              <a:rPr lang="en-US" sz="1500"/>
              <a:t>, atuamos de forma fundamental, reiterando a importância da participação da população inserida no programa.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100806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5"/>
          <a:stretch>
            <a:fillRect/>
          </a:stretch>
        </p:blipFill>
        <p:spPr bwMode="auto">
          <a:xfrm>
            <a:off x="360363" y="1260475"/>
            <a:ext cx="9359900" cy="48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56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15900" y="71438"/>
            <a:ext cx="97202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PLANO DE RECUPERAÇÃO AMBIENTAL E URBANIZAÇÃO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79388" y="541338"/>
            <a:ext cx="97202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1500">
                <a:latin typeface="Arial Black" pitchFamily="32" charset="0"/>
              </a:rPr>
              <a:t>DEMOLIÇÃO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100806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2"/>
          <a:stretch>
            <a:fillRect/>
          </a:stretch>
        </p:blipFill>
        <p:spPr bwMode="auto">
          <a:xfrm>
            <a:off x="360363" y="1260475"/>
            <a:ext cx="93599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754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15900" y="71438"/>
            <a:ext cx="97202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PLANO DE RECUPERAÇÃO AMBIENTAL E URBANIZAÇÃO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79388" y="541338"/>
            <a:ext cx="97202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1500">
                <a:latin typeface="Arial Black" pitchFamily="32" charset="0"/>
              </a:rPr>
              <a:t>MUDANÇA DAS FAMÍLIAS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100806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260475"/>
            <a:ext cx="34194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959225"/>
            <a:ext cx="3419475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15900" y="71438"/>
            <a:ext cx="97202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PLANO DE RECUPERAÇÃO AMBIENTAL E URBANIZAÇÃO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15900" y="71438"/>
            <a:ext cx="97202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PLANO DE RECUPERAÇÃO AMBIENTAL E URBANIZAÇÃO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79388" y="541338"/>
            <a:ext cx="97202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1500">
                <a:latin typeface="Arial Black" pitchFamily="32" charset="0"/>
              </a:rPr>
              <a:t>UM SONHO REALIZADO</a:t>
            </a: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1763713"/>
            <a:ext cx="5919787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" t="16176" r="3278" b="11975"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915" t="16176" r="3278" b="1197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60363" y="65088"/>
            <a:ext cx="9288462" cy="4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2000" b="1"/>
              <a:t>DIRETORIA DA COHAPAR</a:t>
            </a:r>
          </a:p>
          <a:p>
            <a:pPr algn="ctr">
              <a:lnSpc>
                <a:spcPct val="100000"/>
              </a:lnSpc>
            </a:pPr>
            <a:endParaRPr lang="pt-BR" sz="1500" b="1"/>
          </a:p>
          <a:p>
            <a:pPr algn="ctr">
              <a:lnSpc>
                <a:spcPct val="100000"/>
              </a:lnSpc>
            </a:pPr>
            <a:r>
              <a:rPr lang="pt-BR" sz="1700" b="1"/>
              <a:t>Mounir Chaowiche </a:t>
            </a:r>
          </a:p>
          <a:p>
            <a:pPr algn="ctr">
              <a:lnSpc>
                <a:spcPct val="100000"/>
              </a:lnSpc>
            </a:pPr>
            <a:r>
              <a:rPr lang="pt-BR" sz="1500" b="1"/>
              <a:t>Presidente</a:t>
            </a:r>
          </a:p>
          <a:p>
            <a:pPr algn="ctr">
              <a:lnSpc>
                <a:spcPct val="100000"/>
              </a:lnSpc>
            </a:pPr>
            <a:endParaRPr lang="pt-BR" sz="1500" b="1"/>
          </a:p>
          <a:p>
            <a:pPr algn="ctr">
              <a:lnSpc>
                <a:spcPct val="100000"/>
              </a:lnSpc>
            </a:pPr>
            <a:r>
              <a:rPr lang="pt-BR" sz="1700" b="1">
                <a:cs typeface="Arial Unicode MS" charset="0"/>
              </a:rPr>
              <a:t>Agostinho Creplive Filho</a:t>
            </a:r>
          </a:p>
          <a:p>
            <a:pPr algn="ctr">
              <a:lnSpc>
                <a:spcPct val="100000"/>
              </a:lnSpc>
            </a:pPr>
            <a:r>
              <a:rPr lang="pt-BR" sz="1500" b="1">
                <a:cs typeface="Arial Unicode MS" charset="0"/>
              </a:rPr>
              <a:t>Diretor Administrativo Financeiro</a:t>
            </a:r>
          </a:p>
          <a:p>
            <a:pPr algn="ctr">
              <a:lnSpc>
                <a:spcPct val="100000"/>
              </a:lnSpc>
            </a:pPr>
            <a:endParaRPr lang="pt-BR" sz="1500" b="1"/>
          </a:p>
          <a:p>
            <a:pPr algn="ctr">
              <a:lnSpc>
                <a:spcPct val="100000"/>
              </a:lnSpc>
            </a:pPr>
            <a:r>
              <a:rPr lang="pt-BR" sz="1700" b="1">
                <a:cs typeface="Arial Unicode MS" charset="0"/>
              </a:rPr>
              <a:t>Jocely Maria Thomazoni Loyola</a:t>
            </a:r>
          </a:p>
          <a:p>
            <a:pPr algn="ctr">
              <a:lnSpc>
                <a:spcPct val="100000"/>
              </a:lnSpc>
            </a:pPr>
            <a:r>
              <a:rPr lang="pt-BR" sz="1500" b="1">
                <a:cs typeface="Arial Unicode MS" charset="0"/>
              </a:rPr>
              <a:t>Diretora de Projetos</a:t>
            </a:r>
          </a:p>
          <a:p>
            <a:pPr algn="ctr">
              <a:lnSpc>
                <a:spcPct val="100000"/>
              </a:lnSpc>
            </a:pPr>
            <a:endParaRPr lang="pt-BR" sz="1500" b="1">
              <a:cs typeface="Arial Unicode MS" charset="0"/>
            </a:endParaRPr>
          </a:p>
          <a:p>
            <a:pPr algn="ctr">
              <a:lnSpc>
                <a:spcPct val="100000"/>
              </a:lnSpc>
            </a:pPr>
            <a:r>
              <a:rPr lang="pt-BR" sz="1700" b="1">
                <a:cs typeface="Arial Unicode MS" charset="0"/>
              </a:rPr>
              <a:t>Luciano Valério Bello Machado</a:t>
            </a:r>
          </a:p>
          <a:p>
            <a:pPr algn="ctr">
              <a:lnSpc>
                <a:spcPct val="100000"/>
              </a:lnSpc>
            </a:pPr>
            <a:r>
              <a:rPr lang="pt-BR" sz="1500" b="1"/>
              <a:t>Diretor de Programas e Obras</a:t>
            </a:r>
          </a:p>
          <a:p>
            <a:pPr algn="ctr">
              <a:lnSpc>
                <a:spcPct val="100000"/>
              </a:lnSpc>
            </a:pPr>
            <a:endParaRPr lang="pt-BR" sz="1500" b="1"/>
          </a:p>
          <a:p>
            <a:pPr algn="ctr">
              <a:lnSpc>
                <a:spcPct val="100000"/>
              </a:lnSpc>
            </a:pPr>
            <a:r>
              <a:rPr lang="pt-BR" sz="1700" b="1"/>
              <a:t>Nelson Cordeiro Justus</a:t>
            </a:r>
          </a:p>
          <a:p>
            <a:pPr algn="ctr">
              <a:lnSpc>
                <a:spcPct val="100000"/>
              </a:lnSpc>
            </a:pPr>
            <a:r>
              <a:rPr lang="pt-BR" sz="1500" b="1"/>
              <a:t>Diretor de Regularização Fundiária e Relações Comunitárias</a:t>
            </a:r>
          </a:p>
          <a:p>
            <a:pPr algn="ctr">
              <a:lnSpc>
                <a:spcPct val="100000"/>
              </a:lnSpc>
            </a:pPr>
            <a:r>
              <a:rPr lang="en-US" sz="1500"/>
              <a:t> 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900113" y="4319588"/>
            <a:ext cx="424815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1200" b="1"/>
              <a:t>COORDENAÇÃO</a:t>
            </a:r>
          </a:p>
          <a:p>
            <a:pPr algn="ctr">
              <a:lnSpc>
                <a:spcPct val="100000"/>
              </a:lnSpc>
            </a:pPr>
            <a:endParaRPr lang="pt-BR" sz="1200" b="1"/>
          </a:p>
          <a:p>
            <a:pPr algn="ctr">
              <a:lnSpc>
                <a:spcPct val="100000"/>
              </a:lnSpc>
            </a:pPr>
            <a:r>
              <a:rPr lang="pt-BR" sz="1200" b="1"/>
              <a:t>Ary Ribeiro Filho </a:t>
            </a:r>
          </a:p>
          <a:p>
            <a:pPr algn="ctr">
              <a:lnSpc>
                <a:spcPct val="100000"/>
              </a:lnSpc>
            </a:pPr>
            <a:r>
              <a:rPr lang="pt-BR" sz="1200" b="1"/>
              <a:t>Engenheiro Civil - Coordenador</a:t>
            </a:r>
          </a:p>
          <a:p>
            <a:pPr algn="ctr">
              <a:lnSpc>
                <a:spcPct val="100000"/>
              </a:lnSpc>
            </a:pPr>
            <a:endParaRPr lang="pt-BR" sz="1200" b="1"/>
          </a:p>
          <a:p>
            <a:pPr algn="ctr">
              <a:lnSpc>
                <a:spcPct val="100000"/>
              </a:lnSpc>
            </a:pPr>
            <a:r>
              <a:rPr lang="pt-BR" sz="1200" b="1">
                <a:cs typeface="Arial Unicode MS" charset="0"/>
              </a:rPr>
              <a:t>Maria Fernanda Lagana de Almeida Santos</a:t>
            </a:r>
          </a:p>
          <a:p>
            <a:pPr algn="ctr">
              <a:lnSpc>
                <a:spcPct val="100000"/>
              </a:lnSpc>
            </a:pPr>
            <a:r>
              <a:rPr lang="pt-BR" sz="1200" b="1">
                <a:cs typeface="Arial Unicode MS" charset="0"/>
              </a:rPr>
              <a:t>Arquiteta Urbanista</a:t>
            </a:r>
          </a:p>
          <a:p>
            <a:pPr algn="ctr">
              <a:lnSpc>
                <a:spcPct val="100000"/>
              </a:lnSpc>
            </a:pPr>
            <a:endParaRPr lang="pt-BR" sz="1200" b="1"/>
          </a:p>
          <a:p>
            <a:pPr algn="ctr">
              <a:lnSpc>
                <a:spcPct val="100000"/>
              </a:lnSpc>
            </a:pPr>
            <a:r>
              <a:rPr lang="pt-BR" sz="1200" b="1">
                <a:cs typeface="Arial Unicode MS" charset="0"/>
              </a:rPr>
              <a:t>Luisa Terezinha Rodacki</a:t>
            </a:r>
          </a:p>
          <a:p>
            <a:pPr algn="ctr">
              <a:lnSpc>
                <a:spcPct val="100000"/>
              </a:lnSpc>
            </a:pPr>
            <a:r>
              <a:rPr lang="pt-BR" sz="1200" b="1">
                <a:cs typeface="Arial Unicode MS" charset="0"/>
              </a:rPr>
              <a:t>Engenheira Civil</a:t>
            </a:r>
          </a:p>
          <a:p>
            <a:pPr algn="ctr">
              <a:lnSpc>
                <a:spcPct val="100000"/>
              </a:lnSpc>
            </a:pPr>
            <a:endParaRPr lang="pt-BR" sz="1200" b="1">
              <a:cs typeface="Arial Unicode MS" charset="0"/>
            </a:endParaRPr>
          </a:p>
          <a:p>
            <a:pPr algn="ctr">
              <a:lnSpc>
                <a:spcPct val="100000"/>
              </a:lnSpc>
            </a:pPr>
            <a:r>
              <a:rPr lang="pt-BR" sz="1200" b="1">
                <a:cs typeface="Arial Unicode MS" charset="0"/>
              </a:rPr>
              <a:t>Jussara Rodrigues</a:t>
            </a:r>
          </a:p>
          <a:p>
            <a:pPr algn="ctr">
              <a:lnSpc>
                <a:spcPct val="100000"/>
              </a:lnSpc>
            </a:pPr>
            <a:r>
              <a:rPr lang="pt-BR" sz="1200" b="1"/>
              <a:t>Assistente Social</a:t>
            </a:r>
          </a:p>
          <a:p>
            <a:pPr algn="ctr">
              <a:lnSpc>
                <a:spcPct val="100000"/>
              </a:lnSpc>
            </a:pPr>
            <a:endParaRPr lang="pt-BR" sz="1200" b="1"/>
          </a:p>
          <a:p>
            <a:pPr algn="ctr">
              <a:lnSpc>
                <a:spcPct val="100000"/>
              </a:lnSpc>
            </a:pPr>
            <a:r>
              <a:rPr lang="pt-BR" sz="1200" b="1"/>
              <a:t>Danielle Pires Machado</a:t>
            </a:r>
          </a:p>
          <a:p>
            <a:pPr algn="ctr">
              <a:lnSpc>
                <a:spcPct val="100000"/>
              </a:lnSpc>
            </a:pPr>
            <a:r>
              <a:rPr lang="pt-BR" sz="1200" b="1"/>
              <a:t>Desenhista Projetista</a:t>
            </a:r>
          </a:p>
          <a:p>
            <a:pPr algn="ctr">
              <a:lnSpc>
                <a:spcPct val="100000"/>
              </a:lnSpc>
            </a:pPr>
            <a:r>
              <a:rPr lang="en-US" sz="1500"/>
              <a:t> 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148263" y="4319588"/>
            <a:ext cx="424815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1200" b="1"/>
              <a:t>APOIO TÉCNICO</a:t>
            </a:r>
          </a:p>
          <a:p>
            <a:pPr algn="ctr">
              <a:lnSpc>
                <a:spcPct val="100000"/>
              </a:lnSpc>
            </a:pPr>
            <a:endParaRPr lang="pt-BR" sz="1200" b="1"/>
          </a:p>
          <a:p>
            <a:pPr algn="ctr">
              <a:lnSpc>
                <a:spcPct val="100000"/>
              </a:lnSpc>
            </a:pPr>
            <a:r>
              <a:rPr lang="pt-BR" sz="1200" b="1">
                <a:cs typeface="Arial Unicode MS" charset="0"/>
              </a:rPr>
              <a:t>Anelise Gomes Wielewicki Matos</a:t>
            </a:r>
          </a:p>
          <a:p>
            <a:pPr algn="ctr">
              <a:lnSpc>
                <a:spcPct val="100000"/>
              </a:lnSpc>
            </a:pPr>
            <a:r>
              <a:rPr lang="pt-BR" sz="1200" b="1">
                <a:cs typeface="Arial Unicode MS" charset="0"/>
              </a:rPr>
              <a:t>Arquiteta Urbanista</a:t>
            </a:r>
          </a:p>
          <a:p>
            <a:pPr algn="ctr">
              <a:lnSpc>
                <a:spcPct val="100000"/>
              </a:lnSpc>
            </a:pPr>
            <a:endParaRPr lang="pt-BR" sz="1200" b="1"/>
          </a:p>
          <a:p>
            <a:pPr algn="ctr">
              <a:lnSpc>
                <a:spcPct val="100000"/>
              </a:lnSpc>
            </a:pPr>
            <a:r>
              <a:rPr lang="pt-BR" sz="1200" b="1">
                <a:cs typeface="Arial Unicode MS" charset="0"/>
              </a:rPr>
              <a:t>Adriana Umbria Lemos Nunes</a:t>
            </a:r>
          </a:p>
          <a:p>
            <a:pPr algn="ctr">
              <a:lnSpc>
                <a:spcPct val="100000"/>
              </a:lnSpc>
            </a:pPr>
            <a:r>
              <a:rPr lang="pt-BR" sz="1200" b="1"/>
              <a:t>Desenhista Projetista</a:t>
            </a:r>
          </a:p>
          <a:p>
            <a:pPr algn="ctr">
              <a:lnSpc>
                <a:spcPct val="100000"/>
              </a:lnSpc>
            </a:pPr>
            <a:endParaRPr lang="pt-BR" sz="1200" b="1"/>
          </a:p>
          <a:p>
            <a:pPr algn="ctr">
              <a:lnSpc>
                <a:spcPct val="100000"/>
              </a:lnSpc>
            </a:pPr>
            <a:r>
              <a:rPr lang="pt-BR" sz="1200" b="1">
                <a:cs typeface="Arial Unicode MS" charset="0"/>
              </a:rPr>
              <a:t>Patricia Pereira Mewes dos Santos</a:t>
            </a:r>
          </a:p>
          <a:p>
            <a:pPr algn="ctr">
              <a:lnSpc>
                <a:spcPct val="100000"/>
              </a:lnSpc>
            </a:pPr>
            <a:r>
              <a:rPr lang="pt-BR" sz="1200" b="1"/>
              <a:t>Desenhista Projetista</a:t>
            </a:r>
          </a:p>
          <a:p>
            <a:pPr algn="ctr">
              <a:lnSpc>
                <a:spcPct val="100000"/>
              </a:lnSpc>
            </a:pPr>
            <a:endParaRPr lang="pt-BR" sz="1200" b="1"/>
          </a:p>
          <a:p>
            <a:pPr algn="ctr">
              <a:lnSpc>
                <a:spcPct val="100000"/>
              </a:lnSpc>
            </a:pPr>
            <a:r>
              <a:rPr lang="pt-BR" sz="1200" b="1">
                <a:cs typeface="Arial Unicode MS" charset="0"/>
              </a:rPr>
              <a:t>Lorena Mylla Gonçalves</a:t>
            </a:r>
          </a:p>
          <a:p>
            <a:pPr algn="ctr">
              <a:lnSpc>
                <a:spcPct val="100000"/>
              </a:lnSpc>
            </a:pPr>
            <a:r>
              <a:rPr lang="pt-BR" sz="1200" b="1"/>
              <a:t>Assistente Social</a:t>
            </a:r>
          </a:p>
          <a:p>
            <a:pPr algn="ctr">
              <a:lnSpc>
                <a:spcPct val="100000"/>
              </a:lnSpc>
            </a:pPr>
            <a:endParaRPr lang="pt-BR" sz="1200" b="1"/>
          </a:p>
          <a:p>
            <a:pPr algn="ctr">
              <a:lnSpc>
                <a:spcPct val="100000"/>
              </a:lnSpc>
            </a:pPr>
            <a:r>
              <a:rPr lang="pt-BR" sz="1200" b="1">
                <a:cs typeface="Arial Unicode MS" charset="0"/>
              </a:rPr>
              <a:t>Aldo Antonio Mandalozzo</a:t>
            </a:r>
          </a:p>
          <a:p>
            <a:pPr algn="ctr">
              <a:lnSpc>
                <a:spcPct val="100000"/>
              </a:lnSpc>
            </a:pPr>
            <a:r>
              <a:rPr lang="pt-BR" sz="1200" b="1"/>
              <a:t>Analista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100806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260475"/>
            <a:ext cx="809942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79388" y="539750"/>
            <a:ext cx="97202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1500">
                <a:latin typeface="Arial Black" pitchFamily="32" charset="0"/>
              </a:rPr>
              <a:t>LOCALIZAÇÃO GEOGRÁFICA DO MUNICÍPIO DE CAMPO MAGRO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15900" y="71438"/>
            <a:ext cx="97202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PLANO DE RECUPERAÇÃO AMBIENTAL E URBANIZAÇÃO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100806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15900" y="468313"/>
            <a:ext cx="97202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PLANO DE RECUPERAÇÃO AMBIENTAL E URBANIZAÇÃO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28675" y="1250950"/>
            <a:ext cx="8459788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1600"/>
              <a:t>Dados da Prefeitura Municipal dão conta que existem no município de Campo Magro 18 áreas de ocupações irregulares, ou habitações informais em áreas de risco e de preservação permanente. </a:t>
            </a:r>
          </a:p>
          <a:p>
            <a:pPr algn="just">
              <a:lnSpc>
                <a:spcPct val="150000"/>
              </a:lnSpc>
            </a:pPr>
            <a:endParaRPr lang="pt-BR" sz="1600"/>
          </a:p>
          <a:p>
            <a:pPr algn="just">
              <a:lnSpc>
                <a:spcPct val="140000"/>
              </a:lnSpc>
            </a:pPr>
            <a:r>
              <a:rPr lang="pt-BR" sz="1600"/>
              <a:t>Para esse projeto foram selecionadas 06 áreas de ocupações irregulares localizadas no Jardim Cecília/Boa Vista que totalizam cerca de 430 unidades familiares. </a:t>
            </a:r>
          </a:p>
          <a:p>
            <a:pPr algn="just">
              <a:lnSpc>
                <a:spcPct val="140000"/>
              </a:lnSpc>
            </a:pPr>
            <a:endParaRPr lang="pt-BR" sz="1600"/>
          </a:p>
          <a:p>
            <a:pPr algn="just">
              <a:lnSpc>
                <a:spcPct val="140000"/>
              </a:lnSpc>
            </a:pPr>
            <a:r>
              <a:rPr lang="pt-BR" sz="1600"/>
              <a:t>Tais áreas de ocupações irregulares foram selecionadas por estarem contribuindo diretamente para a degradação do Rio Passaúna, Manancial de abastecimento de água da Região Metropolitana de Curitiba.  </a:t>
            </a:r>
          </a:p>
          <a:p>
            <a:pPr algn="just">
              <a:lnSpc>
                <a:spcPct val="140000"/>
              </a:lnSpc>
            </a:pPr>
            <a:endParaRPr lang="pt-BR" sz="1600"/>
          </a:p>
          <a:p>
            <a:pPr algn="just">
              <a:lnSpc>
                <a:spcPct val="140000"/>
              </a:lnSpc>
            </a:pPr>
            <a:r>
              <a:rPr lang="pt-BR" sz="1600"/>
              <a:t>Essas áreas foram chamadas de Áreas de Intervenção 01, 02, 03, 04, 05 e 06.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100806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079500"/>
            <a:ext cx="7900987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15900" y="71438"/>
            <a:ext cx="97202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PLANO DE RECUPERAÇÃO AMBIENTAL E URBANIZAÇÃO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79388" y="539750"/>
            <a:ext cx="97202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1500">
                <a:latin typeface="Arial Black" pitchFamily="32" charset="0"/>
              </a:rPr>
              <a:t>LOCALIZAÇÃO DAS ÁREAS DE INTERVENÇÃO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600450" y="2952750"/>
            <a:ext cx="19796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pt-BR" b="1">
                <a:solidFill>
                  <a:srgbClr val="FFFFFF"/>
                </a:solidFill>
              </a:rPr>
              <a:t>CAMPO MAGRO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100806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9388" y="252413"/>
            <a:ext cx="975677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PLANO DE RECUPERAÇÃO AMBIENTAL E URBANIZAÇÃO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28675" y="1144588"/>
            <a:ext cx="8459788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1500"/>
              <a:t>Grande parte das Áreas de Intervenção são inadequadas para ocupação urbana pois encontram-se em faixa de preservação permanente dos rios e em área de risco em função da alta declividade dos terrenos. Dessa forma a maioria das famílias, ou seja 388, serão relocadas e apenas 42 permanecerão nas casas passíveis de regularização. Atualmente, 181 unidades estão concluídas, 175 unidades estão em obra e 32 em processo de licitação.</a:t>
            </a:r>
          </a:p>
          <a:p>
            <a:pPr algn="just">
              <a:lnSpc>
                <a:spcPct val="150000"/>
              </a:lnSpc>
            </a:pPr>
            <a:endParaRPr lang="pt-BR" sz="1500"/>
          </a:p>
          <a:p>
            <a:pPr algn="just">
              <a:lnSpc>
                <a:spcPct val="140000"/>
              </a:lnSpc>
            </a:pPr>
            <a:r>
              <a:rPr lang="pt-BR" sz="1500"/>
              <a:t>Nessas áreas de intervenção ocupadas irregularmente será feito um </a:t>
            </a:r>
            <a:r>
              <a:rPr lang="pt-BR" sz="1500" b="1"/>
              <a:t>Plano de Recuperação Ambiental </a:t>
            </a:r>
            <a:r>
              <a:rPr lang="pt-BR" sz="1500"/>
              <a:t>com a implantação de Parques e Equipamentos Urbanos e de Lazer.</a:t>
            </a:r>
          </a:p>
          <a:p>
            <a:pPr algn="just">
              <a:lnSpc>
                <a:spcPct val="140000"/>
              </a:lnSpc>
            </a:pPr>
            <a:endParaRPr lang="pt-BR" sz="1500"/>
          </a:p>
          <a:p>
            <a:pPr algn="just">
              <a:lnSpc>
                <a:spcPct val="140000"/>
              </a:lnSpc>
            </a:pPr>
            <a:r>
              <a:rPr lang="pt-BR" sz="1500"/>
              <a:t>Foram selecionadas 04 áreas para relocação dessas famílias, inseridas na malha urbana, onde estão sendo construídas 356 unidades habitacionais. Estas áreas contarão com toda a infraestrutura urbana básica: rede de água e esgoto, energia elétrica, pavimentação e drenagem. O padrão habitacional implantado é de moradia isolada CF-40R1 e Casas Geminadas de 40m², com dois quartos, sala, cozinha e banheiro, com cobertura em telha de barro e dotadas de toda a infraestrutura necessária.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100806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235075"/>
            <a:ext cx="8636000" cy="477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15900" y="71438"/>
            <a:ext cx="97202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PLANO DE RECUPERAÇÃO AMBIENTAL E URBANIZAÇÃO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9388" y="539750"/>
            <a:ext cx="97202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1500">
                <a:latin typeface="Arial Black" pitchFamily="32" charset="0"/>
              </a:rPr>
              <a:t>PADRÕES ARQUITETÔNICOS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100806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682750"/>
            <a:ext cx="882967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15900" y="71438"/>
            <a:ext cx="97202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PLANO DE RECUPERAÇÃO AMBIENTAL E URBANIZAÇÃO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79388" y="539750"/>
            <a:ext cx="97202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1500">
                <a:latin typeface="Arial Black" pitchFamily="32" charset="0"/>
              </a:rPr>
              <a:t>PADRÕES ARQUITETÔNICOS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100806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15900" y="252413"/>
            <a:ext cx="97202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pt-BR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PLANO DE RECUPERAÇÃO AMBIENTAL E URBANIZAÇÃO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63600" y="1360488"/>
            <a:ext cx="8459788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/>
              <a:t>Das quatro “Áreas de Relocação” que compõem o Projeto, três estão concluídas, totalizando 181 unidades habitacionais.</a:t>
            </a:r>
          </a:p>
          <a:p>
            <a:pPr algn="just">
              <a:lnSpc>
                <a:spcPct val="150000"/>
              </a:lnSpc>
            </a:pPr>
            <a:endParaRPr lang="pt-BR"/>
          </a:p>
          <a:p>
            <a:pPr algn="just">
              <a:lnSpc>
                <a:spcPct val="140000"/>
              </a:lnSpc>
            </a:pPr>
            <a:r>
              <a:rPr lang="pt-BR" b="1">
                <a:solidFill>
                  <a:srgbClr val="FF0000"/>
                </a:solidFill>
              </a:rPr>
              <a:t>Área para Relocação 01 - 53.255,00 m²  -   89 unidades - CONCLUÍDA</a:t>
            </a:r>
          </a:p>
          <a:p>
            <a:pPr algn="just">
              <a:lnSpc>
                <a:spcPct val="140000"/>
              </a:lnSpc>
            </a:pPr>
            <a:r>
              <a:rPr lang="pt-BR"/>
              <a:t>Área para Relocação 02 - 55.422,00 m²  - 175 unidades - EM OBRA</a:t>
            </a:r>
          </a:p>
          <a:p>
            <a:pPr algn="just">
              <a:lnSpc>
                <a:spcPct val="140000"/>
              </a:lnSpc>
            </a:pPr>
            <a:r>
              <a:rPr lang="pt-BR" b="1">
                <a:solidFill>
                  <a:srgbClr val="FF0000"/>
                </a:solidFill>
              </a:rPr>
              <a:t>Área para Relocação 03 - 9.237,00 m²  -   38 unidades - CONCLUÍDA</a:t>
            </a:r>
          </a:p>
          <a:p>
            <a:pPr algn="just">
              <a:lnSpc>
                <a:spcPct val="140000"/>
              </a:lnSpc>
            </a:pPr>
            <a:r>
              <a:rPr lang="pt-BR" b="1">
                <a:solidFill>
                  <a:srgbClr val="FF0000"/>
                </a:solidFill>
              </a:rPr>
              <a:t>Área para Relocação 04 - 52.033,34 m² -   54 unidades - CONCLUÍDA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34451</TotalTime>
  <Words>1347</Words>
  <Application>Microsoft Office PowerPoint</Application>
  <PresentationFormat>Personalizar</PresentationFormat>
  <Paragraphs>167</Paragraphs>
  <Slides>26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Arial</vt:lpstr>
      <vt:lpstr>Arial Black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Saulo de Tarso Garcia Vitoy</dc:creator>
  <cp:lastModifiedBy>Pedro</cp:lastModifiedBy>
  <cp:revision>2</cp:revision>
  <cp:lastPrinted>1601-01-01T00:00:00Z</cp:lastPrinted>
  <dcterms:created xsi:type="dcterms:W3CDTF">2011-03-17T12:32:02Z</dcterms:created>
  <dcterms:modified xsi:type="dcterms:W3CDTF">2023-04-27T20:10:44Z</dcterms:modified>
</cp:coreProperties>
</file>