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0"/>
  </p:handoutMasterIdLst>
  <p:sldIdLst>
    <p:sldId id="256" r:id="rId2"/>
    <p:sldId id="262" r:id="rId3"/>
    <p:sldId id="314" r:id="rId4"/>
    <p:sldId id="267" r:id="rId5"/>
    <p:sldId id="292" r:id="rId6"/>
    <p:sldId id="315" r:id="rId7"/>
    <p:sldId id="308" r:id="rId8"/>
    <p:sldId id="319" r:id="rId9"/>
    <p:sldId id="320" r:id="rId10"/>
    <p:sldId id="313" r:id="rId11"/>
    <p:sldId id="322" r:id="rId12"/>
    <p:sldId id="300" r:id="rId13"/>
    <p:sldId id="265" r:id="rId14"/>
    <p:sldId id="316" r:id="rId15"/>
    <p:sldId id="301" r:id="rId16"/>
    <p:sldId id="304" r:id="rId17"/>
    <p:sldId id="303" r:id="rId18"/>
    <p:sldId id="306" r:id="rId19"/>
    <p:sldId id="309" r:id="rId20"/>
    <p:sldId id="317" r:id="rId21"/>
    <p:sldId id="318" r:id="rId22"/>
    <p:sldId id="307" r:id="rId23"/>
    <p:sldId id="311" r:id="rId24"/>
    <p:sldId id="324" r:id="rId25"/>
    <p:sldId id="323" r:id="rId26"/>
    <p:sldId id="325" r:id="rId27"/>
    <p:sldId id="281" r:id="rId28"/>
    <p:sldId id="280" r:id="rId29"/>
    <p:sldId id="326" r:id="rId30"/>
    <p:sldId id="327" r:id="rId31"/>
    <p:sldId id="328" r:id="rId32"/>
    <p:sldId id="329" r:id="rId33"/>
    <p:sldId id="332" r:id="rId34"/>
    <p:sldId id="294" r:id="rId35"/>
    <p:sldId id="305" r:id="rId36"/>
    <p:sldId id="330" r:id="rId37"/>
    <p:sldId id="331" r:id="rId38"/>
    <p:sldId id="257" r:id="rId39"/>
  </p:sldIdLst>
  <p:sldSz cx="9144000" cy="6858000" type="screen4x3"/>
  <p:notesSz cx="9926638" cy="67976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7" autoAdjust="0"/>
    <p:restoredTop sz="94676" autoAdjust="0"/>
  </p:normalViewPr>
  <p:slideViewPr>
    <p:cSldViewPr>
      <p:cViewPr>
        <p:scale>
          <a:sx n="75" d="100"/>
          <a:sy n="75" d="100"/>
        </p:scale>
        <p:origin x="-1830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E42FA-4DC9-4843-85B3-CBB1F7863952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96308-9E4D-453F-B1DA-78E63800D5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3936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F28D-2118-461D-B1A9-09FE6C315A12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1A80C-4AFC-447C-A145-8D7B108388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6698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F28D-2118-461D-B1A9-09FE6C315A12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1A80C-4AFC-447C-A145-8D7B108388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298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F28D-2118-461D-B1A9-09FE6C315A12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1A80C-4AFC-447C-A145-8D7B108388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728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F28D-2118-461D-B1A9-09FE6C315A12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1A80C-4AFC-447C-A145-8D7B108388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8966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F28D-2118-461D-B1A9-09FE6C315A12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1A80C-4AFC-447C-A145-8D7B108388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2282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F28D-2118-461D-B1A9-09FE6C315A12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1A80C-4AFC-447C-A145-8D7B108388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1011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F28D-2118-461D-B1A9-09FE6C315A12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1A80C-4AFC-447C-A145-8D7B108388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747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F28D-2118-461D-B1A9-09FE6C315A12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1A80C-4AFC-447C-A145-8D7B108388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092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F28D-2118-461D-B1A9-09FE6C315A12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1A80C-4AFC-447C-A145-8D7B108388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3817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F28D-2118-461D-B1A9-09FE6C315A12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1A80C-4AFC-447C-A145-8D7B108388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3333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F28D-2118-461D-B1A9-09FE6C315A12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1A80C-4AFC-447C-A145-8D7B108388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264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7F28D-2118-461D-B1A9-09FE6C315A12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1A80C-4AFC-447C-A145-8D7B108388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44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microsoft.com/office/2007/relationships/hdphoto" Target="../media/hdphoto4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microsoft.com/office/2007/relationships/hdphoto" Target="../media/hdphoto3.wdp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microsoft.com/office/2007/relationships/hdphoto" Target="../media/hdphoto6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microsoft.com/office/2007/relationships/hdphoto" Target="../media/hdphoto5.wdp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10" Type="http://schemas.openxmlformats.org/officeDocument/2006/relationships/image" Target="../media/image66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4.png"/><Relationship Id="rId4" Type="http://schemas.openxmlformats.org/officeDocument/2006/relationships/image" Target="../media/image73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3947572"/>
            <a:ext cx="85819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spcBef>
                <a:spcPct val="0"/>
              </a:spcBef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Uma experiência inovadora de eficiência energética e inclusão social em moradias populares em Goiás</a:t>
            </a:r>
          </a:p>
          <a:p>
            <a:pPr algn="ctr"/>
            <a:endParaRPr lang="pt-BR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67544" y="5130477"/>
            <a:ext cx="835292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000" b="1" dirty="0">
              <a:latin typeface="Century Gothic" pitchFamily="34" charset="0"/>
            </a:endParaRPr>
          </a:p>
          <a:p>
            <a:pPr algn="ctr"/>
            <a:r>
              <a:rPr lang="pt-BR" sz="1600" b="1" dirty="0" smtClean="0">
                <a:solidFill>
                  <a:schemeClr val="tx2"/>
                </a:solidFill>
                <a:latin typeface="Century Gothic" pitchFamily="34" charset="0"/>
              </a:rPr>
              <a:t>PRÊMIO SELO DE MÉRITO – ABC / 2017</a:t>
            </a:r>
          </a:p>
          <a:p>
            <a:pPr algn="ctr"/>
            <a:endParaRPr lang="pt-BR" sz="1600" b="1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algn="ctr"/>
            <a:endParaRPr lang="pt-BR" sz="1600" b="1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algn="ctr"/>
            <a:endParaRPr lang="pt-BR" sz="1400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algn="ctr"/>
            <a:endParaRPr lang="pt-BR" sz="2400" b="1" dirty="0" smtClean="0">
              <a:latin typeface="Century Gothic" pitchFamily="34" charset="0"/>
            </a:endParaRPr>
          </a:p>
          <a:p>
            <a:pPr algn="ctr"/>
            <a:endParaRPr lang="pt-BR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8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8"/>
          <p:cNvSpPr txBox="1">
            <a:spLocks/>
          </p:cNvSpPr>
          <p:nvPr/>
        </p:nvSpPr>
        <p:spPr>
          <a:xfrm>
            <a:off x="467544" y="1268760"/>
            <a:ext cx="3806394" cy="1779027"/>
          </a:xfrm>
          <a:prstGeom prst="rect">
            <a:avLst/>
          </a:prstGeom>
        </p:spPr>
        <p:txBody>
          <a:bodyPr/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0000"/>
              </a:buClr>
              <a:buSzPct val="110000"/>
              <a:buNone/>
            </a:pPr>
            <a:r>
              <a:rPr lang="pt-BR" sz="1800" b="1" dirty="0" smtClean="0">
                <a:solidFill>
                  <a:schemeClr val="tx2"/>
                </a:solidFill>
              </a:rPr>
              <a:t>PARCERIAS DE TODOS OS ENTES ENVOLVIDOS</a:t>
            </a:r>
          </a:p>
          <a:p>
            <a:pPr>
              <a:buClr>
                <a:srgbClr val="FF0000"/>
              </a:buClr>
              <a:buSzPct val="110000"/>
              <a:buFont typeface="Wingdings" panose="020B0604020202020204" pitchFamily="2" charset="2"/>
              <a:buChar char="ü"/>
            </a:pPr>
            <a:r>
              <a:rPr lang="pt-BR" sz="1800" dirty="0">
                <a:solidFill>
                  <a:schemeClr val="tx2"/>
                </a:solidFill>
              </a:rPr>
              <a:t>Eixos de trabalho </a:t>
            </a:r>
            <a:r>
              <a:rPr lang="pt-BR" sz="1800" dirty="0" smtClean="0">
                <a:solidFill>
                  <a:schemeClr val="tx2"/>
                </a:solidFill>
              </a:rPr>
              <a:t>fortificados </a:t>
            </a:r>
            <a:r>
              <a:rPr lang="pt-BR" sz="1800" dirty="0">
                <a:solidFill>
                  <a:schemeClr val="tx2"/>
                </a:solidFill>
              </a:rPr>
              <a:t>entre </a:t>
            </a:r>
            <a:r>
              <a:rPr lang="pt-BR" sz="1800" dirty="0" err="1" smtClean="0">
                <a:solidFill>
                  <a:schemeClr val="tx2"/>
                </a:solidFill>
              </a:rPr>
              <a:t>Agehab</a:t>
            </a:r>
            <a:r>
              <a:rPr lang="pt-BR" sz="1800" dirty="0" smtClean="0">
                <a:solidFill>
                  <a:schemeClr val="tx2"/>
                </a:solidFill>
              </a:rPr>
              <a:t>, Celg,  </a:t>
            </a:r>
            <a:r>
              <a:rPr lang="pt-BR" sz="1800" dirty="0" err="1" smtClean="0">
                <a:solidFill>
                  <a:schemeClr val="tx2"/>
                </a:solidFill>
              </a:rPr>
              <a:t>Saneago</a:t>
            </a:r>
            <a:r>
              <a:rPr lang="pt-BR" sz="1800" dirty="0" smtClean="0">
                <a:solidFill>
                  <a:schemeClr val="tx2"/>
                </a:solidFill>
              </a:rPr>
              <a:t>, Prefeitura Municipal, Polícia  e </a:t>
            </a:r>
            <a:r>
              <a:rPr lang="pt-BR" sz="1800" dirty="0">
                <a:solidFill>
                  <a:schemeClr val="tx2"/>
                </a:solidFill>
              </a:rPr>
              <a:t>o</a:t>
            </a:r>
            <a:r>
              <a:rPr lang="pt-BR" sz="1800" dirty="0" smtClean="0">
                <a:solidFill>
                  <a:schemeClr val="tx2"/>
                </a:solidFill>
              </a:rPr>
              <a:t>s </a:t>
            </a:r>
            <a:r>
              <a:rPr lang="pt-BR" sz="1800" dirty="0">
                <a:solidFill>
                  <a:schemeClr val="tx2"/>
                </a:solidFill>
              </a:rPr>
              <a:t>b</a:t>
            </a:r>
            <a:r>
              <a:rPr lang="pt-BR" sz="1800" dirty="0" smtClean="0">
                <a:solidFill>
                  <a:schemeClr val="tx2"/>
                </a:solidFill>
              </a:rPr>
              <a:t>eneficiários.</a:t>
            </a:r>
          </a:p>
          <a:p>
            <a:pPr marL="0" indent="0">
              <a:buClr>
                <a:srgbClr val="FF0000"/>
              </a:buClr>
              <a:buSzPct val="110000"/>
              <a:buNone/>
            </a:pPr>
            <a:endParaRPr lang="pt-BR" sz="1800" b="1" dirty="0" smtClean="0">
              <a:solidFill>
                <a:schemeClr val="tx2"/>
              </a:solidFill>
            </a:endParaRP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dirty="0">
              <a:solidFill>
                <a:schemeClr val="tx2"/>
              </a:solidFill>
            </a:endParaRP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dirty="0" smtClean="0">
              <a:solidFill>
                <a:schemeClr val="tx2"/>
              </a:solidFill>
            </a:endParaRPr>
          </a:p>
          <a:p>
            <a:pPr marL="0" indent="0">
              <a:buClr>
                <a:srgbClr val="FF0000"/>
              </a:buClr>
              <a:buSzPct val="110000"/>
              <a:buNone/>
            </a:pPr>
            <a:endParaRPr lang="pt-BR" sz="1800" dirty="0">
              <a:solidFill>
                <a:schemeClr val="tx2"/>
              </a:solidFill>
            </a:endParaRPr>
          </a:p>
          <a:p>
            <a:pPr marL="0" indent="0">
              <a:buClr>
                <a:srgbClr val="FF0000"/>
              </a:buClr>
              <a:buSzPct val="110000"/>
              <a:buNone/>
            </a:pPr>
            <a:endParaRPr lang="pt-BR" sz="1800" b="1" dirty="0" smtClean="0">
              <a:solidFill>
                <a:schemeClr val="tx2"/>
              </a:solidFill>
            </a:endParaRPr>
          </a:p>
          <a:p>
            <a:pPr marL="0" indent="0">
              <a:buClr>
                <a:srgbClr val="FF0000"/>
              </a:buClr>
              <a:buSzPct val="110000"/>
              <a:buNone/>
            </a:pPr>
            <a:endParaRPr lang="pt-BR" sz="1800" b="1" dirty="0" smtClean="0">
              <a:solidFill>
                <a:schemeClr val="tx2"/>
              </a:solidFill>
            </a:endParaRPr>
          </a:p>
          <a:p>
            <a:pPr marL="0" indent="0">
              <a:buClr>
                <a:srgbClr val="FF0000"/>
              </a:buClr>
              <a:buSzPct val="110000"/>
              <a:buNone/>
            </a:pPr>
            <a:endParaRPr lang="pt-BR" sz="1800" b="1" dirty="0">
              <a:solidFill>
                <a:schemeClr val="tx2"/>
              </a:solidFill>
            </a:endParaRP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dirty="0" smtClean="0">
              <a:solidFill>
                <a:schemeClr val="tx2"/>
              </a:solidFill>
            </a:endParaRP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dirty="0" smtClean="0">
              <a:solidFill>
                <a:schemeClr val="tx2"/>
              </a:solidFill>
            </a:endParaRP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dirty="0" smtClean="0">
              <a:solidFill>
                <a:schemeClr val="tx2"/>
              </a:solidFill>
            </a:endParaRP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dirty="0" smtClean="0">
              <a:solidFill>
                <a:schemeClr val="tx2"/>
              </a:solidFill>
            </a:endParaRP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dirty="0" smtClean="0">
              <a:solidFill>
                <a:schemeClr val="tx2"/>
              </a:solidFill>
            </a:endParaRP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b="1" dirty="0" smtClean="0">
              <a:solidFill>
                <a:schemeClr val="tx2"/>
              </a:solidFill>
            </a:endParaRP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dirty="0" smtClean="0">
              <a:solidFill>
                <a:schemeClr val="tx2"/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664696" y="3140968"/>
            <a:ext cx="4187876" cy="4600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00" dirty="0"/>
              <a:t>Reunião  de </a:t>
            </a:r>
            <a:r>
              <a:rPr lang="pt-BR" sz="1400" dirty="0" smtClean="0"/>
              <a:t>ações – </a:t>
            </a:r>
            <a:r>
              <a:rPr lang="pt-BR" sz="1400" dirty="0" err="1" smtClean="0"/>
              <a:t>Agehab</a:t>
            </a:r>
            <a:r>
              <a:rPr lang="pt-BR" sz="1400" dirty="0" smtClean="0"/>
              <a:t> / Policia / Prefeitura Municipal de Alto Paraíso</a:t>
            </a:r>
            <a:endParaRPr lang="pt-BR" sz="1400" dirty="0"/>
          </a:p>
        </p:txBody>
      </p:sp>
      <p:pic>
        <p:nvPicPr>
          <p:cNvPr id="2053" name="Picture 5" descr="I:\ABC COHAB\IMG-20170519-WA0037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4007" y="1129960"/>
            <a:ext cx="4208565" cy="201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ítulo 1"/>
          <p:cNvSpPr txBox="1">
            <a:spLocks/>
          </p:cNvSpPr>
          <p:nvPr/>
        </p:nvSpPr>
        <p:spPr>
          <a:xfrm>
            <a:off x="4628861" y="6281365"/>
            <a:ext cx="4032448" cy="4600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00" dirty="0" smtClean="0"/>
              <a:t>Reunião  de ações – </a:t>
            </a:r>
            <a:r>
              <a:rPr lang="pt-BR" sz="1400" dirty="0" err="1" smtClean="0"/>
              <a:t>Agehab</a:t>
            </a:r>
            <a:r>
              <a:rPr lang="pt-BR" sz="1400" dirty="0" smtClean="0"/>
              <a:t> / Celg / Prefeitura Municipal de Pirenópolis </a:t>
            </a:r>
            <a:endParaRPr lang="pt-BR" sz="1400" dirty="0"/>
          </a:p>
        </p:txBody>
      </p:sp>
      <p:pic>
        <p:nvPicPr>
          <p:cNvPr id="18" name="Picture 2" descr="I:\0002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2049" y="3717032"/>
            <a:ext cx="4188416" cy="249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467544" y="197768"/>
            <a:ext cx="8229600" cy="1431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 smtClean="0">
                <a:solidFill>
                  <a:schemeClr val="tx2"/>
                </a:solidFill>
                <a:latin typeface="Century Gothic" pitchFamily="34" charset="0"/>
              </a:rPr>
              <a:t>Estratégias Adotadas</a:t>
            </a:r>
          </a:p>
        </p:txBody>
      </p:sp>
    </p:spTree>
    <p:extLst>
      <p:ext uri="{BB962C8B-B14F-4D97-AF65-F5344CB8AC3E}">
        <p14:creationId xmlns:p14="http://schemas.microsoft.com/office/powerpoint/2010/main" val="291108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8"/>
          <p:cNvSpPr txBox="1">
            <a:spLocks/>
          </p:cNvSpPr>
          <p:nvPr/>
        </p:nvSpPr>
        <p:spPr>
          <a:xfrm>
            <a:off x="467544" y="1484784"/>
            <a:ext cx="4114801" cy="1779027"/>
          </a:xfrm>
          <a:prstGeom prst="rect">
            <a:avLst/>
          </a:prstGeom>
        </p:spPr>
        <p:txBody>
          <a:bodyPr/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0000"/>
              </a:buClr>
              <a:buSzPct val="110000"/>
              <a:buNone/>
            </a:pPr>
            <a:r>
              <a:rPr lang="pt-BR" sz="1800" b="1" dirty="0" smtClean="0">
                <a:solidFill>
                  <a:schemeClr val="tx2"/>
                </a:solidFill>
              </a:rPr>
              <a:t>REALIDADE LOCAL – PARTICIPAÇÃO DA PREFEITURA MUNICIPAL E DOS BENEFICIÁRIOS</a:t>
            </a: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r>
              <a:rPr lang="pt-BR" sz="1800" dirty="0" smtClean="0">
                <a:solidFill>
                  <a:schemeClr val="tx2"/>
                </a:solidFill>
              </a:rPr>
              <a:t>Acompanhamento local;</a:t>
            </a:r>
            <a:endParaRPr lang="pt-BR" sz="1800" dirty="0">
              <a:solidFill>
                <a:schemeClr val="tx2"/>
              </a:solidFill>
            </a:endParaRP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dirty="0">
              <a:solidFill>
                <a:schemeClr val="tx2"/>
              </a:solidFill>
            </a:endParaRP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dirty="0" smtClean="0">
              <a:solidFill>
                <a:schemeClr val="tx2"/>
              </a:solidFill>
            </a:endParaRPr>
          </a:p>
          <a:p>
            <a:pPr marL="0" indent="0">
              <a:buClr>
                <a:srgbClr val="FF0000"/>
              </a:buClr>
              <a:buSzPct val="110000"/>
              <a:buNone/>
            </a:pPr>
            <a:endParaRPr lang="pt-BR" sz="1800" dirty="0">
              <a:solidFill>
                <a:schemeClr val="tx2"/>
              </a:solidFill>
            </a:endParaRPr>
          </a:p>
          <a:p>
            <a:pPr marL="0" indent="0">
              <a:buClr>
                <a:srgbClr val="FF0000"/>
              </a:buClr>
              <a:buSzPct val="110000"/>
              <a:buNone/>
            </a:pPr>
            <a:endParaRPr lang="pt-BR" sz="1800" b="1" dirty="0" smtClean="0">
              <a:solidFill>
                <a:schemeClr val="tx2"/>
              </a:solidFill>
            </a:endParaRPr>
          </a:p>
          <a:p>
            <a:pPr marL="0" indent="0">
              <a:buClr>
                <a:srgbClr val="FF0000"/>
              </a:buClr>
              <a:buSzPct val="110000"/>
              <a:buNone/>
            </a:pPr>
            <a:endParaRPr lang="pt-BR" sz="1800" b="1" dirty="0" smtClean="0">
              <a:solidFill>
                <a:schemeClr val="tx2"/>
              </a:solidFill>
            </a:endParaRPr>
          </a:p>
          <a:p>
            <a:pPr marL="0" indent="0">
              <a:buClr>
                <a:srgbClr val="FF0000"/>
              </a:buClr>
              <a:buSzPct val="110000"/>
              <a:buNone/>
            </a:pPr>
            <a:endParaRPr lang="pt-BR" sz="1800" b="1" dirty="0">
              <a:solidFill>
                <a:schemeClr val="tx2"/>
              </a:solidFill>
            </a:endParaRP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dirty="0" smtClean="0">
              <a:solidFill>
                <a:schemeClr val="tx2"/>
              </a:solidFill>
            </a:endParaRP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dirty="0" smtClean="0">
              <a:solidFill>
                <a:schemeClr val="tx2"/>
              </a:solidFill>
            </a:endParaRP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dirty="0" smtClean="0">
              <a:solidFill>
                <a:schemeClr val="tx2"/>
              </a:solidFill>
            </a:endParaRP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dirty="0" smtClean="0">
              <a:solidFill>
                <a:schemeClr val="tx2"/>
              </a:solidFill>
            </a:endParaRP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dirty="0" smtClean="0">
              <a:solidFill>
                <a:schemeClr val="tx2"/>
              </a:solidFill>
            </a:endParaRP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b="1" dirty="0" smtClean="0">
              <a:solidFill>
                <a:schemeClr val="tx2"/>
              </a:solidFill>
            </a:endParaRP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dirty="0" smtClean="0">
              <a:solidFill>
                <a:schemeClr val="tx2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684602" y="3113013"/>
            <a:ext cx="4032449" cy="315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00" dirty="0" smtClean="0"/>
              <a:t>Prefeitura e comunidade ativa participam dos eventos realizados dentro do município </a:t>
            </a:r>
            <a:endParaRPr lang="pt-BR" sz="1400" dirty="0"/>
          </a:p>
        </p:txBody>
      </p:sp>
      <p:pic>
        <p:nvPicPr>
          <p:cNvPr id="5122" name="Picture 2" descr="I:\Alto Paraiso evento\IMG_8488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56611" y="1577965"/>
            <a:ext cx="1834335" cy="143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I:\Alto Paraiso evento\12_Alto Paraíso_Instalação placas\IMG_9414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39103" y="1577965"/>
            <a:ext cx="2111921" cy="143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ço Reservado para Texto 8"/>
          <p:cNvSpPr txBox="1">
            <a:spLocks/>
          </p:cNvSpPr>
          <p:nvPr/>
        </p:nvSpPr>
        <p:spPr>
          <a:xfrm>
            <a:off x="467544" y="3789040"/>
            <a:ext cx="4044784" cy="1779027"/>
          </a:xfrm>
          <a:prstGeom prst="rect">
            <a:avLst/>
          </a:prstGeom>
        </p:spPr>
        <p:txBody>
          <a:bodyPr/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0000"/>
              </a:buClr>
              <a:buSzPct val="110000"/>
              <a:buNone/>
            </a:pPr>
            <a:r>
              <a:rPr lang="pt-BR" sz="1800" b="1" dirty="0" smtClean="0">
                <a:solidFill>
                  <a:schemeClr val="tx2"/>
                </a:solidFill>
              </a:rPr>
              <a:t>ACOMPANHAMENTO TÉCNICO NO MUNICÍPIO</a:t>
            </a: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r>
              <a:rPr lang="pt-BR" sz="1800" dirty="0" smtClean="0">
                <a:solidFill>
                  <a:schemeClr val="tx2"/>
                </a:solidFill>
              </a:rPr>
              <a:t>Acompanhamento Técnico em todo o processo;</a:t>
            </a:r>
            <a:endParaRPr lang="pt-BR" sz="1800" dirty="0">
              <a:solidFill>
                <a:schemeClr val="tx2"/>
              </a:solidFill>
            </a:endParaRP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dirty="0">
              <a:solidFill>
                <a:schemeClr val="tx2"/>
              </a:solidFill>
            </a:endParaRP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dirty="0" smtClean="0">
              <a:solidFill>
                <a:schemeClr val="tx2"/>
              </a:solidFill>
            </a:endParaRPr>
          </a:p>
          <a:p>
            <a:pPr marL="0" indent="0">
              <a:buClr>
                <a:srgbClr val="FF0000"/>
              </a:buClr>
              <a:buSzPct val="110000"/>
              <a:buNone/>
            </a:pPr>
            <a:endParaRPr lang="pt-BR" sz="1800" dirty="0">
              <a:solidFill>
                <a:schemeClr val="tx2"/>
              </a:solidFill>
            </a:endParaRPr>
          </a:p>
          <a:p>
            <a:pPr marL="0" indent="0">
              <a:buClr>
                <a:srgbClr val="FF0000"/>
              </a:buClr>
              <a:buSzPct val="110000"/>
              <a:buNone/>
            </a:pPr>
            <a:endParaRPr lang="pt-BR" sz="1800" b="1" dirty="0" smtClean="0">
              <a:solidFill>
                <a:schemeClr val="tx2"/>
              </a:solidFill>
            </a:endParaRPr>
          </a:p>
          <a:p>
            <a:pPr marL="0" indent="0">
              <a:buClr>
                <a:srgbClr val="FF0000"/>
              </a:buClr>
              <a:buSzPct val="110000"/>
              <a:buNone/>
            </a:pPr>
            <a:endParaRPr lang="pt-BR" sz="1800" b="1" dirty="0" smtClean="0">
              <a:solidFill>
                <a:schemeClr val="tx2"/>
              </a:solidFill>
            </a:endParaRPr>
          </a:p>
          <a:p>
            <a:pPr marL="0" indent="0">
              <a:buClr>
                <a:srgbClr val="FF0000"/>
              </a:buClr>
              <a:buSzPct val="110000"/>
              <a:buNone/>
            </a:pPr>
            <a:endParaRPr lang="pt-BR" sz="1800" b="1" dirty="0">
              <a:solidFill>
                <a:schemeClr val="tx2"/>
              </a:solidFill>
            </a:endParaRP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dirty="0" smtClean="0">
              <a:solidFill>
                <a:schemeClr val="tx2"/>
              </a:solidFill>
            </a:endParaRP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dirty="0" smtClean="0">
              <a:solidFill>
                <a:schemeClr val="tx2"/>
              </a:solidFill>
            </a:endParaRP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dirty="0" smtClean="0">
              <a:solidFill>
                <a:schemeClr val="tx2"/>
              </a:solidFill>
            </a:endParaRP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dirty="0" smtClean="0">
              <a:solidFill>
                <a:schemeClr val="tx2"/>
              </a:solidFill>
            </a:endParaRP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dirty="0" smtClean="0">
              <a:solidFill>
                <a:schemeClr val="tx2"/>
              </a:solidFill>
            </a:endParaRP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b="1" dirty="0" smtClean="0">
              <a:solidFill>
                <a:schemeClr val="tx2"/>
              </a:solidFill>
            </a:endParaRP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dirty="0" smtClean="0">
              <a:solidFill>
                <a:schemeClr val="tx2"/>
              </a:solidFill>
            </a:endParaRPr>
          </a:p>
        </p:txBody>
      </p:sp>
      <p:pic>
        <p:nvPicPr>
          <p:cNvPr id="2051" name="Picture 3" descr="I:\ABC COHAB\IMG-20170506-WA0003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96976" y="3871703"/>
            <a:ext cx="1675224" cy="229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SERVIDORES_GEPRO\Kazu\PEE\PLACA SOLAR - ALTO PARAISO\Alto Paraiso Sub 50 ii\20170420_161326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4208" y="3871704"/>
            <a:ext cx="2232248" cy="229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4674839" y="6165304"/>
            <a:ext cx="4032448" cy="4600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00" dirty="0" smtClean="0"/>
              <a:t>Equipe técnica da AGEHAB realiza com frequência vistorias </a:t>
            </a:r>
            <a:endParaRPr lang="pt-BR" sz="1400" dirty="0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467544" y="197768"/>
            <a:ext cx="8229600" cy="1431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 smtClean="0">
                <a:solidFill>
                  <a:schemeClr val="tx2"/>
                </a:solidFill>
                <a:latin typeface="Century Gothic" pitchFamily="34" charset="0"/>
              </a:rPr>
              <a:t>Estratégias Adotadas</a:t>
            </a:r>
          </a:p>
        </p:txBody>
      </p:sp>
    </p:spTree>
    <p:extLst>
      <p:ext uri="{BB962C8B-B14F-4D97-AF65-F5344CB8AC3E}">
        <p14:creationId xmlns:p14="http://schemas.microsoft.com/office/powerpoint/2010/main" val="122268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DSC0739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12461" y="1628800"/>
            <a:ext cx="4578122" cy="3609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ítulo 2"/>
          <p:cNvSpPr txBox="1">
            <a:spLocks/>
          </p:cNvSpPr>
          <p:nvPr/>
        </p:nvSpPr>
        <p:spPr>
          <a:xfrm>
            <a:off x="598596" y="5445224"/>
            <a:ext cx="8005852" cy="943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rgbClr val="002060"/>
                </a:solidFill>
              </a:rPr>
              <a:t>PROTÓTIPO DO SISTEMA FOTOVOLTAICO</a:t>
            </a:r>
          </a:p>
          <a:p>
            <a:pPr algn="just"/>
            <a:r>
              <a:rPr lang="pt-BR" sz="1800" b="1" dirty="0" smtClean="0">
                <a:solidFill>
                  <a:srgbClr val="002060"/>
                </a:solidFill>
              </a:rPr>
              <a:t>Primeira implantação do sistema fotovoltaico em habitação de interesse social em Goiás foi realizada em junho de 2016 na Casa Legal no bairro Jardim Curitiba em Goiânia.</a:t>
            </a:r>
            <a:endParaRPr lang="pt-BR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27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8"/>
          <p:cNvSpPr txBox="1">
            <a:spLocks/>
          </p:cNvSpPr>
          <p:nvPr/>
        </p:nvSpPr>
        <p:spPr>
          <a:xfrm>
            <a:off x="5436096" y="1628800"/>
            <a:ext cx="3333056" cy="4691906"/>
          </a:xfrm>
          <a:prstGeom prst="rect">
            <a:avLst/>
          </a:prstGeom>
        </p:spPr>
        <p:txBody>
          <a:bodyPr/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r>
              <a:rPr lang="pt-BR" sz="1600" b="1" dirty="0" smtClean="0">
                <a:solidFill>
                  <a:srgbClr val="002060"/>
                </a:solidFill>
              </a:rPr>
              <a:t>Instalação </a:t>
            </a:r>
            <a:r>
              <a:rPr lang="pt-BR" sz="1600" b="1" dirty="0">
                <a:solidFill>
                  <a:srgbClr val="002060"/>
                </a:solidFill>
              </a:rPr>
              <a:t>do Sistema Fotovoltaico (Kits Solares</a:t>
            </a:r>
            <a:r>
              <a:rPr lang="pt-BR" sz="1600" b="1" dirty="0" smtClean="0">
                <a:solidFill>
                  <a:srgbClr val="002060"/>
                </a:solidFill>
              </a:rPr>
              <a:t>);</a:t>
            </a: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600" b="1" dirty="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r>
              <a:rPr lang="pt-BR" sz="1600" b="1" dirty="0" smtClean="0">
                <a:solidFill>
                  <a:srgbClr val="002060"/>
                </a:solidFill>
              </a:rPr>
              <a:t>Tornar as habitações de interesse social auto sustentáveis;</a:t>
            </a: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600" b="1" dirty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r>
              <a:rPr lang="pt-BR" sz="1600" b="1" dirty="0" smtClean="0">
                <a:solidFill>
                  <a:srgbClr val="002060"/>
                </a:solidFill>
              </a:rPr>
              <a:t>Palestras de conscientização e o uso racional de energia elétrica; </a:t>
            </a: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600" b="1" dirty="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r>
              <a:rPr lang="pt-BR" sz="1600" b="1" dirty="0" smtClean="0">
                <a:solidFill>
                  <a:srgbClr val="002060"/>
                </a:solidFill>
              </a:rPr>
              <a:t>Popularização da tecnologia proporcionando a inclusão social da classe menos favorecida;</a:t>
            </a: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600" b="1" dirty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r>
              <a:rPr lang="pt-BR" sz="1600" b="1" dirty="0">
                <a:solidFill>
                  <a:srgbClr val="002060"/>
                </a:solidFill>
              </a:rPr>
              <a:t>Doação de lâmpadas de alta eficiência - LED;</a:t>
            </a: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600" b="1" dirty="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600" b="1" dirty="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600" b="1" dirty="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600" b="1" dirty="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600" b="1" dirty="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600" b="1" dirty="0" smtClean="0">
              <a:solidFill>
                <a:srgbClr val="002060"/>
              </a:solidFill>
            </a:endParaRPr>
          </a:p>
        </p:txBody>
      </p:sp>
      <p:sp>
        <p:nvSpPr>
          <p:cNvPr id="5" name="Título 2"/>
          <p:cNvSpPr txBox="1">
            <a:spLocks/>
          </p:cNvSpPr>
          <p:nvPr/>
        </p:nvSpPr>
        <p:spPr>
          <a:xfrm>
            <a:off x="467544" y="4869160"/>
            <a:ext cx="4824536" cy="1258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1400" b="1" dirty="0" smtClean="0"/>
              <a:t>Primeiro loteamento com implantação do sistema fotovoltaico em habitações de interesse social da AGEHAB foi realizada em maio de 2017 em Alto Paraíso de Goiás.</a:t>
            </a:r>
            <a:endParaRPr lang="pt-BR" sz="1400" b="1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39552" y="332656"/>
            <a:ext cx="8229600" cy="1431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 smtClean="0">
                <a:solidFill>
                  <a:schemeClr val="tx2"/>
                </a:solidFill>
                <a:latin typeface="Century Gothic" pitchFamily="34" charset="0"/>
              </a:rPr>
              <a:t>Objetivo do Projeto</a:t>
            </a:r>
          </a:p>
          <a:p>
            <a:pPr algn="l"/>
            <a:r>
              <a:rPr lang="pt-BR" sz="1400" dirty="0" smtClean="0">
                <a:solidFill>
                  <a:schemeClr val="tx2"/>
                </a:solidFill>
                <a:latin typeface="Century Gothic" pitchFamily="34" charset="0"/>
              </a:rPr>
              <a:t>Eficiência Energética em Habitações de interesse social no Estado de Goiás </a:t>
            </a:r>
            <a:endParaRPr lang="pt-BR" sz="14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pic>
        <p:nvPicPr>
          <p:cNvPr id="9" name="Picture 2" descr="C:\Users\lrvitor\Desktop\Captura de Tela 2017-05-31 às 10.27.24 (1)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1652020"/>
            <a:ext cx="4680520" cy="346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92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8"/>
          <p:cNvSpPr txBox="1">
            <a:spLocks/>
          </p:cNvSpPr>
          <p:nvPr/>
        </p:nvSpPr>
        <p:spPr>
          <a:xfrm>
            <a:off x="5300422" y="1484784"/>
            <a:ext cx="3160010" cy="4355086"/>
          </a:xfrm>
          <a:prstGeom prst="rect">
            <a:avLst/>
          </a:prstGeom>
        </p:spPr>
        <p:txBody>
          <a:bodyPr/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r>
              <a:rPr lang="pt-BR" sz="1600" b="1" dirty="0">
                <a:solidFill>
                  <a:srgbClr val="002060"/>
                </a:solidFill>
              </a:rPr>
              <a:t>Realização de cursos de capacitação técnica (NR10, NR35 e de instalação do sistema fotovoltaico) </a:t>
            </a:r>
            <a:r>
              <a:rPr lang="pt-BR" sz="1600" b="1" dirty="0" smtClean="0">
                <a:solidFill>
                  <a:srgbClr val="002060"/>
                </a:solidFill>
              </a:rPr>
              <a:t>proporcionando </a:t>
            </a:r>
            <a:r>
              <a:rPr lang="pt-BR" sz="1600" b="1" dirty="0">
                <a:solidFill>
                  <a:srgbClr val="002060"/>
                </a:solidFill>
              </a:rPr>
              <a:t>geração de emprego e renda para a população local como forma de contribuir para a inclusão social e para o desenvolvimento sustentável local e da região</a:t>
            </a:r>
            <a:r>
              <a:rPr lang="pt-BR" sz="1600" b="1" dirty="0" smtClean="0">
                <a:solidFill>
                  <a:srgbClr val="002060"/>
                </a:solidFill>
              </a:rPr>
              <a:t>;</a:t>
            </a: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600" b="1" dirty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r>
              <a:rPr lang="pt-BR" sz="1600" b="1" dirty="0">
                <a:solidFill>
                  <a:srgbClr val="002060"/>
                </a:solidFill>
              </a:rPr>
              <a:t>Palestra  de valorização e conservação da tecnologia instalada </a:t>
            </a:r>
            <a:endParaRPr lang="pt-BR" sz="1600" b="1" dirty="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600" b="1" dirty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600" b="1" dirty="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600" b="1" dirty="0" smtClean="0">
              <a:solidFill>
                <a:srgbClr val="002060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39552" y="341784"/>
            <a:ext cx="8229600" cy="1431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 smtClean="0">
                <a:solidFill>
                  <a:schemeClr val="tx2"/>
                </a:solidFill>
                <a:latin typeface="Century Gothic" pitchFamily="34" charset="0"/>
              </a:rPr>
              <a:t>Objetivo do Projeto</a:t>
            </a:r>
          </a:p>
          <a:p>
            <a:pPr algn="l"/>
            <a:r>
              <a:rPr lang="pt-BR" sz="1400" dirty="0" smtClean="0">
                <a:solidFill>
                  <a:schemeClr val="tx2"/>
                </a:solidFill>
                <a:latin typeface="Century Gothic" pitchFamily="34" charset="0"/>
              </a:rPr>
              <a:t>Eficiência Energética em Habitações de interesse social no Estado de Goiás </a:t>
            </a:r>
            <a:endParaRPr lang="pt-BR" sz="14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pic>
        <p:nvPicPr>
          <p:cNvPr id="2051" name="Picture 3" descr="I:\Alto Paraiso evento\IMG_8428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177409"/>
            <a:ext cx="4619350" cy="1915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2"/>
          <p:cNvSpPr txBox="1">
            <a:spLocks/>
          </p:cNvSpPr>
          <p:nvPr/>
        </p:nvSpPr>
        <p:spPr>
          <a:xfrm>
            <a:off x="395536" y="6093296"/>
            <a:ext cx="476336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1400" b="1" dirty="0" smtClean="0"/>
              <a:t>Palestra de conscientização e uso racional de energia aos beneficiários de Alto Paraíso</a:t>
            </a:r>
            <a:endParaRPr lang="pt-BR" sz="1400" b="1" dirty="0"/>
          </a:p>
        </p:txBody>
      </p:sp>
      <p:pic>
        <p:nvPicPr>
          <p:cNvPr id="1027" name="Picture 3" descr="D:\Alto Paraiso evento\12_Alto Paraíso_Instalação placas\IMG_9415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1" y="1514173"/>
            <a:ext cx="4619351" cy="2358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2"/>
          <p:cNvSpPr txBox="1">
            <a:spLocks/>
          </p:cNvSpPr>
          <p:nvPr/>
        </p:nvSpPr>
        <p:spPr>
          <a:xfrm>
            <a:off x="467544" y="3728346"/>
            <a:ext cx="476336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1400" b="1" dirty="0" smtClean="0"/>
              <a:t>Participação dos beneficiários nas etapas do processo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251644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539552" y="332656"/>
            <a:ext cx="8229600" cy="1431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>
                <a:solidFill>
                  <a:schemeClr val="tx2"/>
                </a:solidFill>
                <a:latin typeface="Century Gothic" pitchFamily="34" charset="0"/>
              </a:rPr>
              <a:t>Alto </a:t>
            </a:r>
            <a:r>
              <a:rPr lang="pt-BR" sz="2000" b="1" dirty="0" smtClean="0">
                <a:solidFill>
                  <a:schemeClr val="tx2"/>
                </a:solidFill>
                <a:latin typeface="Century Gothic" pitchFamily="34" charset="0"/>
              </a:rPr>
              <a:t>Paraíso </a:t>
            </a:r>
            <a:r>
              <a:rPr lang="pt-BR" sz="2000" b="1" dirty="0">
                <a:solidFill>
                  <a:schemeClr val="tx2"/>
                </a:solidFill>
                <a:latin typeface="Century Gothic" pitchFamily="34" charset="0"/>
              </a:rPr>
              <a:t>– Local </a:t>
            </a:r>
            <a:r>
              <a:rPr lang="pt-BR" sz="2000" b="1" dirty="0" smtClean="0">
                <a:solidFill>
                  <a:schemeClr val="tx2"/>
                </a:solidFill>
                <a:latin typeface="Century Gothic" pitchFamily="34" charset="0"/>
              </a:rPr>
              <a:t>de intervenção</a:t>
            </a:r>
          </a:p>
          <a:p>
            <a:pPr algn="l"/>
            <a:r>
              <a:rPr lang="pt-BR" sz="1400" dirty="0" smtClean="0">
                <a:solidFill>
                  <a:schemeClr val="tx2"/>
                </a:solidFill>
                <a:latin typeface="Century Gothic" pitchFamily="34" charset="0"/>
              </a:rPr>
              <a:t>Território do Bem Viver – A escolha do local</a:t>
            </a:r>
            <a:endParaRPr lang="pt-BR" sz="14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7" name="Espaço Reservado para Texto 8"/>
          <p:cNvSpPr txBox="1">
            <a:spLocks/>
          </p:cNvSpPr>
          <p:nvPr/>
        </p:nvSpPr>
        <p:spPr>
          <a:xfrm>
            <a:off x="5652120" y="1628800"/>
            <a:ext cx="3168352" cy="3062241"/>
          </a:xfrm>
          <a:prstGeom prst="rect">
            <a:avLst/>
          </a:prstGeom>
        </p:spPr>
        <p:txBody>
          <a:bodyPr/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0000"/>
              </a:buClr>
              <a:buSzPct val="110000"/>
              <a:buNone/>
            </a:pPr>
            <a:r>
              <a:rPr lang="pt-BR" sz="1800" dirty="0" smtClean="0">
                <a:solidFill>
                  <a:srgbClr val="002060"/>
                </a:solidFill>
              </a:rPr>
              <a:t>Programa Estadual </a:t>
            </a:r>
            <a:r>
              <a:rPr lang="pt-BR" sz="1800" dirty="0">
                <a:solidFill>
                  <a:srgbClr val="002060"/>
                </a:solidFill>
              </a:rPr>
              <a:t>Território do Bem </a:t>
            </a:r>
            <a:r>
              <a:rPr lang="pt-BR" sz="1800" dirty="0" smtClean="0">
                <a:solidFill>
                  <a:srgbClr val="002060"/>
                </a:solidFill>
              </a:rPr>
              <a:t>Viver reúne </a:t>
            </a:r>
            <a:r>
              <a:rPr lang="pt-BR" sz="1800" dirty="0">
                <a:solidFill>
                  <a:srgbClr val="002060"/>
                </a:solidFill>
              </a:rPr>
              <a:t>uma série de ações concretas e que tem como base os </a:t>
            </a:r>
            <a:r>
              <a:rPr lang="pt-BR" sz="1800" b="1" dirty="0">
                <a:solidFill>
                  <a:srgbClr val="002060"/>
                </a:solidFill>
              </a:rPr>
              <a:t>17 Objetivos de Desenvolvimento Sustentável (ODS)</a:t>
            </a:r>
            <a:r>
              <a:rPr lang="pt-BR" sz="1800" dirty="0">
                <a:solidFill>
                  <a:srgbClr val="002060"/>
                </a:solidFill>
              </a:rPr>
              <a:t> da Organização das Nações Unidas (ONU</a:t>
            </a:r>
            <a:r>
              <a:rPr lang="pt-BR" sz="1800" dirty="0" smtClean="0">
                <a:solidFill>
                  <a:srgbClr val="002060"/>
                </a:solidFill>
              </a:rPr>
              <a:t>).</a:t>
            </a:r>
          </a:p>
          <a:p>
            <a:pPr marL="0" indent="0">
              <a:buClr>
                <a:srgbClr val="FF0000"/>
              </a:buClr>
              <a:buSzPct val="110000"/>
              <a:buNone/>
            </a:pPr>
            <a:r>
              <a:rPr lang="pt-BR" sz="1800" dirty="0" smtClean="0">
                <a:solidFill>
                  <a:srgbClr val="002060"/>
                </a:solidFill>
              </a:rPr>
              <a:t>A AGEHAB tem como ações para o programa:</a:t>
            </a: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520702"/>
              </p:ext>
            </p:extLst>
          </p:nvPr>
        </p:nvGraphicFramePr>
        <p:xfrm>
          <a:off x="1043608" y="5068806"/>
          <a:ext cx="7776864" cy="11723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92488"/>
                <a:gridCol w="1512168"/>
                <a:gridCol w="1872208"/>
              </a:tblGrid>
              <a:tr h="603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Instalação</a:t>
                      </a:r>
                      <a:r>
                        <a:rPr lang="pt-BR" sz="16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Sistema Fotovoltaico em HIS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R$</a:t>
                      </a:r>
                      <a:r>
                        <a:rPr lang="pt-BR" sz="16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120.000,00</a:t>
                      </a:r>
                      <a:endParaRPr lang="pt-BR" sz="16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Concluída</a:t>
                      </a:r>
                      <a:endParaRPr lang="pt-BR" sz="16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Praça</a:t>
                      </a:r>
                      <a:r>
                        <a:rPr lang="pt-BR" sz="16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Conceito Sustentável – Alto Paraíso </a:t>
                      </a:r>
                      <a:endParaRPr lang="pt-BR" sz="16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R$ 180.000,00 </a:t>
                      </a:r>
                      <a:r>
                        <a:rPr lang="pt-B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pt-BR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Aguardando</a:t>
                      </a:r>
                      <a:r>
                        <a:rPr lang="pt-BR" sz="16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Licitação</a:t>
                      </a:r>
                      <a:endParaRPr lang="pt-BR" sz="16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Praça</a:t>
                      </a:r>
                      <a:r>
                        <a:rPr lang="pt-BR" sz="16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Conceito Sustentável</a:t>
                      </a:r>
                      <a:r>
                        <a:rPr lang="pt-BR" sz="1600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– São Jorge</a:t>
                      </a:r>
                      <a:endParaRPr lang="pt-BR" sz="16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R$  110.000,00 </a:t>
                      </a:r>
                      <a:r>
                        <a:rPr lang="pt-B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pt-BR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Aguardando</a:t>
                      </a:r>
                      <a:r>
                        <a:rPr lang="pt-BR" sz="16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Licitação</a:t>
                      </a:r>
                      <a:endParaRPr lang="pt-BR" sz="16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Espaço Reservado para Texto 8"/>
          <p:cNvSpPr txBox="1">
            <a:spLocks/>
          </p:cNvSpPr>
          <p:nvPr/>
        </p:nvSpPr>
        <p:spPr>
          <a:xfrm>
            <a:off x="327573" y="6237312"/>
            <a:ext cx="8492899" cy="265642"/>
          </a:xfrm>
          <a:prstGeom prst="rect">
            <a:avLst/>
          </a:prstGeom>
        </p:spPr>
        <p:txBody>
          <a:bodyPr/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Clr>
                <a:srgbClr val="FF0000"/>
              </a:buClr>
              <a:buSzPct val="110000"/>
              <a:buNone/>
            </a:pPr>
            <a:r>
              <a:rPr lang="pt-BR" sz="1100" b="1" dirty="0" smtClean="0">
                <a:solidFill>
                  <a:srgbClr val="FF0000"/>
                </a:solidFill>
              </a:rPr>
              <a:t>* Sem inclusão da contra partida da Prefeitura municipal de Alto Paraíso</a:t>
            </a:r>
          </a:p>
          <a:p>
            <a:pPr algn="r"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100" b="1" dirty="0" smtClean="0">
              <a:solidFill>
                <a:srgbClr val="FF00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0569" y="1721309"/>
            <a:ext cx="5125527" cy="2866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ítulo 2"/>
          <p:cNvSpPr txBox="1">
            <a:spLocks/>
          </p:cNvSpPr>
          <p:nvPr/>
        </p:nvSpPr>
        <p:spPr>
          <a:xfrm>
            <a:off x="310568" y="4587646"/>
            <a:ext cx="5125527" cy="3918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00" b="1" dirty="0" smtClean="0"/>
              <a:t>Praça Conceito Sustentável – São Jorge</a:t>
            </a:r>
            <a:endParaRPr lang="pt-BR" sz="1400" b="1" dirty="0"/>
          </a:p>
        </p:txBody>
      </p:sp>
      <p:pic>
        <p:nvPicPr>
          <p:cNvPr id="9" name="Picture 4" descr="D:\grid-global-goals-header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5072827"/>
            <a:ext cx="669930" cy="59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grid-global-goals-header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5721698"/>
            <a:ext cx="669930" cy="63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60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8"/>
          <p:cNvSpPr txBox="1">
            <a:spLocks/>
          </p:cNvSpPr>
          <p:nvPr/>
        </p:nvSpPr>
        <p:spPr>
          <a:xfrm>
            <a:off x="611560" y="1628800"/>
            <a:ext cx="3816424" cy="3788346"/>
          </a:xfrm>
          <a:prstGeom prst="rect">
            <a:avLst/>
          </a:prstGeom>
        </p:spPr>
        <p:txBody>
          <a:bodyPr/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0000"/>
              </a:buClr>
              <a:buSzPct val="110000"/>
              <a:buNone/>
            </a:pPr>
            <a:r>
              <a:rPr lang="pt-BR" sz="1800" b="1" dirty="0" smtClean="0"/>
              <a:t>PRIORIDADE </a:t>
            </a:r>
            <a:r>
              <a:rPr lang="pt-BR" sz="1800" b="1" dirty="0"/>
              <a:t>DE ATENDIMENTO </a:t>
            </a:r>
            <a:r>
              <a:rPr lang="pt-BR" sz="1800" b="1" dirty="0" smtClean="0"/>
              <a:t>  PÚBLICO ALVO</a:t>
            </a: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b="1" dirty="0" smtClean="0"/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r>
              <a:rPr lang="pt-BR" sz="1800" dirty="0" smtClean="0"/>
              <a:t>Loteamento Novo Horizonte;</a:t>
            </a: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r>
              <a:rPr lang="pt-BR" sz="1800" dirty="0" smtClean="0"/>
              <a:t>40 Famílias do Programa SUB 50II;</a:t>
            </a: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r>
              <a:rPr lang="pt-BR" sz="1800" dirty="0" smtClean="0"/>
              <a:t>Renda mensal de até R$ 1.800,00;</a:t>
            </a: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r>
              <a:rPr lang="pt-BR" sz="1800" dirty="0" smtClean="0"/>
              <a:t>Habitações </a:t>
            </a:r>
            <a:r>
              <a:rPr lang="pt-BR" sz="1800" dirty="0"/>
              <a:t>de interesse social unifamiliares </a:t>
            </a:r>
            <a:r>
              <a:rPr lang="pt-BR" sz="1800" b="1" dirty="0"/>
              <a:t>cadastrados nos programas habitacionais do Estado de Goiás através da AGEHAB-GO</a:t>
            </a:r>
            <a:r>
              <a:rPr lang="pt-BR" sz="1800" dirty="0" smtClean="0"/>
              <a:t>.</a:t>
            </a: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dirty="0"/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b="1" dirty="0" smtClean="0"/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b="1" dirty="0" smtClean="0"/>
          </a:p>
          <a:p>
            <a:pPr marL="0" indent="0">
              <a:buClr>
                <a:srgbClr val="FF0000"/>
              </a:buClr>
              <a:buSzPct val="110000"/>
              <a:buNone/>
            </a:pPr>
            <a:endParaRPr lang="pt-BR" sz="1800" dirty="0" smtClean="0"/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dirty="0" smtClean="0"/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dirty="0" smtClean="0"/>
          </a:p>
        </p:txBody>
      </p:sp>
      <p:pic>
        <p:nvPicPr>
          <p:cNvPr id="3076" name="Picture 4" descr="C:\Users\lrvitor\Desktop\52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07" b="3298"/>
          <a:stretch/>
        </p:blipFill>
        <p:spPr bwMode="auto">
          <a:xfrm>
            <a:off x="4607826" y="2700784"/>
            <a:ext cx="4237965" cy="339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39552" y="5661248"/>
            <a:ext cx="388843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i="1" dirty="0" smtClean="0">
                <a:solidFill>
                  <a:schemeClr val="accent6">
                    <a:lumMod val="75000"/>
                  </a:schemeClr>
                </a:solidFill>
              </a:rPr>
              <a:t>Cidade turística  </a:t>
            </a:r>
            <a:r>
              <a:rPr lang="pt-BR" sz="1800" b="1" i="1" dirty="0">
                <a:solidFill>
                  <a:schemeClr val="accent6">
                    <a:lumMod val="75000"/>
                  </a:schemeClr>
                </a:solidFill>
              </a:rPr>
              <a:t>X </a:t>
            </a:r>
            <a:r>
              <a:rPr lang="pt-BR" sz="1800" b="1" i="1" dirty="0" smtClean="0">
                <a:solidFill>
                  <a:schemeClr val="accent6">
                    <a:lumMod val="75000"/>
                  </a:schemeClr>
                </a:solidFill>
              </a:rPr>
              <a:t>desigualdades </a:t>
            </a:r>
            <a:r>
              <a:rPr lang="pt-BR" sz="1800" b="1" i="1" dirty="0">
                <a:solidFill>
                  <a:schemeClr val="accent6">
                    <a:lumMod val="75000"/>
                  </a:schemeClr>
                </a:solidFill>
              </a:rPr>
              <a:t>que se expressam na dimensão </a:t>
            </a:r>
            <a:r>
              <a:rPr lang="pt-BR" sz="1800" b="1" i="1" dirty="0" smtClean="0">
                <a:solidFill>
                  <a:schemeClr val="accent6">
                    <a:lumMod val="75000"/>
                  </a:schemeClr>
                </a:solidFill>
              </a:rPr>
              <a:t>espacial</a:t>
            </a:r>
            <a:endParaRPr lang="pt-BR" sz="1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ítulo 2"/>
          <p:cNvSpPr txBox="1">
            <a:spLocks/>
          </p:cNvSpPr>
          <p:nvPr/>
        </p:nvSpPr>
        <p:spPr>
          <a:xfrm>
            <a:off x="4510499" y="6151977"/>
            <a:ext cx="4381981" cy="517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00" b="1" dirty="0"/>
              <a:t>L</a:t>
            </a:r>
            <a:r>
              <a:rPr lang="pt-BR" sz="1400" b="1" dirty="0" smtClean="0"/>
              <a:t>ocalizado na região </a:t>
            </a:r>
            <a:r>
              <a:rPr lang="pt-BR" sz="1400" b="1" dirty="0"/>
              <a:t>nordeste do estado de </a:t>
            </a:r>
            <a:r>
              <a:rPr lang="pt-BR" sz="1400" b="1" dirty="0" smtClean="0"/>
              <a:t>Goiás, Alto Paraíso fica à 230 Km de Brasília e 425 Km de Goiânia</a:t>
            </a:r>
            <a:endParaRPr lang="pt-BR" sz="1400" b="1" dirty="0"/>
          </a:p>
        </p:txBody>
      </p:sp>
      <p:pic>
        <p:nvPicPr>
          <p:cNvPr id="12" name="Picture 2" descr="C:\Users\Luiza\Desktop\55111444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7833" y1="16235" x2="82406" y2="4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6808" y="877815"/>
            <a:ext cx="2021656" cy="201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7308304" y="3429000"/>
            <a:ext cx="1152128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ALTO PARAÍSO</a:t>
            </a:r>
            <a:endParaRPr lang="pt-BR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7308304" y="3537012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5" name="Picture 7" descr="C:\Users\Luiza\Desktop\55582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0738" y1="85502" x2="90738" y2="85502"/>
                        <a14:foregroundMark x1="10635" y1="1983" x2="772" y2="1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141515">
            <a:off x="7419269" y="2162314"/>
            <a:ext cx="1383337" cy="95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ítulo 2"/>
          <p:cNvSpPr txBox="1">
            <a:spLocks/>
          </p:cNvSpPr>
          <p:nvPr/>
        </p:nvSpPr>
        <p:spPr>
          <a:xfrm>
            <a:off x="4531187" y="2276872"/>
            <a:ext cx="4237965" cy="517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400" b="1" dirty="0" smtClean="0">
                <a:solidFill>
                  <a:schemeClr val="tx2"/>
                </a:solidFill>
                <a:latin typeface="Century Gothic" pitchFamily="34" charset="0"/>
              </a:rPr>
              <a:t>ALTO PARAÍSO DE GOIÁS</a:t>
            </a:r>
            <a:endParaRPr lang="pt-BR" sz="14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539552" y="476672"/>
            <a:ext cx="8229600" cy="1431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>
                <a:solidFill>
                  <a:schemeClr val="tx2"/>
                </a:solidFill>
                <a:latin typeface="Century Gothic" pitchFamily="34" charset="0"/>
              </a:rPr>
              <a:t>Alto </a:t>
            </a:r>
            <a:r>
              <a:rPr lang="pt-BR" sz="2000" b="1" dirty="0" smtClean="0">
                <a:solidFill>
                  <a:schemeClr val="tx2"/>
                </a:solidFill>
                <a:latin typeface="Century Gothic" pitchFamily="34" charset="0"/>
              </a:rPr>
              <a:t>Paraíso </a:t>
            </a:r>
            <a:r>
              <a:rPr lang="pt-BR" sz="2000" b="1" dirty="0">
                <a:solidFill>
                  <a:schemeClr val="tx2"/>
                </a:solidFill>
                <a:latin typeface="Century Gothic" pitchFamily="34" charset="0"/>
              </a:rPr>
              <a:t>– Local </a:t>
            </a:r>
            <a:r>
              <a:rPr lang="pt-BR" sz="2000" b="1" dirty="0" smtClean="0">
                <a:solidFill>
                  <a:schemeClr val="tx2"/>
                </a:solidFill>
                <a:latin typeface="Century Gothic" pitchFamily="34" charset="0"/>
              </a:rPr>
              <a:t>de intervenção</a:t>
            </a:r>
          </a:p>
          <a:p>
            <a:pPr algn="l"/>
            <a:r>
              <a:rPr lang="pt-BR" sz="1400" dirty="0" smtClean="0">
                <a:solidFill>
                  <a:schemeClr val="tx2"/>
                </a:solidFill>
                <a:latin typeface="Century Gothic" pitchFamily="34" charset="0"/>
              </a:rPr>
              <a:t>Território do Bem Viver – A escolha do local</a:t>
            </a:r>
            <a:endParaRPr lang="pt-BR" sz="1400" dirty="0">
              <a:solidFill>
                <a:schemeClr val="tx2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86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539552" y="548680"/>
            <a:ext cx="8229600" cy="1431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 smtClean="0">
                <a:solidFill>
                  <a:schemeClr val="tx2"/>
                </a:solidFill>
                <a:latin typeface="Century Gothic" pitchFamily="34" charset="0"/>
              </a:rPr>
              <a:t>Pirenópolis - Local de intervenção</a:t>
            </a:r>
          </a:p>
          <a:p>
            <a:pPr algn="l"/>
            <a:endParaRPr lang="pt-BR" sz="2000" b="1" dirty="0" smtClean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4" name="Espaço Reservado para Texto 8"/>
          <p:cNvSpPr txBox="1">
            <a:spLocks/>
          </p:cNvSpPr>
          <p:nvPr/>
        </p:nvSpPr>
        <p:spPr>
          <a:xfrm>
            <a:off x="539552" y="1556792"/>
            <a:ext cx="3744416" cy="3960440"/>
          </a:xfrm>
          <a:prstGeom prst="rect">
            <a:avLst/>
          </a:prstGeom>
        </p:spPr>
        <p:txBody>
          <a:bodyPr/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0000"/>
              </a:buClr>
              <a:buSzPct val="110000"/>
              <a:buNone/>
            </a:pPr>
            <a:r>
              <a:rPr lang="pt-BR" sz="1800" b="1" dirty="0"/>
              <a:t>PRIORIDADE DE ATENDIMENTO  </a:t>
            </a:r>
            <a:endParaRPr lang="pt-BR" sz="1800" b="1" dirty="0" smtClean="0"/>
          </a:p>
          <a:p>
            <a:pPr marL="0" indent="0">
              <a:buClr>
                <a:srgbClr val="FF0000"/>
              </a:buClr>
              <a:buSzPct val="110000"/>
              <a:buNone/>
            </a:pPr>
            <a:r>
              <a:rPr lang="pt-BR" sz="1800" b="1" dirty="0" smtClean="0"/>
              <a:t>PÚBLICO ALVO</a:t>
            </a:r>
          </a:p>
          <a:p>
            <a:pPr>
              <a:buClr>
                <a:srgbClr val="FF0000"/>
              </a:buClr>
              <a:buSzPct val="110000"/>
              <a:buFont typeface="Wingdings" panose="020B0604020202020204" pitchFamily="2" charset="2"/>
              <a:buChar char="ü"/>
            </a:pPr>
            <a:endParaRPr lang="pt-BR" sz="1800" b="1" dirty="0"/>
          </a:p>
          <a:p>
            <a:pPr>
              <a:buClr>
                <a:srgbClr val="FF0000"/>
              </a:buClr>
              <a:buSzPct val="110000"/>
              <a:buFont typeface="Wingdings" panose="020B0604020202020204" pitchFamily="2" charset="2"/>
              <a:buChar char="ü"/>
            </a:pPr>
            <a:r>
              <a:rPr lang="pt-BR" sz="1800" dirty="0" smtClean="0"/>
              <a:t>Loteamento Luciano Peixoto;</a:t>
            </a:r>
          </a:p>
          <a:p>
            <a:pPr>
              <a:buClr>
                <a:srgbClr val="FF0000"/>
              </a:buClr>
              <a:buSzPct val="110000"/>
              <a:buFont typeface="Wingdings" panose="020B0604020202020204" pitchFamily="2" charset="2"/>
              <a:buChar char="ü"/>
            </a:pPr>
            <a:r>
              <a:rPr lang="pt-BR" sz="1800" dirty="0" smtClean="0"/>
              <a:t>149 Famílias do Programa FGTS;</a:t>
            </a:r>
          </a:p>
          <a:p>
            <a:pPr>
              <a:buClr>
                <a:srgbClr val="FF0000"/>
              </a:buClr>
              <a:buSzPct val="110000"/>
              <a:buFont typeface="Wingdings" panose="020B0604020202020204" pitchFamily="2" charset="2"/>
              <a:buChar char="ü"/>
            </a:pPr>
            <a:r>
              <a:rPr lang="pt-BR" sz="1800" dirty="0" smtClean="0"/>
              <a:t>Renda mensal de até três salários mínimos;</a:t>
            </a:r>
          </a:p>
          <a:p>
            <a:pPr>
              <a:buClr>
                <a:srgbClr val="FF0000"/>
              </a:buClr>
              <a:buSzPct val="110000"/>
              <a:buFont typeface="Wingdings" panose="020B0604020202020204" pitchFamily="2" charset="2"/>
              <a:buChar char="ü"/>
            </a:pPr>
            <a:r>
              <a:rPr lang="pt-BR" sz="1800" dirty="0" smtClean="0"/>
              <a:t>Habitações </a:t>
            </a:r>
            <a:r>
              <a:rPr lang="pt-BR" sz="1800" dirty="0"/>
              <a:t>de interesse social unifamiliares </a:t>
            </a:r>
            <a:r>
              <a:rPr lang="pt-BR" sz="1800" b="1" dirty="0"/>
              <a:t>cadastrados nos programas habitacionais do Estado de Goiás através da AGEHAB-GO</a:t>
            </a:r>
            <a:r>
              <a:rPr lang="pt-BR" sz="1800" dirty="0" smtClean="0"/>
              <a:t>.</a:t>
            </a:r>
          </a:p>
        </p:txBody>
      </p:sp>
      <p:pic>
        <p:nvPicPr>
          <p:cNvPr id="8" name="Picture 2" descr="C:\Users\lrvitor\Desktop\2555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7353" y="2708921"/>
            <a:ext cx="429358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539552" y="5517232"/>
            <a:ext cx="388843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i="1" dirty="0" smtClean="0">
                <a:solidFill>
                  <a:schemeClr val="accent3">
                    <a:lumMod val="75000"/>
                  </a:schemeClr>
                </a:solidFill>
              </a:rPr>
              <a:t> Cidade turística  </a:t>
            </a:r>
            <a:r>
              <a:rPr lang="pt-BR" sz="1800" b="1" i="1" dirty="0">
                <a:solidFill>
                  <a:schemeClr val="accent3">
                    <a:lumMod val="75000"/>
                  </a:schemeClr>
                </a:solidFill>
              </a:rPr>
              <a:t>X d</a:t>
            </a:r>
            <a:r>
              <a:rPr lang="pt-BR" sz="1800" b="1" i="1" dirty="0" smtClean="0">
                <a:solidFill>
                  <a:schemeClr val="accent3">
                    <a:lumMod val="75000"/>
                  </a:schemeClr>
                </a:solidFill>
              </a:rPr>
              <a:t>esigualdades </a:t>
            </a:r>
            <a:r>
              <a:rPr lang="pt-BR" sz="1800" b="1" i="1" dirty="0">
                <a:solidFill>
                  <a:schemeClr val="accent3">
                    <a:lumMod val="75000"/>
                  </a:schemeClr>
                </a:solidFill>
              </a:rPr>
              <a:t>que se expressam na dimensão </a:t>
            </a:r>
            <a:r>
              <a:rPr lang="pt-BR" sz="1800" b="1" i="1" dirty="0" smtClean="0">
                <a:solidFill>
                  <a:schemeClr val="accent3">
                    <a:lumMod val="75000"/>
                  </a:schemeClr>
                </a:solidFill>
              </a:rPr>
              <a:t>espacial</a:t>
            </a:r>
            <a:endParaRPr lang="pt-BR" sz="18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Luiza\Desktop\85825222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9145" y1="47908" x2="59145" y2="47908"/>
                        <a14:foregroundMark x1="59145" y1="47908" x2="59145" y2="47908"/>
                        <a14:foregroundMark x1="57455" y1="47012" x2="61431" y2="52590"/>
                        <a14:foregroundMark x1="78529" y1="7669" x2="84394" y2="17032"/>
                        <a14:foregroundMark x1="78032" y1="16135" x2="81909" y2="74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989184"/>
            <a:ext cx="1738657" cy="173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Luiza\Desktop\52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3499" y1="56134" x2="23499" y2="561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89799">
            <a:off x="6258664" y="2065613"/>
            <a:ext cx="2089195" cy="144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5868144" y="3681028"/>
            <a:ext cx="1080120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PIRENÓPOLIS</a:t>
            </a:r>
            <a:endParaRPr lang="pt-BR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lipse 1"/>
          <p:cNvSpPr/>
          <p:nvPr/>
        </p:nvSpPr>
        <p:spPr>
          <a:xfrm>
            <a:off x="6876256" y="3789040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2"/>
          <p:cNvSpPr txBox="1">
            <a:spLocks/>
          </p:cNvSpPr>
          <p:nvPr/>
        </p:nvSpPr>
        <p:spPr>
          <a:xfrm>
            <a:off x="4531187" y="2263545"/>
            <a:ext cx="4237965" cy="517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600" b="1" dirty="0" smtClean="0">
                <a:solidFill>
                  <a:schemeClr val="tx2"/>
                </a:solidFill>
                <a:latin typeface="Century Gothic" pitchFamily="34" charset="0"/>
              </a:rPr>
              <a:t>PIRENÓPOLIS - GOIÁS</a:t>
            </a:r>
            <a:endParaRPr lang="pt-BR" sz="16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15" name="Título 2"/>
          <p:cNvSpPr txBox="1">
            <a:spLocks/>
          </p:cNvSpPr>
          <p:nvPr/>
        </p:nvSpPr>
        <p:spPr>
          <a:xfrm>
            <a:off x="4537353" y="6021288"/>
            <a:ext cx="4437600" cy="517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00" b="1" dirty="0"/>
              <a:t>L</a:t>
            </a:r>
            <a:r>
              <a:rPr lang="pt-BR" sz="1400" b="1" dirty="0" smtClean="0"/>
              <a:t>ocalizado na região central do </a:t>
            </a:r>
            <a:r>
              <a:rPr lang="pt-BR" sz="1400" b="1" dirty="0"/>
              <a:t>estado de </a:t>
            </a:r>
            <a:r>
              <a:rPr lang="pt-BR" sz="1400" b="1" dirty="0" smtClean="0"/>
              <a:t>Goiás, Pirenópolis está à 150 Km de Brasília e 120 Km de Goiânia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73525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67544" y="332656"/>
            <a:ext cx="8229600" cy="1431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 smtClean="0">
                <a:solidFill>
                  <a:schemeClr val="tx2"/>
                </a:solidFill>
                <a:latin typeface="Century Gothic" pitchFamily="34" charset="0"/>
              </a:rPr>
              <a:t>Equipe Técnica </a:t>
            </a:r>
          </a:p>
        </p:txBody>
      </p:sp>
      <p:sp>
        <p:nvSpPr>
          <p:cNvPr id="7" name="Espaço Reservado para Texto 8"/>
          <p:cNvSpPr txBox="1">
            <a:spLocks/>
          </p:cNvSpPr>
          <p:nvPr/>
        </p:nvSpPr>
        <p:spPr>
          <a:xfrm>
            <a:off x="323528" y="1268760"/>
            <a:ext cx="6408712" cy="2160240"/>
          </a:xfrm>
          <a:prstGeom prst="rect">
            <a:avLst/>
          </a:prstGeom>
        </p:spPr>
        <p:txBody>
          <a:bodyPr/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800" b="1" dirty="0" smtClean="0"/>
              <a:t>EQUIPE TÉCNICA ENVOLVIDA DIRETAMENTE EM TODAS AS ETAPAS DO PROJETO:</a:t>
            </a:r>
          </a:p>
          <a:p>
            <a:pPr marL="0" indent="0" algn="ctr">
              <a:buNone/>
            </a:pPr>
            <a:r>
              <a:rPr lang="pt-BR" sz="1800" dirty="0" smtClean="0"/>
              <a:t>Marcel Bruno Silveira E Souza </a:t>
            </a:r>
          </a:p>
          <a:p>
            <a:pPr marL="0" indent="0" algn="ctr">
              <a:buNone/>
            </a:pPr>
            <a:r>
              <a:rPr lang="pt-BR" sz="1800" dirty="0" smtClean="0"/>
              <a:t>Leandro </a:t>
            </a:r>
            <a:r>
              <a:rPr lang="pt-BR" sz="1800" dirty="0" err="1" smtClean="0"/>
              <a:t>Kazuaki</a:t>
            </a:r>
            <a:r>
              <a:rPr lang="pt-BR" sz="1800" dirty="0" smtClean="0"/>
              <a:t> </a:t>
            </a:r>
            <a:r>
              <a:rPr lang="pt-BR" sz="1800" dirty="0" err="1" smtClean="0"/>
              <a:t>Tsuruda</a:t>
            </a:r>
            <a:r>
              <a:rPr lang="pt-BR" sz="1800" dirty="0" smtClean="0"/>
              <a:t> </a:t>
            </a:r>
          </a:p>
          <a:p>
            <a:pPr marL="0" indent="0" algn="ctr">
              <a:buNone/>
            </a:pPr>
            <a:r>
              <a:rPr lang="pt-BR" sz="1800" dirty="0" smtClean="0"/>
              <a:t>Luiza Rodrigues Vitor</a:t>
            </a:r>
            <a:r>
              <a:rPr lang="pt-BR" sz="1800" dirty="0"/>
              <a:t> </a:t>
            </a:r>
            <a:endParaRPr lang="pt-BR" sz="1800" dirty="0" smtClean="0"/>
          </a:p>
          <a:p>
            <a:pPr marL="0" indent="0" algn="ctr">
              <a:buNone/>
            </a:pPr>
            <a:endParaRPr lang="pt-BR" sz="1800" dirty="0"/>
          </a:p>
          <a:p>
            <a:pPr marL="0" indent="0" algn="ctr">
              <a:buNone/>
            </a:pPr>
            <a:endParaRPr lang="pt-BR" sz="1800" dirty="0" smtClean="0"/>
          </a:p>
          <a:p>
            <a:pPr marL="0" indent="0" algn="ctr">
              <a:buNone/>
            </a:pPr>
            <a:endParaRPr lang="pt-BR" sz="1800" dirty="0"/>
          </a:p>
          <a:p>
            <a:pPr marL="0" indent="0" algn="ctr">
              <a:buNone/>
            </a:pPr>
            <a:endParaRPr lang="pt-BR" sz="1800" dirty="0" smtClean="0"/>
          </a:p>
          <a:p>
            <a:pPr marL="0" indent="0" algn="ctr">
              <a:buNone/>
            </a:pPr>
            <a:endParaRPr lang="pt-BR" sz="1800" dirty="0" smtClean="0"/>
          </a:p>
          <a:p>
            <a:pPr algn="ctr"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dirty="0" smtClean="0"/>
          </a:p>
        </p:txBody>
      </p:sp>
      <p:sp>
        <p:nvSpPr>
          <p:cNvPr id="5" name="Espaço Reservado para Texto 8"/>
          <p:cNvSpPr txBox="1">
            <a:spLocks/>
          </p:cNvSpPr>
          <p:nvPr/>
        </p:nvSpPr>
        <p:spPr>
          <a:xfrm>
            <a:off x="4067944" y="3284984"/>
            <a:ext cx="4536504" cy="3096344"/>
          </a:xfrm>
          <a:prstGeom prst="rect">
            <a:avLst/>
          </a:prstGeom>
        </p:spPr>
        <p:txBody>
          <a:bodyPr/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400" b="1" dirty="0" smtClean="0">
                <a:solidFill>
                  <a:schemeClr val="tx2"/>
                </a:solidFill>
              </a:rPr>
              <a:t>EQUIPE ENVOLVIDA NAS AÇÕES NOS MUNICÍPIOS:</a:t>
            </a:r>
          </a:p>
          <a:p>
            <a:pPr marL="0" indent="0" algn="ctr">
              <a:buNone/>
            </a:pPr>
            <a:r>
              <a:rPr lang="pt-BR" sz="1400" b="1" dirty="0">
                <a:solidFill>
                  <a:schemeClr val="tx2"/>
                </a:solidFill>
              </a:rPr>
              <a:t>DIRETORIA TÉCNICA</a:t>
            </a:r>
          </a:p>
          <a:p>
            <a:pPr marL="0" indent="0" algn="ctr">
              <a:buNone/>
            </a:pPr>
            <a:r>
              <a:rPr lang="pt-BR" sz="1400" dirty="0">
                <a:solidFill>
                  <a:schemeClr val="tx2"/>
                </a:solidFill>
              </a:rPr>
              <a:t>Adriano Castanheira Medeiros</a:t>
            </a:r>
          </a:p>
          <a:p>
            <a:pPr marL="0" indent="0" algn="ctr">
              <a:buNone/>
            </a:pPr>
            <a:r>
              <a:rPr lang="pt-BR" sz="1400" dirty="0">
                <a:solidFill>
                  <a:schemeClr val="tx2"/>
                </a:solidFill>
              </a:rPr>
              <a:t>Geraldo Artur da Silva Filho</a:t>
            </a:r>
          </a:p>
          <a:p>
            <a:pPr marL="0" indent="0" algn="ctr">
              <a:buNone/>
            </a:pPr>
            <a:r>
              <a:rPr lang="pt-BR" sz="1400" dirty="0" smtClean="0">
                <a:solidFill>
                  <a:schemeClr val="tx2"/>
                </a:solidFill>
              </a:rPr>
              <a:t>Magali Bernardes</a:t>
            </a:r>
          </a:p>
          <a:p>
            <a:pPr marL="0" indent="0" algn="ctr">
              <a:buNone/>
            </a:pPr>
            <a:r>
              <a:rPr lang="pt-BR" sz="1400" dirty="0" smtClean="0">
                <a:solidFill>
                  <a:schemeClr val="tx2"/>
                </a:solidFill>
              </a:rPr>
              <a:t>Peter </a:t>
            </a:r>
            <a:r>
              <a:rPr lang="pt-BR" sz="1400" dirty="0" err="1">
                <a:solidFill>
                  <a:schemeClr val="tx2"/>
                </a:solidFill>
              </a:rPr>
              <a:t>Yu</a:t>
            </a:r>
            <a:r>
              <a:rPr lang="pt-BR" sz="1400" dirty="0">
                <a:solidFill>
                  <a:schemeClr val="tx2"/>
                </a:solidFill>
              </a:rPr>
              <a:t> </a:t>
            </a:r>
            <a:r>
              <a:rPr lang="pt-BR" sz="1400" dirty="0" smtClean="0">
                <a:solidFill>
                  <a:schemeClr val="tx2"/>
                </a:solidFill>
              </a:rPr>
              <a:t>Júnior</a:t>
            </a:r>
          </a:p>
          <a:p>
            <a:pPr marL="0" indent="0" algn="ctr">
              <a:buNone/>
            </a:pPr>
            <a:endParaRPr lang="pt-BR" sz="14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pt-BR" sz="1400" b="1" dirty="0">
                <a:solidFill>
                  <a:schemeClr val="tx2"/>
                </a:solidFill>
              </a:rPr>
              <a:t>DIRETORIA DE DESENVOLVIMENTO INSTITUCIONAL </a:t>
            </a:r>
            <a:r>
              <a:rPr lang="pt-BR" sz="1400" b="1" dirty="0" smtClean="0">
                <a:solidFill>
                  <a:schemeClr val="tx2"/>
                </a:solidFill>
              </a:rPr>
              <a:t>E </a:t>
            </a:r>
            <a:r>
              <a:rPr lang="pt-BR" sz="1400" b="1" dirty="0">
                <a:solidFill>
                  <a:schemeClr val="tx2"/>
                </a:solidFill>
              </a:rPr>
              <a:t>COOPERAÇÃO TÉCNICA</a:t>
            </a:r>
          </a:p>
          <a:p>
            <a:pPr marL="0" indent="0" algn="ctr">
              <a:buNone/>
            </a:pPr>
            <a:r>
              <a:rPr lang="pt-BR" sz="1400" dirty="0">
                <a:solidFill>
                  <a:schemeClr val="tx2"/>
                </a:solidFill>
              </a:rPr>
              <a:t>Murilo Mendonça Barra   </a:t>
            </a:r>
          </a:p>
          <a:p>
            <a:pPr marL="0" indent="0" algn="ctr">
              <a:buNone/>
            </a:pPr>
            <a:r>
              <a:rPr lang="pt-BR" sz="1400" dirty="0">
                <a:solidFill>
                  <a:schemeClr val="tx2"/>
                </a:solidFill>
              </a:rPr>
              <a:t>Perla M. Borges de Oliveira </a:t>
            </a:r>
          </a:p>
          <a:p>
            <a:pPr marL="0" indent="0" algn="ctr">
              <a:buNone/>
            </a:pPr>
            <a:r>
              <a:rPr lang="pt-BR" sz="1400" dirty="0">
                <a:solidFill>
                  <a:schemeClr val="tx2"/>
                </a:solidFill>
              </a:rPr>
              <a:t>Cibele Medina </a:t>
            </a:r>
          </a:p>
          <a:p>
            <a:pPr marL="0" indent="0" algn="ctr">
              <a:buNone/>
            </a:pPr>
            <a:r>
              <a:rPr lang="pt-BR" sz="1400" dirty="0">
                <a:solidFill>
                  <a:schemeClr val="tx2"/>
                </a:solidFill>
              </a:rPr>
              <a:t>Cida Almeida </a:t>
            </a:r>
          </a:p>
          <a:p>
            <a:pPr marL="0" indent="0" algn="ctr">
              <a:buNone/>
            </a:pPr>
            <a:endParaRPr lang="pt-BR" sz="14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pt-BR" sz="14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pt-BR" sz="14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pt-BR" sz="1400" b="1" dirty="0">
                <a:solidFill>
                  <a:schemeClr val="tx2"/>
                </a:solidFill>
              </a:rPr>
              <a:t> </a:t>
            </a:r>
            <a:endParaRPr lang="pt-BR" sz="14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pt-BR" sz="14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pt-BR" sz="14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pt-BR" sz="14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pt-BR" sz="14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pt-BR" sz="1400" dirty="0" smtClean="0">
              <a:solidFill>
                <a:schemeClr val="tx2"/>
              </a:solidFill>
            </a:endParaRPr>
          </a:p>
          <a:p>
            <a:pPr algn="ctr"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7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-3636912" y="2140960"/>
            <a:ext cx="3240360" cy="3113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800" dirty="0" smtClean="0"/>
          </a:p>
        </p:txBody>
      </p:sp>
      <p:sp>
        <p:nvSpPr>
          <p:cNvPr id="8" name="Título 1"/>
          <p:cNvSpPr>
            <a:spLocks noGrp="1"/>
          </p:cNvSpPr>
          <p:nvPr/>
        </p:nvSpPr>
        <p:spPr>
          <a:xfrm>
            <a:off x="-2268760" y="46764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4000" b="1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611560" y="1412775"/>
            <a:ext cx="7848872" cy="1584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b="1" dirty="0" smtClean="0">
                <a:solidFill>
                  <a:srgbClr val="002060"/>
                </a:solidFill>
              </a:rPr>
              <a:t>O QUE É ENERGIA SOLAR FOTOVOLTAICA?</a:t>
            </a:r>
            <a:endParaRPr lang="pt-BR" dirty="0" smtClean="0">
              <a:solidFill>
                <a:srgbClr val="002060"/>
              </a:solidFill>
            </a:endParaRPr>
          </a:p>
          <a:p>
            <a:pPr algn="just"/>
            <a:r>
              <a:rPr lang="pt-BR" dirty="0" smtClean="0">
                <a:solidFill>
                  <a:srgbClr val="002060"/>
                </a:solidFill>
              </a:rPr>
              <a:t>É a energia elétrica produzida a partir da luz solar. Pode ser produzida mesmo em dias nublados ou chuvosos. 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539552" y="341784"/>
            <a:ext cx="8229600" cy="1431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 smtClean="0">
                <a:solidFill>
                  <a:schemeClr val="tx2"/>
                </a:solidFill>
                <a:latin typeface="Century Gothic" pitchFamily="34" charset="0"/>
              </a:rPr>
              <a:t>Projeto Casa Solar</a:t>
            </a:r>
          </a:p>
          <a:p>
            <a:pPr algn="l"/>
            <a:r>
              <a:rPr lang="pt-BR" sz="1400" dirty="0" smtClean="0">
                <a:solidFill>
                  <a:schemeClr val="tx2"/>
                </a:solidFill>
                <a:latin typeface="Century Gothic" pitchFamily="34" charset="0"/>
              </a:rPr>
              <a:t>Eficiência Energética em Habitações de interesse social no Estado de Goiás </a:t>
            </a:r>
            <a:endParaRPr lang="pt-BR" sz="14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604" y="3363721"/>
            <a:ext cx="3755449" cy="251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4352" y="3363721"/>
            <a:ext cx="3481076" cy="251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CaixaDeTexto 8"/>
          <p:cNvSpPr txBox="1"/>
          <p:nvPr/>
        </p:nvSpPr>
        <p:spPr>
          <a:xfrm>
            <a:off x="718604" y="5930116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 smtClean="0"/>
              <a:t>CRÉDITO: 8 kWh – 7 kWh = 1 kWh/dia</a:t>
            </a:r>
          </a:p>
          <a:p>
            <a:pPr algn="ctr"/>
            <a:r>
              <a:rPr lang="pt-BR" sz="1400" b="1" dirty="0" smtClean="0"/>
              <a:t> 1 kWh/dia x 30 dias = 30 kWh/mês</a:t>
            </a:r>
          </a:p>
        </p:txBody>
      </p:sp>
      <p:sp>
        <p:nvSpPr>
          <p:cNvPr id="15" name="CaixaDeTexto 8"/>
          <p:cNvSpPr txBox="1"/>
          <p:nvPr/>
        </p:nvSpPr>
        <p:spPr>
          <a:xfrm>
            <a:off x="2993957" y="6392361"/>
            <a:ext cx="3117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>
                <a:solidFill>
                  <a:schemeClr val="tx2"/>
                </a:solidFill>
              </a:rPr>
              <a:t>Resolução Normativa da ANEEL nº </a:t>
            </a:r>
            <a:r>
              <a:rPr lang="pt-BR" sz="1200" b="1" dirty="0" smtClean="0">
                <a:solidFill>
                  <a:schemeClr val="tx2"/>
                </a:solidFill>
              </a:rPr>
              <a:t>482/2012</a:t>
            </a: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718604" y="2984815"/>
            <a:ext cx="8050548" cy="4441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rgbClr val="002060"/>
                </a:solidFill>
                <a:latin typeface="+mn-lt"/>
              </a:rPr>
              <a:t>SISTEMA ILUSTRATIVO DE COMPENSAÇÃO DO SISTEMA FOTOVOLTAICO  </a:t>
            </a:r>
            <a:endParaRPr lang="pt-BR" sz="18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939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79512" y="5805264"/>
            <a:ext cx="8856984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>
                <a:solidFill>
                  <a:schemeClr val="tx2"/>
                </a:solidFill>
                <a:latin typeface="Century Gothic" pitchFamily="34" charset="0"/>
              </a:rPr>
              <a:t>As dificuldades de abastecimento de água e de geração de energia enfrentadas ao longo de 2014 se intensificarão nos futuros anos.</a:t>
            </a:r>
            <a:endParaRPr lang="pt-BR" sz="18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39552" y="404664"/>
            <a:ext cx="8229600" cy="1431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 smtClean="0">
                <a:solidFill>
                  <a:schemeClr val="tx2"/>
                </a:solidFill>
                <a:latin typeface="Century Gothic" pitchFamily="34" charset="0"/>
              </a:rPr>
              <a:t>Antecedentes do Projeto</a:t>
            </a:r>
          </a:p>
          <a:p>
            <a:pPr algn="l"/>
            <a:r>
              <a:rPr lang="pt-BR" sz="1400" dirty="0" smtClean="0">
                <a:solidFill>
                  <a:schemeClr val="tx2"/>
                </a:solidFill>
                <a:latin typeface="Century Gothic" pitchFamily="34" charset="0"/>
              </a:rPr>
              <a:t>Evolução dos Custos de Energia Residencial no Brasil</a:t>
            </a:r>
            <a:endParaRPr lang="pt-BR" sz="14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pic>
        <p:nvPicPr>
          <p:cNvPr id="11" name="Picture 2" descr="C:\Users\Luiza\Desktop\d895f6_d9f14ce4f0a840f39df179ca11ae1de7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361" l="0" r="100000">
                        <a14:foregroundMark x1="25705" y1="72541" x2="25705" y2="72541"/>
                        <a14:foregroundMark x1="26959" y1="80738" x2="26959" y2="80738"/>
                        <a14:foregroundMark x1="54545" y1="77869" x2="54545" y2="77869"/>
                        <a14:foregroundMark x1="54859" y1="68443" x2="54859" y2="68443"/>
                        <a14:foregroundMark x1="75235" y1="69262" x2="75235" y2="69262"/>
                        <a14:foregroundMark x1="77116" y1="73361" x2="77116" y2="73361"/>
                        <a14:foregroundMark x1="78997" y1="82787" x2="78056" y2="82787"/>
                        <a14:foregroundMark x1="58307" y1="85656" x2="58307" y2="85656"/>
                        <a14:foregroundMark x1="31661" y1="93852" x2="31661" y2="93852"/>
                        <a14:backgroundMark x1="21944" y1="30328" x2="21944" y2="30328"/>
                        <a14:backgroundMark x1="56426" y1="37705" x2="56426" y2="37705"/>
                        <a14:backgroundMark x1="78997" y1="42213" x2="78997" y2="42213"/>
                        <a14:backgroundMark x1="94044" y1="63115" x2="94044" y2="63115"/>
                        <a14:backgroundMark x1="97492" y1="21311" x2="97492" y2="21311"/>
                        <a14:backgroundMark x1="4389" y1="52049" x2="4389" y2="52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064783" y="767885"/>
            <a:ext cx="843115" cy="64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tângulo 26"/>
          <p:cNvSpPr/>
          <p:nvPr/>
        </p:nvSpPr>
        <p:spPr>
          <a:xfrm>
            <a:off x="3757796" y="5210036"/>
            <a:ext cx="49906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b="1" dirty="0" smtClean="0"/>
              <a:t>Tarifa de fornecimento de energia elétrica Brasil – 2003/2015 Fonte ANEEL</a:t>
            </a:r>
            <a:endParaRPr lang="pt-BR" sz="1400" b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1933" y="1757599"/>
            <a:ext cx="7830615" cy="3399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68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/>
        </p:nvSpPr>
        <p:spPr>
          <a:xfrm>
            <a:off x="162988" y="5675758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2800" b="1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539552" y="332656"/>
            <a:ext cx="8229600" cy="1431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 smtClean="0">
                <a:solidFill>
                  <a:schemeClr val="tx2"/>
                </a:solidFill>
                <a:latin typeface="Century Gothic" pitchFamily="34" charset="0"/>
              </a:rPr>
              <a:t>Projeto Casa Solar</a:t>
            </a:r>
          </a:p>
          <a:p>
            <a:pPr algn="l"/>
            <a:r>
              <a:rPr lang="pt-BR" sz="1400" dirty="0" smtClean="0">
                <a:solidFill>
                  <a:schemeClr val="tx2"/>
                </a:solidFill>
                <a:latin typeface="Century Gothic" pitchFamily="34" charset="0"/>
              </a:rPr>
              <a:t>Eficiência Energética em Habitações de interesse social no Estado de Goiás </a:t>
            </a:r>
            <a:endParaRPr lang="pt-BR" sz="14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pic>
        <p:nvPicPr>
          <p:cNvPr id="11" name="Picture 2" descr="C:\Users\Luiza\Desktop\casa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1763688"/>
            <a:ext cx="4752528" cy="343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5436096" y="1907704"/>
            <a:ext cx="3333056" cy="4041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AutoNum type="arabicPeriod"/>
            </a:pPr>
            <a:r>
              <a:rPr lang="pt-BR" sz="1800" b="1" dirty="0" smtClean="0">
                <a:solidFill>
                  <a:srgbClr val="002060"/>
                </a:solidFill>
              </a:rPr>
              <a:t>Painel solar;</a:t>
            </a:r>
          </a:p>
          <a:p>
            <a:pPr marL="342900" indent="-342900" algn="just">
              <a:buAutoNum type="arabicPeriod"/>
            </a:pPr>
            <a:endParaRPr lang="pt-BR" sz="1800" b="1" dirty="0" smtClean="0">
              <a:solidFill>
                <a:srgbClr val="002060"/>
              </a:solidFill>
            </a:endParaRPr>
          </a:p>
          <a:p>
            <a:pPr marL="342900" indent="-342900" algn="just">
              <a:buAutoNum type="arabicPeriod" startAt="2"/>
            </a:pPr>
            <a:r>
              <a:rPr lang="pt-BR" sz="1800" b="1" dirty="0" err="1" smtClean="0">
                <a:solidFill>
                  <a:srgbClr val="002060"/>
                </a:solidFill>
              </a:rPr>
              <a:t>Microinversor</a:t>
            </a:r>
            <a:r>
              <a:rPr lang="pt-BR" sz="1800" b="1" dirty="0" smtClean="0">
                <a:solidFill>
                  <a:srgbClr val="002060"/>
                </a:solidFill>
              </a:rPr>
              <a:t>;</a:t>
            </a:r>
          </a:p>
          <a:p>
            <a:pPr marL="342900" indent="-342900" algn="just">
              <a:buAutoNum type="arabicPeriod" startAt="2"/>
            </a:pPr>
            <a:endParaRPr lang="pt-BR" sz="1800" b="1" dirty="0" smtClean="0">
              <a:solidFill>
                <a:srgbClr val="002060"/>
              </a:solidFill>
            </a:endParaRPr>
          </a:p>
          <a:p>
            <a:pPr marL="342900" indent="-342900" algn="just">
              <a:buAutoNum type="arabicPeriod" startAt="3"/>
            </a:pPr>
            <a:r>
              <a:rPr lang="pt-BR" sz="1800" b="1" dirty="0" smtClean="0">
                <a:solidFill>
                  <a:srgbClr val="002060"/>
                </a:solidFill>
              </a:rPr>
              <a:t>A energia gerada é distribuída para uso em sua casa;</a:t>
            </a:r>
          </a:p>
          <a:p>
            <a:pPr marL="342900" indent="-342900" algn="just">
              <a:buAutoNum type="arabicPeriod" startAt="3"/>
            </a:pPr>
            <a:endParaRPr lang="pt-BR" sz="1800" b="1" dirty="0" smtClean="0">
              <a:solidFill>
                <a:srgbClr val="002060"/>
              </a:solidFill>
            </a:endParaRPr>
          </a:p>
          <a:p>
            <a:pPr algn="just"/>
            <a:r>
              <a:rPr lang="pt-BR" sz="1800" b="1" dirty="0" smtClean="0">
                <a:solidFill>
                  <a:srgbClr val="002060"/>
                </a:solidFill>
              </a:rPr>
              <a:t>4. A energia solar é usada por eletrodomésticos e equipamentos eletrônicos;</a:t>
            </a:r>
          </a:p>
          <a:p>
            <a:pPr algn="just"/>
            <a:endParaRPr lang="pt-BR" sz="1800" b="1" dirty="0" smtClean="0">
              <a:solidFill>
                <a:srgbClr val="002060"/>
              </a:solidFill>
            </a:endParaRPr>
          </a:p>
          <a:p>
            <a:pPr algn="just"/>
            <a:r>
              <a:rPr lang="pt-BR" sz="1800" b="1" dirty="0" smtClean="0">
                <a:solidFill>
                  <a:srgbClr val="002060"/>
                </a:solidFill>
              </a:rPr>
              <a:t>5. Substituição das lâmpadas LED de alta eficiência;</a:t>
            </a:r>
          </a:p>
          <a:p>
            <a:pPr algn="just"/>
            <a:endParaRPr lang="pt-BR" sz="1800" b="1" dirty="0" smtClean="0">
              <a:solidFill>
                <a:srgbClr val="002060"/>
              </a:solidFill>
            </a:endParaRPr>
          </a:p>
          <a:p>
            <a:pPr algn="just"/>
            <a:r>
              <a:rPr lang="pt-BR" sz="1800" b="1" dirty="0" smtClean="0">
                <a:solidFill>
                  <a:srgbClr val="002060"/>
                </a:solidFill>
              </a:rPr>
              <a:t>6. Medidor bidirecional;</a:t>
            </a:r>
            <a:endParaRPr lang="pt-BR" sz="1800" b="1" dirty="0">
              <a:solidFill>
                <a:srgbClr val="00206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39552" y="5349612"/>
            <a:ext cx="4752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b="1" dirty="0" smtClean="0"/>
              <a:t>Esquema do funcionamento do sistema fotovoltaico nas unidades habitacionais 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271984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/>
        </p:nvSpPr>
        <p:spPr>
          <a:xfrm>
            <a:off x="162988" y="5675758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2800" b="1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539552" y="332656"/>
            <a:ext cx="8229600" cy="1431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 smtClean="0">
                <a:solidFill>
                  <a:schemeClr val="tx2"/>
                </a:solidFill>
                <a:latin typeface="Century Gothic" pitchFamily="34" charset="0"/>
              </a:rPr>
              <a:t>Projeto Casa Solar</a:t>
            </a:r>
          </a:p>
          <a:p>
            <a:pPr algn="l"/>
            <a:r>
              <a:rPr lang="pt-BR" sz="1400" dirty="0" smtClean="0">
                <a:solidFill>
                  <a:schemeClr val="tx2"/>
                </a:solidFill>
                <a:latin typeface="Century Gothic" pitchFamily="34" charset="0"/>
              </a:rPr>
              <a:t>Eficiência Energética em Habitações de interesse social no Estado de Goiás </a:t>
            </a:r>
            <a:endParaRPr lang="pt-BR" sz="14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478870"/>
              </p:ext>
            </p:extLst>
          </p:nvPr>
        </p:nvGraphicFramePr>
        <p:xfrm>
          <a:off x="580840" y="2132856"/>
          <a:ext cx="7951599" cy="3240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27652"/>
                <a:gridCol w="1737842"/>
                <a:gridCol w="1241316"/>
                <a:gridCol w="744789"/>
              </a:tblGrid>
              <a:tr h="810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AÇÕES PARA EFICIENTIZAÇÃO ENERGÉTICA</a:t>
                      </a:r>
                      <a:endParaRPr lang="pt-BR" sz="18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kWh mês</a:t>
                      </a:r>
                      <a:r>
                        <a:rPr lang="pt-BR" sz="1800" baseline="30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-1</a:t>
                      </a:r>
                      <a:endParaRPr lang="pt-BR" sz="18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R$ mês</a:t>
                      </a:r>
                      <a:r>
                        <a:rPr lang="pt-BR" sz="1800" baseline="30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-1</a:t>
                      </a:r>
                      <a:endParaRPr lang="pt-BR" sz="18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8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Troca de lâmpadas por </a:t>
                      </a:r>
                      <a:r>
                        <a:rPr lang="pt-BR" sz="16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LED</a:t>
                      </a:r>
                      <a:endParaRPr lang="pt-BR" sz="16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15,37</a:t>
                      </a:r>
                      <a:endParaRPr lang="pt-BR" sz="16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7,17</a:t>
                      </a:r>
                      <a:endParaRPr lang="pt-BR" sz="16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10,6</a:t>
                      </a:r>
                      <a:endParaRPr lang="pt-BR" sz="16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Aquecimento solar</a:t>
                      </a:r>
                      <a:endParaRPr lang="pt-BR" sz="16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32,63</a:t>
                      </a:r>
                      <a:endParaRPr lang="pt-BR" sz="16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15,22</a:t>
                      </a:r>
                      <a:endParaRPr lang="pt-BR" sz="16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22,5</a:t>
                      </a:r>
                      <a:endParaRPr lang="pt-BR" sz="16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10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Geração fotovoltaica (2 módulos de 260Wp)</a:t>
                      </a:r>
                      <a:endParaRPr lang="pt-BR" sz="16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75,15</a:t>
                      </a:r>
                      <a:endParaRPr lang="pt-BR" sz="16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35,06</a:t>
                      </a:r>
                      <a:endParaRPr lang="pt-BR" sz="16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51,8</a:t>
                      </a:r>
                      <a:endParaRPr lang="pt-BR" sz="16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600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600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600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600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44450" marR="44450" marT="0" marB="0" anchor="b">
                    <a:noFill/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RESULTADO DE ECONOMIA</a:t>
                      </a:r>
                      <a:endParaRPr lang="pt-BR" sz="16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123,15</a:t>
                      </a:r>
                      <a:endParaRPr lang="pt-BR" sz="16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57,46</a:t>
                      </a:r>
                      <a:endParaRPr lang="pt-BR" sz="16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84,9</a:t>
                      </a:r>
                      <a:endParaRPr lang="pt-BR" sz="16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Retângulo 14"/>
          <p:cNvSpPr/>
          <p:nvPr/>
        </p:nvSpPr>
        <p:spPr>
          <a:xfrm>
            <a:off x="558574" y="1691516"/>
            <a:ext cx="797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RESULTADO DE ECONOMIA MENSAL DE ENERGIA</a:t>
            </a:r>
            <a:endParaRPr lang="pt-BR" b="1" dirty="0"/>
          </a:p>
        </p:txBody>
      </p:sp>
      <p:sp>
        <p:nvSpPr>
          <p:cNvPr id="18" name="Retângulo 17"/>
          <p:cNvSpPr/>
          <p:nvPr/>
        </p:nvSpPr>
        <p:spPr>
          <a:xfrm>
            <a:off x="578024" y="5580529"/>
            <a:ext cx="7954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 smtClean="0"/>
              <a:t>Após implantação do sistema fotovoltaico e a doação das lâmpadas LED conseguimos comprovar </a:t>
            </a:r>
            <a:r>
              <a:rPr lang="pt-BR" sz="1600" dirty="0"/>
              <a:t>economia na conta de </a:t>
            </a:r>
            <a:r>
              <a:rPr lang="pt-BR" sz="1600" dirty="0" smtClean="0"/>
              <a:t>energia de até 70%.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39104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519980"/>
              </p:ext>
            </p:extLst>
          </p:nvPr>
        </p:nvGraphicFramePr>
        <p:xfrm>
          <a:off x="395536" y="2875507"/>
          <a:ext cx="8352928" cy="19936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6264"/>
                <a:gridCol w="864096"/>
                <a:gridCol w="1728192"/>
                <a:gridCol w="1800200"/>
                <a:gridCol w="1584176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MUNICÍPIO 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UH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VALOR UNITÁRIO DO SISTEMA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VALOR TOTAL DO INVESTIMENTO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IMPLANTAÇÃO DO SISTEMA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317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Alto</a:t>
                      </a:r>
                      <a:r>
                        <a:rPr lang="pt-BR" sz="160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Paraíso de Goiás</a:t>
                      </a:r>
                      <a:endParaRPr lang="pt-BR" sz="1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+mn-lt"/>
                        </a:rPr>
                        <a:t>40</a:t>
                      </a:r>
                      <a:endParaRPr lang="pt-BR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R$ 3.000,00</a:t>
                      </a: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R$ 120.000,00</a:t>
                      </a:r>
                      <a:endParaRPr lang="pt-BR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+mn-lt"/>
                        </a:rPr>
                        <a:t>Concluído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40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+mn-lt"/>
                        </a:rPr>
                        <a:t>Pirenópolis</a:t>
                      </a:r>
                      <a:endParaRPr lang="pt-BR" sz="1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+mn-lt"/>
                        </a:rPr>
                        <a:t>149</a:t>
                      </a:r>
                      <a:endParaRPr lang="pt-BR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R$ 3.000,00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R$ 447.000,00</a:t>
                      </a:r>
                      <a:endParaRPr lang="pt-BR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+mn-lt"/>
                        </a:rPr>
                        <a:t>Concluído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401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TOTAL</a:t>
                      </a:r>
                      <a:r>
                        <a:rPr lang="pt-BR" sz="1600" b="1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pt-BR" sz="1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189 UH </a:t>
                      </a:r>
                      <a:r>
                        <a:rPr lang="pt-BR" sz="1600" b="1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IMPLANTADAS </a:t>
                      </a:r>
                      <a:endParaRPr lang="pt-BR" sz="1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R$ 567.000,00</a:t>
                      </a:r>
                      <a:endParaRPr lang="pt-BR" sz="1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539552" y="341784"/>
            <a:ext cx="8229600" cy="1431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 smtClean="0">
                <a:solidFill>
                  <a:schemeClr val="tx2"/>
                </a:solidFill>
                <a:latin typeface="Century Gothic" pitchFamily="34" charset="0"/>
              </a:rPr>
              <a:t>Quadro Resumo de investimentos</a:t>
            </a:r>
            <a:endParaRPr lang="pt-BR" sz="2400" b="1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algn="l"/>
            <a:r>
              <a:rPr lang="pt-BR" sz="1600" b="1" dirty="0" smtClean="0">
                <a:solidFill>
                  <a:schemeClr val="tx2"/>
                </a:solidFill>
                <a:latin typeface="Century Gothic" pitchFamily="34" charset="0"/>
              </a:rPr>
              <a:t>Alto Paraíso e Pirenópolis</a:t>
            </a:r>
            <a:endParaRPr lang="pt-BR" sz="16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51520" y="5805264"/>
            <a:ext cx="82262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43317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67544" y="404664"/>
            <a:ext cx="8229600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 smtClean="0">
                <a:solidFill>
                  <a:schemeClr val="tx2"/>
                </a:solidFill>
                <a:latin typeface="Century Gothic" pitchFamily="34" charset="0"/>
              </a:rPr>
              <a:t>Papel dos Parceiros </a:t>
            </a:r>
          </a:p>
        </p:txBody>
      </p:sp>
      <p:sp>
        <p:nvSpPr>
          <p:cNvPr id="7" name="Espaço Reservado para Texto 8"/>
          <p:cNvSpPr txBox="1">
            <a:spLocks/>
          </p:cNvSpPr>
          <p:nvPr/>
        </p:nvSpPr>
        <p:spPr>
          <a:xfrm>
            <a:off x="395536" y="1312813"/>
            <a:ext cx="3960441" cy="5428555"/>
          </a:xfrm>
          <a:prstGeom prst="rect">
            <a:avLst/>
          </a:prstGeom>
        </p:spPr>
        <p:txBody>
          <a:bodyPr/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0000"/>
              </a:buClr>
              <a:buSzPct val="110000"/>
              <a:buNone/>
            </a:pPr>
            <a:r>
              <a:rPr lang="pt-BR" sz="1800" dirty="0" smtClean="0"/>
              <a:t>Para o desenvolvimento do projeto foi fundamental as parcerias:</a:t>
            </a:r>
          </a:p>
          <a:p>
            <a:pPr marL="0" indent="0">
              <a:buClr>
                <a:srgbClr val="FF0000"/>
              </a:buClr>
              <a:buSzPct val="110000"/>
              <a:buNone/>
            </a:pPr>
            <a:endParaRPr lang="pt-BR" sz="1800" dirty="0" smtClean="0"/>
          </a:p>
          <a:p>
            <a:pPr marL="0" indent="0">
              <a:buClr>
                <a:srgbClr val="FF0000"/>
              </a:buClr>
              <a:buSzPct val="110000"/>
              <a:buNone/>
            </a:pPr>
            <a:r>
              <a:rPr lang="pt-BR" sz="1800" b="1" dirty="0" smtClean="0"/>
              <a:t>GOVERNO DO ESTADO DE GOIÁS/AGEHAB</a:t>
            </a: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r>
              <a:rPr lang="pt-BR" sz="1800" dirty="0" smtClean="0"/>
              <a:t>Organiza </a:t>
            </a:r>
            <a:r>
              <a:rPr lang="pt-BR" sz="1800" dirty="0"/>
              <a:t>e viabiliza as </a:t>
            </a:r>
            <a:r>
              <a:rPr lang="pt-BR" sz="1800" dirty="0" smtClean="0"/>
              <a:t>parcerias</a:t>
            </a:r>
            <a:r>
              <a:rPr lang="pt-BR" sz="1800" dirty="0"/>
              <a:t>;</a:t>
            </a:r>
            <a:r>
              <a:rPr lang="pt-BR" sz="1800" dirty="0" smtClean="0"/>
              <a:t> busca e aporta recursos; Realiza e executa o projeto;  fiscaliza a aplicação dos recursos do Cheque Mais Moradia;</a:t>
            </a: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r>
              <a:rPr lang="pt-BR" sz="1800" dirty="0" smtClean="0"/>
              <a:t>Participa em congressos nacionais e internacionais;</a:t>
            </a:r>
            <a:endParaRPr lang="pt-BR" sz="1800" b="1" dirty="0" smtClean="0"/>
          </a:p>
          <a:p>
            <a:pPr marL="0" indent="0">
              <a:buClr>
                <a:srgbClr val="FF0000"/>
              </a:buClr>
              <a:buSzPct val="110000"/>
              <a:buNone/>
            </a:pPr>
            <a:r>
              <a:rPr lang="pt-BR" sz="1800" b="1" dirty="0" smtClean="0"/>
              <a:t>SEFAZ</a:t>
            </a:r>
            <a:endParaRPr lang="pt-BR" sz="1800" b="1" dirty="0"/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r>
              <a:rPr lang="pt-BR" sz="1800" dirty="0" smtClean="0"/>
              <a:t>Libera </a:t>
            </a:r>
            <a:r>
              <a:rPr lang="pt-BR" sz="1800" dirty="0"/>
              <a:t>de recursos</a:t>
            </a:r>
            <a:r>
              <a:rPr lang="pt-BR" sz="1800" dirty="0" smtClean="0"/>
              <a:t>;</a:t>
            </a:r>
            <a:endParaRPr lang="pt-BR" sz="1800" dirty="0"/>
          </a:p>
          <a:p>
            <a:pPr marL="0" indent="0">
              <a:buClr>
                <a:srgbClr val="FF0000"/>
              </a:buClr>
              <a:buSzPct val="110000"/>
              <a:buNone/>
            </a:pPr>
            <a:r>
              <a:rPr lang="pt-BR" sz="1800" b="1" dirty="0" smtClean="0"/>
              <a:t>IFG</a:t>
            </a:r>
            <a:endParaRPr lang="pt-BR" sz="1800" b="1" dirty="0"/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r>
              <a:rPr lang="pt-BR" sz="1800" dirty="0"/>
              <a:t>Suporte tecnológico para coleta de dados</a:t>
            </a:r>
            <a:r>
              <a:rPr lang="pt-BR" sz="1800" dirty="0" smtClean="0"/>
              <a:t>;</a:t>
            </a:r>
            <a:endParaRPr lang="pt-BR" sz="1800" dirty="0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5004048" y="3429000"/>
            <a:ext cx="3701083" cy="387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00" dirty="0" smtClean="0"/>
              <a:t>Participação atuante da equipe técnica – Quito</a:t>
            </a:r>
            <a:endParaRPr lang="pt-BR" sz="1400" dirty="0"/>
          </a:p>
        </p:txBody>
      </p:sp>
      <p:pic>
        <p:nvPicPr>
          <p:cNvPr id="20" name="Picture 7" descr="C:\Users\lrvitor\Desktop\IMG-20161019-WA001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052736"/>
            <a:ext cx="3214092" cy="241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 descr="C:\Users\lrvitor\Desktop\IMG-20170523-WA0071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77736" y="3789040"/>
            <a:ext cx="3228436" cy="265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5004048" y="6354042"/>
            <a:ext cx="3744416" cy="387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00" dirty="0" smtClean="0"/>
              <a:t>Participação atuante da equipe técnica – Brasília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68203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67544" y="557808"/>
            <a:ext cx="8229600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 smtClean="0">
                <a:solidFill>
                  <a:schemeClr val="tx2"/>
                </a:solidFill>
                <a:latin typeface="Century Gothic" pitchFamily="34" charset="0"/>
              </a:rPr>
              <a:t>Papel dos Parceiros </a:t>
            </a:r>
          </a:p>
        </p:txBody>
      </p:sp>
      <p:sp>
        <p:nvSpPr>
          <p:cNvPr id="7" name="Espaço Reservado para Texto 8"/>
          <p:cNvSpPr txBox="1">
            <a:spLocks/>
          </p:cNvSpPr>
          <p:nvPr/>
        </p:nvSpPr>
        <p:spPr>
          <a:xfrm>
            <a:off x="395536" y="1312813"/>
            <a:ext cx="3960441" cy="5428555"/>
          </a:xfrm>
          <a:prstGeom prst="rect">
            <a:avLst/>
          </a:prstGeom>
        </p:spPr>
        <p:txBody>
          <a:bodyPr/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0000"/>
              </a:buClr>
              <a:buSzPct val="110000"/>
              <a:buNone/>
            </a:pPr>
            <a:endParaRPr lang="pt-BR" sz="1800" dirty="0" smtClean="0"/>
          </a:p>
          <a:p>
            <a:pPr marL="0" indent="0">
              <a:buClr>
                <a:srgbClr val="FF0000"/>
              </a:buClr>
              <a:buSzPct val="110000"/>
              <a:buNone/>
            </a:pPr>
            <a:r>
              <a:rPr lang="pt-BR" sz="1800" b="1" dirty="0" smtClean="0"/>
              <a:t>EMPRESAS </a:t>
            </a:r>
          </a:p>
          <a:p>
            <a:pPr>
              <a:buClr>
                <a:srgbClr val="FF0000"/>
              </a:buClr>
              <a:buSzPct val="110000"/>
              <a:buFont typeface="Wingdings" panose="020B0604020202020204" pitchFamily="2" charset="2"/>
              <a:buChar char="ü"/>
            </a:pPr>
            <a:r>
              <a:rPr lang="pt-BR" sz="1800" dirty="0" smtClean="0"/>
              <a:t>Executa da instalação do sistema fotovoltaico;</a:t>
            </a:r>
            <a:endParaRPr lang="pt-BR" sz="1800" dirty="0"/>
          </a:p>
          <a:p>
            <a:pPr marL="0" indent="0">
              <a:buClr>
                <a:srgbClr val="FF0000"/>
              </a:buClr>
              <a:buSzPct val="110000"/>
              <a:buNone/>
            </a:pPr>
            <a:r>
              <a:rPr lang="pt-BR" sz="1800" b="1" dirty="0" smtClean="0"/>
              <a:t>ABSOLAR </a:t>
            </a:r>
            <a:endParaRPr lang="pt-BR" sz="1800" b="1" dirty="0"/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r>
              <a:rPr lang="pt-BR" sz="1800" dirty="0"/>
              <a:t>Contribui tecnicamente na implementação das ações voltadas ao setor energético tendo como destaque a energia solar.</a:t>
            </a: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dirty="0" smtClean="0"/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dirty="0" smtClean="0"/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dirty="0" smtClean="0"/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dirty="0" smtClean="0"/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dirty="0" smtClean="0"/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dirty="0" smtClean="0"/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dirty="0" smtClean="0"/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b="1" dirty="0" smtClean="0"/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dirty="0" smtClean="0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5004048" y="3429000"/>
            <a:ext cx="3701083" cy="387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00" dirty="0" smtClean="0"/>
              <a:t>Participação atuante da equipe técnica – Quito</a:t>
            </a:r>
            <a:endParaRPr lang="pt-BR" sz="1400" dirty="0"/>
          </a:p>
        </p:txBody>
      </p:sp>
      <p:pic>
        <p:nvPicPr>
          <p:cNvPr id="20" name="Picture 7" descr="C:\Users\lrvitor\Desktop\IMG-20161019-WA001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052736"/>
            <a:ext cx="3214092" cy="241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 descr="C:\Users\lrvitor\Desktop\IMG-20170523-WA0071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77736" y="3789040"/>
            <a:ext cx="3228436" cy="265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5004048" y="6354042"/>
            <a:ext cx="3744416" cy="387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00" dirty="0" smtClean="0"/>
              <a:t>Participação atuante da equipe técnica – Brasília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68416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67544" y="404664"/>
            <a:ext cx="8229600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 smtClean="0">
                <a:solidFill>
                  <a:schemeClr val="tx2"/>
                </a:solidFill>
                <a:latin typeface="Century Gothic" pitchFamily="34" charset="0"/>
              </a:rPr>
              <a:t>Papel dos Parceiros </a:t>
            </a:r>
          </a:p>
        </p:txBody>
      </p:sp>
      <p:sp>
        <p:nvSpPr>
          <p:cNvPr id="4" name="Espaço Reservado para Texto 8"/>
          <p:cNvSpPr txBox="1">
            <a:spLocks/>
          </p:cNvSpPr>
          <p:nvPr/>
        </p:nvSpPr>
        <p:spPr>
          <a:xfrm>
            <a:off x="395536" y="1300200"/>
            <a:ext cx="4109651" cy="5081128"/>
          </a:xfrm>
          <a:prstGeom prst="rect">
            <a:avLst/>
          </a:prstGeom>
        </p:spPr>
        <p:txBody>
          <a:bodyPr/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0000"/>
              </a:buClr>
              <a:buSzPct val="110000"/>
              <a:buNone/>
            </a:pPr>
            <a:endParaRPr lang="pt-BR" sz="1800" b="1" dirty="0"/>
          </a:p>
          <a:p>
            <a:pPr marL="0" indent="0">
              <a:buClr>
                <a:srgbClr val="FF0000"/>
              </a:buClr>
              <a:buSzPct val="110000"/>
              <a:buNone/>
            </a:pPr>
            <a:r>
              <a:rPr lang="pt-BR" sz="1800" b="1" dirty="0" smtClean="0"/>
              <a:t>CELG </a:t>
            </a:r>
            <a:endParaRPr lang="pt-BR" sz="1800" b="1" dirty="0"/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r>
              <a:rPr lang="pt-BR" sz="1800" dirty="0"/>
              <a:t>Aprova </a:t>
            </a:r>
            <a:r>
              <a:rPr lang="pt-BR" sz="1800" dirty="0" smtClean="0"/>
              <a:t>o projeto</a:t>
            </a:r>
            <a:r>
              <a:rPr lang="pt-BR" sz="1800" dirty="0"/>
              <a:t>; </a:t>
            </a:r>
            <a:r>
              <a:rPr lang="pt-BR" sz="1800" dirty="0" smtClean="0"/>
              <a:t>acompanhamento </a:t>
            </a:r>
            <a:r>
              <a:rPr lang="pt-BR" sz="1800" dirty="0"/>
              <a:t>técnico; </a:t>
            </a:r>
            <a:r>
              <a:rPr lang="pt-BR" sz="1800" dirty="0" smtClean="0"/>
              <a:t>cadastro </a:t>
            </a:r>
            <a:r>
              <a:rPr lang="pt-BR" sz="1800" dirty="0"/>
              <a:t>das famílias;  </a:t>
            </a:r>
            <a:r>
              <a:rPr lang="pt-BR" sz="1800" dirty="0" smtClean="0"/>
              <a:t>instalação </a:t>
            </a:r>
            <a:r>
              <a:rPr lang="pt-BR" sz="1800" dirty="0"/>
              <a:t>dos medidores; </a:t>
            </a:r>
            <a:r>
              <a:rPr lang="pt-BR" sz="1800" dirty="0" smtClean="0"/>
              <a:t>fornecimento </a:t>
            </a:r>
            <a:r>
              <a:rPr lang="pt-BR" sz="1800" dirty="0"/>
              <a:t>de energia elétrica</a:t>
            </a:r>
            <a:r>
              <a:rPr lang="pt-BR" sz="1800" dirty="0" smtClean="0"/>
              <a:t>.</a:t>
            </a:r>
          </a:p>
          <a:p>
            <a:pPr marL="0" indent="0">
              <a:buClr>
                <a:srgbClr val="FF0000"/>
              </a:buClr>
              <a:buSzPct val="110000"/>
              <a:buNone/>
            </a:pPr>
            <a:endParaRPr lang="pt-BR" sz="1800" b="1" dirty="0" smtClean="0"/>
          </a:p>
          <a:p>
            <a:pPr marL="0" indent="0">
              <a:buClr>
                <a:srgbClr val="FF0000"/>
              </a:buClr>
              <a:buSzPct val="110000"/>
              <a:buNone/>
            </a:pPr>
            <a:r>
              <a:rPr lang="pt-BR" sz="1800" b="1" dirty="0" smtClean="0"/>
              <a:t>PREFEITURA </a:t>
            </a:r>
            <a:r>
              <a:rPr lang="pt-BR" sz="1800" b="1" dirty="0"/>
              <a:t>MUNCIPAL </a:t>
            </a: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r>
              <a:rPr lang="pt-BR" sz="1800" dirty="0" smtClean="0"/>
              <a:t>Acompanha </a:t>
            </a:r>
            <a:r>
              <a:rPr lang="pt-BR" sz="1800" dirty="0"/>
              <a:t>as obras e serviços;</a:t>
            </a: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r>
              <a:rPr lang="pt-BR" sz="1800" dirty="0"/>
              <a:t>Contribui com as ações dentro do município</a:t>
            </a:r>
            <a:r>
              <a:rPr lang="pt-BR" sz="1800" dirty="0" smtClean="0"/>
              <a:t>;</a:t>
            </a: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dirty="0"/>
          </a:p>
        </p:txBody>
      </p:sp>
      <p:pic>
        <p:nvPicPr>
          <p:cNvPr id="17" name="Imagem 16" descr="C:\Users\Luiza\Desktop\14068202_1738945976359097_851464410227912820_n.pn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19892" y="3722914"/>
            <a:ext cx="3384555" cy="2514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m 17" descr="C:\Users\Luiza\Desktop\14199563_1744293185824376_5674552946493949506_n.pn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0072" y="1052736"/>
            <a:ext cx="3384376" cy="214766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4937190" y="6209357"/>
            <a:ext cx="3667260" cy="4600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00" dirty="0" smtClean="0"/>
              <a:t>Reuniões com diversas áreas do setor energético do Estado </a:t>
            </a:r>
            <a:endParaRPr lang="pt-BR" sz="1400" dirty="0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4932041" y="3185021"/>
            <a:ext cx="3672408" cy="4600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00" dirty="0" smtClean="0"/>
              <a:t>Reuniões com diversas áreas do setor energético do Estado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08652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67544" y="404664"/>
            <a:ext cx="8229600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 smtClean="0">
                <a:solidFill>
                  <a:schemeClr val="tx2"/>
                </a:solidFill>
                <a:latin typeface="Century Gothic" pitchFamily="34" charset="0"/>
              </a:rPr>
              <a:t>Papel dos Parceiros </a:t>
            </a:r>
          </a:p>
        </p:txBody>
      </p:sp>
      <p:sp>
        <p:nvSpPr>
          <p:cNvPr id="4" name="Espaço Reservado para Texto 8"/>
          <p:cNvSpPr txBox="1">
            <a:spLocks/>
          </p:cNvSpPr>
          <p:nvPr/>
        </p:nvSpPr>
        <p:spPr>
          <a:xfrm>
            <a:off x="472693" y="1052736"/>
            <a:ext cx="4109651" cy="5081128"/>
          </a:xfrm>
          <a:prstGeom prst="rect">
            <a:avLst/>
          </a:prstGeom>
        </p:spPr>
        <p:txBody>
          <a:bodyPr/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0000"/>
              </a:buClr>
              <a:buSzPct val="110000"/>
              <a:buNone/>
            </a:pPr>
            <a:endParaRPr lang="pt-BR" sz="1800" dirty="0"/>
          </a:p>
          <a:p>
            <a:pPr marL="0" indent="0">
              <a:buClr>
                <a:srgbClr val="FF0000"/>
              </a:buClr>
              <a:buSzPct val="110000"/>
              <a:buNone/>
            </a:pPr>
            <a:r>
              <a:rPr lang="pt-BR" sz="1800" b="1" dirty="0" smtClean="0"/>
              <a:t>FÓRUM PERMANENTE DE ASSUNTOS RELACIONADOS AO SETOR ENERGÉTICO DO ESTADO DE GOIÁS</a:t>
            </a: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r>
              <a:rPr lang="pt-BR" sz="1800" dirty="0" smtClean="0"/>
              <a:t>Contribui na implementação das ações no setor energético;</a:t>
            </a: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r>
              <a:rPr lang="pt-BR" sz="1800" dirty="0" err="1" smtClean="0"/>
              <a:t>Reune</a:t>
            </a:r>
            <a:r>
              <a:rPr lang="pt-BR" sz="1800" dirty="0" smtClean="0"/>
              <a:t> os representantes do setor energético para discutir os incentivos para fomentar a energia renovável no Estado de Goiás.</a:t>
            </a: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dirty="0" smtClean="0"/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b="1" dirty="0" smtClean="0"/>
          </a:p>
          <a:p>
            <a:pPr marL="0" indent="0">
              <a:buClr>
                <a:srgbClr val="FF0000"/>
              </a:buClr>
              <a:buSzPct val="110000"/>
              <a:buNone/>
            </a:pPr>
            <a:endParaRPr lang="pt-BR" sz="1800" b="1" dirty="0" smtClean="0"/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b="1" dirty="0" smtClean="0"/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dirty="0" smtClean="0"/>
          </a:p>
        </p:txBody>
      </p:sp>
      <p:pic>
        <p:nvPicPr>
          <p:cNvPr id="1026" name="Picture 2" descr="C:\Users\lrvitor\Desktop\DSC_1569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14406" y="3816994"/>
            <a:ext cx="3860596" cy="239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rvitor\Desktop\DSC_1621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14406" y="1400200"/>
            <a:ext cx="3847027" cy="19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716016" y="6237312"/>
            <a:ext cx="3960440" cy="4600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00" dirty="0" smtClean="0"/>
              <a:t>Participação atuante no Fórum do Setor Energético do Estado </a:t>
            </a:r>
            <a:endParaRPr lang="pt-BR" sz="1400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644009" y="3356992"/>
            <a:ext cx="4030994" cy="4600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00" dirty="0" smtClean="0"/>
              <a:t>Participação atuante no Fórum do Setor Energético do Estado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68074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 txBox="1">
            <a:spLocks/>
          </p:cNvSpPr>
          <p:nvPr/>
        </p:nvSpPr>
        <p:spPr>
          <a:xfrm>
            <a:off x="2555776" y="2752973"/>
            <a:ext cx="3165473" cy="460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b="1" dirty="0" smtClean="0"/>
              <a:t>Curso de capacitação / instalação</a:t>
            </a:r>
            <a:endParaRPr lang="pt-BR" sz="1200" b="1" dirty="0"/>
          </a:p>
        </p:txBody>
      </p:sp>
      <p:pic>
        <p:nvPicPr>
          <p:cNvPr id="7" name="Picture 2" descr="D:\LUIZA PEN\12_Alto Paraíso_Instalação placas\ALEILDES TELES E HÉLIO HENRIQUE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08161" y="1074536"/>
            <a:ext cx="2160000" cy="177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F:\DCIM\101CANON\IMG_0027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800" y="3126819"/>
            <a:ext cx="2264400" cy="1439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539552" y="836712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 smtClean="0">
                <a:solidFill>
                  <a:schemeClr val="tx2"/>
                </a:solidFill>
                <a:latin typeface="Century Gothic" pitchFamily="34" charset="0"/>
              </a:rPr>
              <a:t>Ações realizadas - </a:t>
            </a:r>
            <a:r>
              <a:rPr lang="pt-BR" sz="2000" b="1" dirty="0">
                <a:solidFill>
                  <a:schemeClr val="tx2"/>
                </a:solidFill>
                <a:latin typeface="Century Gothic" pitchFamily="34" charset="0"/>
              </a:rPr>
              <a:t>Alto Paraíso de Goiás</a:t>
            </a:r>
          </a:p>
          <a:p>
            <a:pPr algn="l"/>
            <a:endParaRPr lang="pt-BR" sz="2000" b="1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algn="l"/>
            <a:endParaRPr lang="pt-BR" sz="1800" b="1" dirty="0" smtClean="0">
              <a:solidFill>
                <a:schemeClr val="tx2"/>
              </a:solidFill>
              <a:latin typeface="Century Gothic" pitchFamily="34" charset="0"/>
            </a:endParaRPr>
          </a:p>
        </p:txBody>
      </p:sp>
      <p:pic>
        <p:nvPicPr>
          <p:cNvPr id="11" name="Picture 4" descr="D:\Alto Paraiso evento\IMG_8470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91841" y="1074536"/>
            <a:ext cx="3332353" cy="177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:\Alto Paraiso evento\IMG_8403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11826" y="4941168"/>
            <a:ext cx="3312368" cy="1439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561597" y="2824981"/>
            <a:ext cx="2156180" cy="460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b="1" dirty="0" smtClean="0"/>
              <a:t>Certificação Técnica</a:t>
            </a:r>
            <a:endParaRPr lang="pt-BR" sz="1200" b="1" dirty="0"/>
          </a:p>
          <a:p>
            <a:endParaRPr lang="pt-BR" sz="1200" b="1" dirty="0"/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5291491" y="2723624"/>
            <a:ext cx="3600989" cy="4600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b="1" dirty="0" smtClean="0"/>
              <a:t>Palestra de conscientização</a:t>
            </a:r>
            <a:endParaRPr lang="pt-BR" sz="1200" b="1" dirty="0"/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5312473" y="4481165"/>
            <a:ext cx="3312368" cy="4600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b="1" dirty="0" smtClean="0"/>
              <a:t>Entrega dos certificados aos beneficiários capacitados</a:t>
            </a:r>
            <a:endParaRPr lang="pt-BR" sz="1200" b="1" dirty="0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5168162" y="6353373"/>
            <a:ext cx="3600990" cy="4600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b="1" dirty="0" smtClean="0"/>
              <a:t>Reunião  de ações – </a:t>
            </a:r>
            <a:r>
              <a:rPr lang="pt-BR" sz="1200" b="1" dirty="0" err="1" smtClean="0"/>
              <a:t>Agehab</a:t>
            </a:r>
            <a:r>
              <a:rPr lang="pt-BR" sz="1200" b="1" dirty="0" smtClean="0"/>
              <a:t> / Celg / </a:t>
            </a:r>
            <a:r>
              <a:rPr lang="pt-BR" sz="1200" b="1" dirty="0" err="1" smtClean="0"/>
              <a:t>Saneago</a:t>
            </a:r>
            <a:r>
              <a:rPr lang="pt-BR" sz="1200" b="1" dirty="0" smtClean="0"/>
              <a:t> / Prefeitura Municipal </a:t>
            </a:r>
            <a:endParaRPr lang="pt-BR" sz="1200" b="1" dirty="0"/>
          </a:p>
        </p:txBody>
      </p:sp>
      <p:pic>
        <p:nvPicPr>
          <p:cNvPr id="6148" name="Picture 4" descr="I:\Alto Paraiso evento\12_Alto Paraíso_Instalação placas\IMG_9718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800" y="1073981"/>
            <a:ext cx="2264228" cy="17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ítulo 1"/>
          <p:cNvSpPr txBox="1">
            <a:spLocks/>
          </p:cNvSpPr>
          <p:nvPr/>
        </p:nvSpPr>
        <p:spPr>
          <a:xfrm>
            <a:off x="404573" y="4566818"/>
            <a:ext cx="2727267" cy="4600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b="1" dirty="0" smtClean="0"/>
              <a:t>Curso de </a:t>
            </a:r>
            <a:r>
              <a:rPr lang="pt-BR" sz="1200" b="1" dirty="0"/>
              <a:t>capacitação / instalação</a:t>
            </a:r>
          </a:p>
          <a:p>
            <a:endParaRPr lang="pt-BR" sz="1200" b="1" dirty="0"/>
          </a:p>
        </p:txBody>
      </p:sp>
      <p:pic>
        <p:nvPicPr>
          <p:cNvPr id="3074" name="Picture 2" descr="C:\Users\Luiza\Desktop\IMG_9782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799" y="4954824"/>
            <a:ext cx="4545541" cy="1426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ítulo 1"/>
          <p:cNvSpPr txBox="1">
            <a:spLocks/>
          </p:cNvSpPr>
          <p:nvPr/>
        </p:nvSpPr>
        <p:spPr>
          <a:xfrm>
            <a:off x="510418" y="6381328"/>
            <a:ext cx="4709654" cy="4600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b="1" dirty="0" smtClean="0"/>
              <a:t>Curso de Capacitação Técnica –  Beneficiários / </a:t>
            </a:r>
            <a:r>
              <a:rPr lang="pt-BR" sz="1200" b="1" dirty="0" err="1" smtClean="0"/>
              <a:t>Agehab</a:t>
            </a:r>
            <a:r>
              <a:rPr lang="pt-BR" sz="1200" b="1" dirty="0" smtClean="0"/>
              <a:t> / Prefeitura Municipal / Empresa de Segurança  </a:t>
            </a:r>
            <a:endParaRPr lang="pt-BR" sz="1200" b="1" dirty="0"/>
          </a:p>
        </p:txBody>
      </p:sp>
      <p:pic>
        <p:nvPicPr>
          <p:cNvPr id="24" name="Picture 3" descr="I:\Alto Paraiso evento\12_Alto Paraíso_Instalação placas\IMG_9414.JP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3023147" y="3126820"/>
            <a:ext cx="2145015" cy="137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2915816" y="4625181"/>
            <a:ext cx="2283681" cy="4600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b="1" dirty="0" smtClean="0"/>
              <a:t>Beneficiários participam do início da </a:t>
            </a:r>
            <a:r>
              <a:rPr lang="pt-BR" sz="1200" b="1" dirty="0"/>
              <a:t>instalação</a:t>
            </a:r>
          </a:p>
          <a:p>
            <a:endParaRPr lang="pt-BR" sz="1200" b="1" dirty="0"/>
          </a:p>
        </p:txBody>
      </p:sp>
      <p:pic>
        <p:nvPicPr>
          <p:cNvPr id="2" name="Picture 2" descr="I:\Alto Paraiso evento\12_Alto Paraíso_Instalação placas\IMG_9690.JPG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12473" y="3126820"/>
            <a:ext cx="3312368" cy="137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36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Luiza\Desktop\IMG-20170428-WA002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35896" y="1254512"/>
            <a:ext cx="2384387" cy="138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Luiza\Desktop\IMG-20170428-WA0028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1536" y="2998251"/>
            <a:ext cx="2353105" cy="3311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2255453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8001" y="1246611"/>
            <a:ext cx="3020777" cy="1381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DSC07490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8001" y="2998253"/>
            <a:ext cx="3020778" cy="1422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IMG_8597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510" y="4779604"/>
            <a:ext cx="2996267" cy="1529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IMG-20170123-WA0010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60399" y="2998253"/>
            <a:ext cx="2709139" cy="1322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IMG-20170123-WA0009.jp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61820" y="1246610"/>
            <a:ext cx="2707718" cy="1390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539552" y="964059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 smtClean="0">
                <a:solidFill>
                  <a:schemeClr val="tx2"/>
                </a:solidFill>
                <a:latin typeface="Century Gothic" pitchFamily="34" charset="0"/>
              </a:rPr>
              <a:t>Ações realizadas - Pirenópolis</a:t>
            </a:r>
            <a:endParaRPr lang="pt-BR" sz="2000" b="1" dirty="0">
              <a:solidFill>
                <a:schemeClr val="tx2"/>
              </a:solidFill>
              <a:latin typeface="Century Gothic" pitchFamily="34" charset="0"/>
            </a:endParaRPr>
          </a:p>
          <a:p>
            <a:pPr algn="l"/>
            <a:endParaRPr lang="pt-BR" sz="2000" b="1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algn="l"/>
            <a:endParaRPr lang="pt-BR" sz="1800" b="1" dirty="0" smtClean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3651536" y="6209357"/>
            <a:ext cx="2324353" cy="4600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b="1" dirty="0" smtClean="0"/>
              <a:t>Curso de capacitação técnica</a:t>
            </a:r>
            <a:endParaRPr lang="pt-BR" sz="1200" b="1" dirty="0"/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3543791" y="2564333"/>
            <a:ext cx="2324353" cy="460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b="1" dirty="0" smtClean="0"/>
              <a:t>Curso de capacitação técnica</a:t>
            </a:r>
            <a:endParaRPr lang="pt-BR" sz="1200" b="1" dirty="0"/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6004641" y="6281365"/>
            <a:ext cx="2893034" cy="4600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b="1" dirty="0" smtClean="0"/>
              <a:t>Implantação do sistema nas unidades habitacionais</a:t>
            </a:r>
            <a:endParaRPr lang="pt-BR" sz="1200" b="1" dirty="0"/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504461" y="4392488"/>
            <a:ext cx="3020776" cy="4600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b="1" dirty="0" smtClean="0"/>
              <a:t>Palestra de apresentação do sistema - 2016</a:t>
            </a:r>
            <a:endParaRPr lang="pt-BR" sz="1200" b="1" dirty="0"/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504461" y="2592288"/>
            <a:ext cx="3020776" cy="4600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b="1" dirty="0" smtClean="0"/>
              <a:t>Palestra de apresentação do sistema - 2016</a:t>
            </a:r>
            <a:endParaRPr lang="pt-BR" sz="1200" b="1" dirty="0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6164931" y="2592288"/>
            <a:ext cx="2732744" cy="4600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b="1" dirty="0" smtClean="0"/>
              <a:t>Palestra </a:t>
            </a:r>
            <a:r>
              <a:rPr lang="pt-BR" sz="1200" b="1" dirty="0"/>
              <a:t> </a:t>
            </a:r>
            <a:r>
              <a:rPr lang="pt-BR" sz="1200" b="1" dirty="0" smtClean="0"/>
              <a:t>de conscientização - 2017</a:t>
            </a:r>
            <a:endParaRPr lang="pt-BR" sz="1200" b="1" dirty="0"/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552510" y="6209357"/>
            <a:ext cx="2972727" cy="460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b="1" dirty="0" smtClean="0"/>
              <a:t>Curso de capacitação técnica</a:t>
            </a:r>
            <a:endParaRPr lang="pt-BR" sz="1200" b="1" dirty="0"/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6084168" y="4276427"/>
            <a:ext cx="2893034" cy="4600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b="1" dirty="0"/>
              <a:t>Palestra  de conscientização </a:t>
            </a:r>
            <a:r>
              <a:rPr lang="pt-BR" sz="1200" b="1" dirty="0" smtClean="0"/>
              <a:t>– 2017</a:t>
            </a:r>
          </a:p>
          <a:p>
            <a:r>
              <a:rPr lang="pt-BR" sz="1200" b="1" dirty="0" err="1" smtClean="0"/>
              <a:t>Agehab</a:t>
            </a:r>
            <a:r>
              <a:rPr lang="pt-BR" sz="1200" b="1" dirty="0" smtClean="0"/>
              <a:t> / Celg / Prefeitura Municipal</a:t>
            </a:r>
            <a:endParaRPr lang="pt-BR" sz="1200" b="1" dirty="0"/>
          </a:p>
        </p:txBody>
      </p:sp>
      <p:pic>
        <p:nvPicPr>
          <p:cNvPr id="1026" name="Picture 2" descr="C:\Users\lrvitor\Documents\IMG-20170531-WA0047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4931" y="4780483"/>
            <a:ext cx="2704607" cy="152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51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67544" y="188640"/>
            <a:ext cx="8229600" cy="1431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 smtClean="0">
                <a:solidFill>
                  <a:schemeClr val="tx2"/>
                </a:solidFill>
                <a:latin typeface="Century Gothic" pitchFamily="34" charset="0"/>
              </a:rPr>
              <a:t>Lições Aprendidas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54500" y="1844824"/>
            <a:ext cx="4419470" cy="245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ítulo 1"/>
          <p:cNvSpPr txBox="1">
            <a:spLocks/>
          </p:cNvSpPr>
          <p:nvPr/>
        </p:nvSpPr>
        <p:spPr>
          <a:xfrm>
            <a:off x="4067944" y="4293096"/>
            <a:ext cx="4464496" cy="4600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00" dirty="0" smtClean="0"/>
              <a:t>Publicação Internacional do Programa Casa Solar </a:t>
            </a:r>
          </a:p>
          <a:p>
            <a:r>
              <a:rPr lang="pt-BR" sz="1400" dirty="0" smtClean="0"/>
              <a:t>Revista </a:t>
            </a:r>
            <a:r>
              <a:rPr lang="pt-BR" sz="1400" dirty="0"/>
              <a:t>magazine </a:t>
            </a:r>
            <a:r>
              <a:rPr lang="pt-BR" sz="1400" dirty="0" err="1"/>
              <a:t>Latinoamérica</a:t>
            </a:r>
            <a:endParaRPr lang="pt-BR" sz="1400" dirty="0"/>
          </a:p>
        </p:txBody>
      </p:sp>
      <p:sp>
        <p:nvSpPr>
          <p:cNvPr id="24" name="Retângulo 23"/>
          <p:cNvSpPr/>
          <p:nvPr/>
        </p:nvSpPr>
        <p:spPr>
          <a:xfrm>
            <a:off x="208980" y="1484784"/>
            <a:ext cx="37869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anose="020B0604020202020204" pitchFamily="2" charset="2"/>
              <a:buChar char="ü"/>
            </a:pPr>
            <a:r>
              <a:rPr lang="pt-BR" dirty="0" smtClean="0"/>
              <a:t>Disseminação do conhecimento adquiridos na implantação dos projetos habitacionais na sociedade acadêmica e aos profissionais da área;</a:t>
            </a:r>
          </a:p>
          <a:p>
            <a:pPr marL="285750" indent="-285750" algn="just">
              <a:buFont typeface="Wingdings" panose="020B0604020202020204" pitchFamily="2" charset="2"/>
              <a:buChar char="ü"/>
            </a:pPr>
            <a:endParaRPr lang="pt-BR" dirty="0" smtClean="0"/>
          </a:p>
          <a:p>
            <a:pPr marL="285750" indent="-285750" algn="just">
              <a:buClr>
                <a:srgbClr val="FF0000"/>
              </a:buClr>
              <a:buFont typeface="Wingdings" panose="020B0604020202020204" pitchFamily="2" charset="2"/>
              <a:buChar char="ü"/>
            </a:pPr>
            <a:r>
              <a:rPr lang="pt-BR" dirty="0" smtClean="0"/>
              <a:t>Oferta </a:t>
            </a:r>
            <a:r>
              <a:rPr lang="pt-BR" dirty="0"/>
              <a:t>e ampliação do </a:t>
            </a:r>
            <a:r>
              <a:rPr lang="pt-BR" dirty="0" smtClean="0"/>
              <a:t>atendimento do sistema a habitações de interesse social nos </a:t>
            </a:r>
            <a:r>
              <a:rPr lang="pt-BR" dirty="0"/>
              <a:t>municípios </a:t>
            </a:r>
            <a:r>
              <a:rPr lang="pt-BR" dirty="0" smtClean="0"/>
              <a:t>do </a:t>
            </a:r>
            <a:r>
              <a:rPr lang="pt-BR" dirty="0"/>
              <a:t>Estado, por meio do aporte de recursos </a:t>
            </a:r>
            <a:r>
              <a:rPr lang="pt-BR" dirty="0" smtClean="0"/>
              <a:t>e consolidação </a:t>
            </a:r>
            <a:r>
              <a:rPr lang="pt-BR" dirty="0"/>
              <a:t>de uma ampla rede de </a:t>
            </a:r>
            <a:r>
              <a:rPr lang="pt-BR" dirty="0" smtClean="0"/>
              <a:t>parcerias;</a:t>
            </a:r>
          </a:p>
          <a:p>
            <a:pPr marL="285750" indent="-285750" algn="just">
              <a:buClr>
                <a:srgbClr val="FF0000"/>
              </a:buClr>
              <a:buFont typeface="Wingdings" panose="020B0604020202020204" pitchFamily="2" charset="2"/>
              <a:buChar char="ü"/>
            </a:pPr>
            <a:endParaRPr lang="pt-BR" dirty="0" smtClean="0"/>
          </a:p>
          <a:p>
            <a:pPr marL="285750" indent="-285750" algn="just">
              <a:buClr>
                <a:srgbClr val="FF0000"/>
              </a:buClr>
              <a:buFont typeface="Wingdings" panose="020B0604020202020204" pitchFamily="2" charset="2"/>
              <a:buChar char="ü"/>
            </a:pPr>
            <a:r>
              <a:rPr lang="pt-BR" dirty="0" smtClean="0"/>
              <a:t>Promoção da inclusão social e inclusão tecnológica.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215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539552" y="404664"/>
            <a:ext cx="8229600" cy="1431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 smtClean="0">
                <a:solidFill>
                  <a:schemeClr val="tx2"/>
                </a:solidFill>
                <a:latin typeface="Century Gothic" pitchFamily="34" charset="0"/>
              </a:rPr>
              <a:t>Antecedentes do Projeto</a:t>
            </a:r>
          </a:p>
          <a:p>
            <a:pPr algn="l"/>
            <a:r>
              <a:rPr lang="pt-BR" sz="1400" dirty="0" smtClean="0">
                <a:solidFill>
                  <a:schemeClr val="tx2"/>
                </a:solidFill>
                <a:latin typeface="Century Gothic" pitchFamily="34" charset="0"/>
              </a:rPr>
              <a:t>Evolução dos Custos de Energia Residencial no Brasil</a:t>
            </a:r>
            <a:endParaRPr lang="pt-BR" sz="14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pic>
        <p:nvPicPr>
          <p:cNvPr id="11" name="Picture 2" descr="C:\Users\Luiza\Desktop\d895f6_d9f14ce4f0a840f39df179ca11ae1de7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361" l="0" r="100000">
                        <a14:foregroundMark x1="25705" y1="72541" x2="25705" y2="72541"/>
                        <a14:foregroundMark x1="26959" y1="80738" x2="26959" y2="80738"/>
                        <a14:foregroundMark x1="54545" y1="77869" x2="54545" y2="77869"/>
                        <a14:foregroundMark x1="54859" y1="68443" x2="54859" y2="68443"/>
                        <a14:foregroundMark x1="75235" y1="69262" x2="75235" y2="69262"/>
                        <a14:foregroundMark x1="77116" y1="73361" x2="77116" y2="73361"/>
                        <a14:foregroundMark x1="78997" y1="82787" x2="78056" y2="82787"/>
                        <a14:foregroundMark x1="58307" y1="85656" x2="58307" y2="85656"/>
                        <a14:foregroundMark x1="31661" y1="93852" x2="31661" y2="93852"/>
                        <a14:backgroundMark x1="21944" y1="30328" x2="21944" y2="30328"/>
                        <a14:backgroundMark x1="56426" y1="37705" x2="56426" y2="37705"/>
                        <a14:backgroundMark x1="78997" y1="42213" x2="78997" y2="42213"/>
                        <a14:backgroundMark x1="94044" y1="63115" x2="94044" y2="63115"/>
                        <a14:backgroundMark x1="97492" y1="21311" x2="97492" y2="21311"/>
                        <a14:backgroundMark x1="4389" y1="52049" x2="4389" y2="52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064783" y="767885"/>
            <a:ext cx="843115" cy="64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4600252" y="5880499"/>
            <a:ext cx="41688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b="1" dirty="0" smtClean="0"/>
              <a:t>Desperdício por tipo de consumidor em bilhões. Fonte: ABESCO (Associação Brasileira de Empresas de Serviços de Conservação de Energia )</a:t>
            </a:r>
            <a:endParaRPr lang="pt-BR" sz="1400" b="1" dirty="0"/>
          </a:p>
        </p:txBody>
      </p:sp>
      <p:pic>
        <p:nvPicPr>
          <p:cNvPr id="15" name="Picture 2" descr="C:\Users\Luiza\Desktop\15038294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383" b="5443"/>
          <a:stretch/>
        </p:blipFill>
        <p:spPr bwMode="auto">
          <a:xfrm>
            <a:off x="4600253" y="1628800"/>
            <a:ext cx="4168899" cy="427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539552" y="2276872"/>
            <a:ext cx="39604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Segundo </a:t>
            </a:r>
            <a:r>
              <a:rPr lang="pt-BR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Abesco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R$ 12,64 bilhões, dos quais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metade corresponde a perdas geradas por consumidores residenciais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e  restante se divide entre indústria, comércio, serviços e o órgãos públicos.</a:t>
            </a:r>
          </a:p>
          <a:p>
            <a:endParaRPr lang="pt-BR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endParaRPr lang="pt-BR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 algn="just"/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O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Brasil é o penúltimo no ranking de eficiência energética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do American </a:t>
            </a:r>
            <a:r>
              <a:rPr lang="pt-BR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Council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for na Energy-</a:t>
            </a:r>
            <a:r>
              <a:rPr lang="pt-BR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Efficient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Economy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499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67544" y="188640"/>
            <a:ext cx="8229600" cy="1431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 smtClean="0">
                <a:solidFill>
                  <a:schemeClr val="tx2"/>
                </a:solidFill>
                <a:latin typeface="Century Gothic" pitchFamily="34" charset="0"/>
              </a:rPr>
              <a:t>Lições Aprendidas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4119264" y="6281365"/>
            <a:ext cx="4773216" cy="46000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buNone/>
              <a:defRPr sz="1000"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00" dirty="0"/>
              <a:t>Apresentação de eficiência energética em HIS  no Fórum Nacional de Habitação de Interesse Social 63ª edição / 2016</a:t>
            </a:r>
          </a:p>
        </p:txBody>
      </p:sp>
      <p:pic>
        <p:nvPicPr>
          <p:cNvPr id="21" name="Picture 5" descr="C:\Users\lrvitor\Desktop\IMG-20160608-WA0055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91272" y="3808564"/>
            <a:ext cx="4701960" cy="242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lrvitor\Desktop\IMG-20160608-WA0063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91272" y="980728"/>
            <a:ext cx="4701960" cy="229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ítulo 1"/>
          <p:cNvSpPr txBox="1">
            <a:spLocks/>
          </p:cNvSpPr>
          <p:nvPr/>
        </p:nvSpPr>
        <p:spPr>
          <a:xfrm>
            <a:off x="4155536" y="3257029"/>
            <a:ext cx="4808952" cy="46000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buNone/>
              <a:defRPr sz="1000"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00" dirty="0" smtClean="0"/>
              <a:t>Apresentação </a:t>
            </a:r>
            <a:r>
              <a:rPr lang="pt-BR" sz="1400" dirty="0"/>
              <a:t>de eficiência energética em HIS  no Fórum Nacional de Habitação de Interesse Social 63ª edição / 2016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08980" y="1484784"/>
            <a:ext cx="37869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anose="020B0604020202020204" pitchFamily="2" charset="2"/>
              <a:buChar char="ü"/>
            </a:pPr>
            <a:r>
              <a:rPr lang="pt-BR" dirty="0" smtClean="0"/>
              <a:t>Disseminação do conhecimento adquiridos na implantação dos projetos habitacionais na sociedade acadêmica e aos profissionais da área;</a:t>
            </a:r>
          </a:p>
          <a:p>
            <a:pPr marL="285750" indent="-285750" algn="just">
              <a:buFont typeface="Wingdings" panose="020B0604020202020204" pitchFamily="2" charset="2"/>
              <a:buChar char="ü"/>
            </a:pPr>
            <a:endParaRPr lang="pt-BR" dirty="0" smtClean="0"/>
          </a:p>
          <a:p>
            <a:pPr marL="285750" indent="-285750" algn="just">
              <a:buClr>
                <a:srgbClr val="FF0000"/>
              </a:buClr>
              <a:buFont typeface="Wingdings" panose="020B0604020202020204" pitchFamily="2" charset="2"/>
              <a:buChar char="ü"/>
            </a:pPr>
            <a:r>
              <a:rPr lang="pt-BR" dirty="0" smtClean="0"/>
              <a:t>Oferta </a:t>
            </a:r>
            <a:r>
              <a:rPr lang="pt-BR" dirty="0"/>
              <a:t>e ampliação do </a:t>
            </a:r>
            <a:r>
              <a:rPr lang="pt-BR" dirty="0" smtClean="0"/>
              <a:t>atendimento do sistema a habitações de interesse social nos </a:t>
            </a:r>
            <a:r>
              <a:rPr lang="pt-BR" dirty="0"/>
              <a:t>municípios </a:t>
            </a:r>
            <a:r>
              <a:rPr lang="pt-BR" dirty="0" smtClean="0"/>
              <a:t>do </a:t>
            </a:r>
            <a:r>
              <a:rPr lang="pt-BR" dirty="0"/>
              <a:t>Estado, por meio do aporte de recursos </a:t>
            </a:r>
            <a:r>
              <a:rPr lang="pt-BR" dirty="0" smtClean="0"/>
              <a:t>e consolidação </a:t>
            </a:r>
            <a:r>
              <a:rPr lang="pt-BR" dirty="0"/>
              <a:t>de uma ampla rede de </a:t>
            </a:r>
            <a:r>
              <a:rPr lang="pt-BR" dirty="0" smtClean="0"/>
              <a:t>parcerias;</a:t>
            </a:r>
          </a:p>
          <a:p>
            <a:pPr marL="285750" indent="-285750" algn="just">
              <a:buClr>
                <a:srgbClr val="FF0000"/>
              </a:buClr>
              <a:buFont typeface="Wingdings" panose="020B0604020202020204" pitchFamily="2" charset="2"/>
              <a:buChar char="ü"/>
            </a:pPr>
            <a:endParaRPr lang="pt-BR" dirty="0" smtClean="0"/>
          </a:p>
          <a:p>
            <a:pPr marL="285750" indent="-285750" algn="just">
              <a:buClr>
                <a:srgbClr val="FF0000"/>
              </a:buClr>
              <a:buFont typeface="Wingdings" panose="020B0604020202020204" pitchFamily="2" charset="2"/>
              <a:buChar char="ü"/>
            </a:pPr>
            <a:r>
              <a:rPr lang="pt-BR" dirty="0" smtClean="0"/>
              <a:t>Promoção da inclusão social e inclusão tecnológica.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058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67544" y="188640"/>
            <a:ext cx="8229600" cy="1431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 smtClean="0">
                <a:solidFill>
                  <a:schemeClr val="tx2"/>
                </a:solidFill>
                <a:latin typeface="Century Gothic" pitchFamily="34" charset="0"/>
              </a:rPr>
              <a:t>Lições Aprendidas</a:t>
            </a:r>
          </a:p>
        </p:txBody>
      </p:sp>
      <p:pic>
        <p:nvPicPr>
          <p:cNvPr id="7" name="Picture 6" descr="H:\SERVIDORES_GEPRO\Kazu\PEE\JORNADA DA CIDADANIA PUC  (6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4614" y="3868028"/>
            <a:ext cx="3791802" cy="2341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:\SERVIDORES_GEPRO\Kazu\PEE\29-05-2017 fotos Alex Malheiros  (45)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4615" y="980728"/>
            <a:ext cx="3791801" cy="2204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4427984" y="3124050"/>
            <a:ext cx="3935818" cy="80900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00" dirty="0" smtClean="0"/>
              <a:t>Palestra  de apresentação  do Programa Casa Solar na Faculdade </a:t>
            </a:r>
            <a:r>
              <a:rPr lang="pt-BR" sz="1400" dirty="0"/>
              <a:t>de Tecnologia SENAI de Desenvolvimento </a:t>
            </a:r>
            <a:r>
              <a:rPr lang="pt-BR" sz="1400" dirty="0" smtClean="0"/>
              <a:t>Gerencial / 2017</a:t>
            </a:r>
            <a:endParaRPr lang="pt-BR" sz="1400" dirty="0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4355976" y="6209357"/>
            <a:ext cx="4007826" cy="46000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buNone/>
              <a:defRPr sz="1000"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00" dirty="0"/>
              <a:t>Stand de apresentação do Programa Casa Solar na Jornada da Cidadania  - PUCGO / 2017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08980" y="1484784"/>
            <a:ext cx="37869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anose="020B0604020202020204" pitchFamily="2" charset="2"/>
              <a:buChar char="ü"/>
            </a:pPr>
            <a:r>
              <a:rPr lang="pt-BR" dirty="0" smtClean="0"/>
              <a:t>Disseminação do conhecimento adquiridos na implantação dos projetos habitacionais na sociedade acadêmica e aos profissionais da área;</a:t>
            </a:r>
          </a:p>
          <a:p>
            <a:pPr marL="285750" indent="-285750" algn="just">
              <a:buFont typeface="Wingdings" panose="020B0604020202020204" pitchFamily="2" charset="2"/>
              <a:buChar char="ü"/>
            </a:pPr>
            <a:endParaRPr lang="pt-BR" dirty="0" smtClean="0"/>
          </a:p>
          <a:p>
            <a:pPr marL="285750" indent="-285750" algn="just">
              <a:buClr>
                <a:srgbClr val="FF0000"/>
              </a:buClr>
              <a:buFont typeface="Wingdings" panose="020B0604020202020204" pitchFamily="2" charset="2"/>
              <a:buChar char="ü"/>
            </a:pPr>
            <a:r>
              <a:rPr lang="pt-BR" dirty="0" smtClean="0"/>
              <a:t>Oferta </a:t>
            </a:r>
            <a:r>
              <a:rPr lang="pt-BR" dirty="0"/>
              <a:t>e ampliação do </a:t>
            </a:r>
            <a:r>
              <a:rPr lang="pt-BR" dirty="0" smtClean="0"/>
              <a:t>atendimento do sistema a habitações de interesse social nos </a:t>
            </a:r>
            <a:r>
              <a:rPr lang="pt-BR" dirty="0"/>
              <a:t>municípios </a:t>
            </a:r>
            <a:r>
              <a:rPr lang="pt-BR" dirty="0" smtClean="0"/>
              <a:t>do </a:t>
            </a:r>
            <a:r>
              <a:rPr lang="pt-BR" dirty="0"/>
              <a:t>Estado, por meio do aporte de recursos </a:t>
            </a:r>
            <a:r>
              <a:rPr lang="pt-BR" dirty="0" smtClean="0"/>
              <a:t>e consolidação </a:t>
            </a:r>
            <a:r>
              <a:rPr lang="pt-BR" dirty="0"/>
              <a:t>de uma ampla rede de </a:t>
            </a:r>
            <a:r>
              <a:rPr lang="pt-BR" dirty="0" smtClean="0"/>
              <a:t>parcerias;</a:t>
            </a:r>
          </a:p>
          <a:p>
            <a:pPr marL="285750" indent="-285750" algn="just">
              <a:buClr>
                <a:srgbClr val="FF0000"/>
              </a:buClr>
              <a:buFont typeface="Wingdings" panose="020B0604020202020204" pitchFamily="2" charset="2"/>
              <a:buChar char="ü"/>
            </a:pPr>
            <a:endParaRPr lang="pt-BR" dirty="0" smtClean="0"/>
          </a:p>
          <a:p>
            <a:pPr marL="285750" indent="-285750" algn="just">
              <a:buClr>
                <a:srgbClr val="FF0000"/>
              </a:buClr>
              <a:buFont typeface="Wingdings" panose="020B0604020202020204" pitchFamily="2" charset="2"/>
              <a:buChar char="ü"/>
            </a:pPr>
            <a:r>
              <a:rPr lang="pt-BR" dirty="0" smtClean="0"/>
              <a:t>Promoção da inclusão social e inclusão tecnológica.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652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67544" y="188640"/>
            <a:ext cx="8229600" cy="1431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 smtClean="0">
                <a:solidFill>
                  <a:schemeClr val="tx2"/>
                </a:solidFill>
                <a:latin typeface="Century Gothic" pitchFamily="34" charset="0"/>
              </a:rPr>
              <a:t>Lições Aprendidas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08980" y="1484784"/>
            <a:ext cx="37869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anose="020B0604020202020204" pitchFamily="2" charset="2"/>
              <a:buChar char="ü"/>
            </a:pPr>
            <a:r>
              <a:rPr lang="pt-BR" dirty="0" smtClean="0"/>
              <a:t>Disseminação do conhecimento adquiridos na implantação dos projetos habitacionais na sociedade acadêmica e aos profissionais da área;</a:t>
            </a:r>
          </a:p>
          <a:p>
            <a:pPr marL="285750" indent="-285750" algn="just">
              <a:buFont typeface="Wingdings" panose="020B0604020202020204" pitchFamily="2" charset="2"/>
              <a:buChar char="ü"/>
            </a:pPr>
            <a:endParaRPr lang="pt-BR" dirty="0" smtClean="0"/>
          </a:p>
          <a:p>
            <a:pPr marL="285750" indent="-285750" algn="just">
              <a:buClr>
                <a:srgbClr val="FF0000"/>
              </a:buClr>
              <a:buFont typeface="Wingdings" panose="020B0604020202020204" pitchFamily="2" charset="2"/>
              <a:buChar char="ü"/>
            </a:pPr>
            <a:r>
              <a:rPr lang="pt-BR" dirty="0" smtClean="0"/>
              <a:t>Oferta </a:t>
            </a:r>
            <a:r>
              <a:rPr lang="pt-BR" dirty="0"/>
              <a:t>e ampliação do </a:t>
            </a:r>
            <a:r>
              <a:rPr lang="pt-BR" dirty="0" smtClean="0"/>
              <a:t>atendimento do sistema a habitações de interesse social nos </a:t>
            </a:r>
            <a:r>
              <a:rPr lang="pt-BR" dirty="0"/>
              <a:t>municípios </a:t>
            </a:r>
            <a:r>
              <a:rPr lang="pt-BR" dirty="0" smtClean="0"/>
              <a:t>do </a:t>
            </a:r>
            <a:r>
              <a:rPr lang="pt-BR" dirty="0"/>
              <a:t>Estado, por meio do aporte de recursos </a:t>
            </a:r>
            <a:r>
              <a:rPr lang="pt-BR" dirty="0" smtClean="0"/>
              <a:t>e consolidação </a:t>
            </a:r>
            <a:r>
              <a:rPr lang="pt-BR" dirty="0"/>
              <a:t>de uma ampla rede de </a:t>
            </a:r>
            <a:r>
              <a:rPr lang="pt-BR" dirty="0" smtClean="0"/>
              <a:t>parcerias;</a:t>
            </a:r>
          </a:p>
          <a:p>
            <a:pPr marL="285750" indent="-285750" algn="just">
              <a:buClr>
                <a:srgbClr val="FF0000"/>
              </a:buClr>
              <a:buFont typeface="Wingdings" panose="020B0604020202020204" pitchFamily="2" charset="2"/>
              <a:buChar char="ü"/>
            </a:pPr>
            <a:endParaRPr lang="pt-BR" dirty="0" smtClean="0"/>
          </a:p>
          <a:p>
            <a:pPr marL="285750" indent="-285750" algn="just">
              <a:buClr>
                <a:srgbClr val="FF0000"/>
              </a:buClr>
              <a:buFont typeface="Wingdings" panose="020B0604020202020204" pitchFamily="2" charset="2"/>
              <a:buChar char="ü"/>
            </a:pPr>
            <a:r>
              <a:rPr lang="pt-BR" dirty="0" smtClean="0"/>
              <a:t>Promoção da inclusão social e inclusão tecnológica.</a:t>
            </a:r>
            <a:endParaRPr lang="pt-BR" dirty="0"/>
          </a:p>
        </p:txBody>
      </p:sp>
      <p:pic>
        <p:nvPicPr>
          <p:cNvPr id="9" name="Picture 5" descr="C:\Users\lrvitor\Desktop\IMG-20170526-WA003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34347" y="4365104"/>
            <a:ext cx="4542109" cy="1979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4155035" y="3645024"/>
            <a:ext cx="4521421" cy="9361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err="1" smtClean="0"/>
              <a:t>Apresentação</a:t>
            </a:r>
            <a:r>
              <a:rPr lang="en-US" sz="1400" dirty="0" smtClean="0"/>
              <a:t> </a:t>
            </a:r>
            <a:r>
              <a:rPr lang="en-US" sz="1400" dirty="0"/>
              <a:t>de </a:t>
            </a:r>
            <a:r>
              <a:rPr lang="en-US" sz="1400" dirty="0" err="1"/>
              <a:t>Artigo</a:t>
            </a:r>
            <a:r>
              <a:rPr lang="en-US" sz="1400" dirty="0"/>
              <a:t> no  International Workshop Advances in Cleaner Production </a:t>
            </a:r>
            <a:r>
              <a:rPr lang="pt-BR" sz="1400" dirty="0" smtClean="0"/>
              <a:t>2017  </a:t>
            </a: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4142113" y="6093296"/>
            <a:ext cx="4532482" cy="9361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buNone/>
              <a:defRPr sz="1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err="1"/>
              <a:t>Publicação</a:t>
            </a:r>
            <a:r>
              <a:rPr lang="en-US" sz="1400" dirty="0"/>
              <a:t> de </a:t>
            </a:r>
            <a:r>
              <a:rPr lang="en-US" sz="1400" dirty="0" err="1"/>
              <a:t>Artigo</a:t>
            </a:r>
            <a:r>
              <a:rPr lang="en-US" sz="1400" dirty="0"/>
              <a:t> no  International Workshop Advances in Cleaner Production </a:t>
            </a:r>
            <a:r>
              <a:rPr lang="pt-BR" sz="1400" dirty="0"/>
              <a:t>2017</a:t>
            </a: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4134347" y="1628800"/>
            <a:ext cx="454024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buNone/>
              <a:defRPr sz="1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err="1" smtClean="0"/>
              <a:t>Publicação</a:t>
            </a:r>
            <a:r>
              <a:rPr lang="en-US" sz="1400" dirty="0" smtClean="0"/>
              <a:t> de </a:t>
            </a:r>
            <a:r>
              <a:rPr lang="en-US" sz="1400" dirty="0" err="1" smtClean="0"/>
              <a:t>Artigo</a:t>
            </a:r>
            <a:r>
              <a:rPr lang="en-US" sz="1400" dirty="0" smtClean="0"/>
              <a:t> no International </a:t>
            </a:r>
            <a:r>
              <a:rPr lang="en-US" sz="1400" dirty="0"/>
              <a:t>Scientific </a:t>
            </a:r>
            <a:r>
              <a:rPr lang="en-US" sz="1400" dirty="0" smtClean="0"/>
              <a:t>Conference </a:t>
            </a:r>
            <a:r>
              <a:rPr lang="en-US" sz="1400" dirty="0"/>
              <a:t>on </a:t>
            </a:r>
            <a:r>
              <a:rPr lang="en-US" sz="1400" dirty="0" smtClean="0"/>
              <a:t>Electric Power Engineering - </a:t>
            </a:r>
            <a:r>
              <a:rPr lang="en-US" sz="1400" dirty="0"/>
              <a:t>EPE </a:t>
            </a:r>
            <a:r>
              <a:rPr lang="en-US" sz="1400" dirty="0" smtClean="0"/>
              <a:t>2017</a:t>
            </a:r>
            <a:endParaRPr lang="pt-BR" sz="1400" dirty="0"/>
          </a:p>
        </p:txBody>
      </p:sp>
      <p:pic>
        <p:nvPicPr>
          <p:cNvPr id="16" name="Imagem 15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165"/>
          <a:stretch/>
        </p:blipFill>
        <p:spPr>
          <a:xfrm>
            <a:off x="4155035" y="2348881"/>
            <a:ext cx="4542109" cy="1486519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32486" y="982343"/>
            <a:ext cx="4542109" cy="87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14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67544" y="188640"/>
            <a:ext cx="8229600" cy="1431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 smtClean="0">
                <a:solidFill>
                  <a:schemeClr val="tx2"/>
                </a:solidFill>
                <a:latin typeface="Century Gothic" pitchFamily="34" charset="0"/>
              </a:rPr>
              <a:t>Lições Aprendidas</a:t>
            </a:r>
          </a:p>
        </p:txBody>
      </p:sp>
      <p:pic>
        <p:nvPicPr>
          <p:cNvPr id="1026" name="Picture 2" descr="C:\Users\kazua\Downloads\20170614_17491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4392488" cy="247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zua\Downloads\20170614_190004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2040" y="1196752"/>
            <a:ext cx="3675832" cy="248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467544" y="3573016"/>
            <a:ext cx="8140328" cy="4680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buNone/>
              <a:defRPr sz="1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/>
              <a:t>Reunião no Ministério de Minas e Energia para apresentação do Programa Casa Solar – Jun/</a:t>
            </a:r>
            <a:r>
              <a:rPr lang="pt-BR" sz="1400" b="1" dirty="0" smtClean="0"/>
              <a:t>2017</a:t>
            </a:r>
            <a:endParaRPr lang="pt-BR" sz="1400" b="1" dirty="0"/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395536" y="6093296"/>
            <a:ext cx="8140328" cy="46805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buNone/>
              <a:defRPr sz="10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/>
              <a:t>Reunião no Evento Inter Solar 2017 para prosseguimento das tratativas  do Programa Casa Solar para aplicação a nível nacional </a:t>
            </a:r>
            <a:endParaRPr lang="pt-BR" sz="1400" b="1" dirty="0"/>
          </a:p>
        </p:txBody>
      </p:sp>
      <p:pic>
        <p:nvPicPr>
          <p:cNvPr id="1028" name="Picture 4" descr="C:\Users\kazua\Downloads\20170823_105115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4315" y="3951549"/>
            <a:ext cx="4385717" cy="214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azua\Downloads\20170823_092217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2041" y="3951548"/>
            <a:ext cx="3675832" cy="214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36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504706" y="188640"/>
            <a:ext cx="8229600" cy="1431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 smtClean="0">
                <a:solidFill>
                  <a:schemeClr val="tx2"/>
                </a:solidFill>
                <a:latin typeface="Century Gothic" pitchFamily="34" charset="0"/>
              </a:rPr>
              <a:t>Monitoramento e/ou pós ocupação</a:t>
            </a:r>
          </a:p>
        </p:txBody>
      </p:sp>
      <p:sp>
        <p:nvSpPr>
          <p:cNvPr id="2" name="Retângulo 1"/>
          <p:cNvSpPr/>
          <p:nvPr/>
        </p:nvSpPr>
        <p:spPr>
          <a:xfrm>
            <a:off x="504706" y="1326827"/>
            <a:ext cx="36352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Com </a:t>
            </a:r>
            <a:r>
              <a:rPr lang="pt-BR" dirty="0"/>
              <a:t>a </a:t>
            </a:r>
            <a:r>
              <a:rPr lang="pt-BR" b="1" dirty="0"/>
              <a:t>finalidade de </a:t>
            </a:r>
            <a:r>
              <a:rPr lang="pt-BR" b="1" dirty="0" smtClean="0"/>
              <a:t>verificação da eficiência </a:t>
            </a:r>
            <a:r>
              <a:rPr lang="pt-BR" b="1" dirty="0"/>
              <a:t>energética das unidades e </a:t>
            </a:r>
            <a:r>
              <a:rPr lang="pt-BR" b="1" dirty="0" smtClean="0"/>
              <a:t>conscientização do </a:t>
            </a:r>
            <a:r>
              <a:rPr lang="pt-BR" b="1" dirty="0"/>
              <a:t>uso racional de </a:t>
            </a:r>
            <a:r>
              <a:rPr lang="pt-BR" b="1" dirty="0" smtClean="0"/>
              <a:t>energia</a:t>
            </a:r>
            <a:r>
              <a:rPr lang="pt-BR" dirty="0" smtClean="0"/>
              <a:t>, será realizado um acompanhamento do resultado alcançado, </a:t>
            </a:r>
            <a:r>
              <a:rPr lang="pt-BR" dirty="0"/>
              <a:t>através </a:t>
            </a:r>
            <a:r>
              <a:rPr lang="pt-BR" dirty="0" smtClean="0"/>
              <a:t>de visitas técnicas pela AGEHAB.</a:t>
            </a:r>
          </a:p>
          <a:p>
            <a:pPr algn="just"/>
            <a:endParaRPr lang="pt-BR" dirty="0" smtClean="0"/>
          </a:p>
          <a:p>
            <a:pPr marL="285750" indent="-285750" algn="just">
              <a:buClr>
                <a:srgbClr val="FF0000"/>
              </a:buClr>
              <a:buFont typeface="Wingdings" panose="020B0604020202020204" pitchFamily="2" charset="2"/>
              <a:buChar char="ü"/>
            </a:pPr>
            <a:r>
              <a:rPr lang="pt-BR" dirty="0" smtClean="0"/>
              <a:t>Etapa acontecerá após 01 ano do cadastro das unidades consumidoras realizadas pela CELG.</a:t>
            </a:r>
            <a:endParaRPr lang="pt-BR" dirty="0"/>
          </a:p>
        </p:txBody>
      </p:sp>
      <p:pic>
        <p:nvPicPr>
          <p:cNvPr id="9" name="Picture 2" descr="I:\logo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7294" y="2420888"/>
            <a:ext cx="3935145" cy="128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18990" y="3712158"/>
            <a:ext cx="4085458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400" b="1" dirty="0" smtClean="0">
                <a:solidFill>
                  <a:schemeClr val="tx2"/>
                </a:solidFill>
              </a:rPr>
              <a:t>Com a implantação do Projeto Casa Solar: </a:t>
            </a:r>
            <a:r>
              <a:rPr lang="pt-BR" sz="1200" b="1" dirty="0">
                <a:solidFill>
                  <a:schemeClr val="tx2"/>
                </a:solidFill>
                <a:latin typeface="Century Gothic" pitchFamily="34" charset="0"/>
              </a:rPr>
              <a:t>Uma experiência inovadora de eficiência energética e inclusão social em moradias populares em </a:t>
            </a:r>
            <a:r>
              <a:rPr lang="pt-BR" sz="1200" b="1" dirty="0" smtClean="0">
                <a:solidFill>
                  <a:schemeClr val="tx2"/>
                </a:solidFill>
                <a:latin typeface="Century Gothic" pitchFamily="34" charset="0"/>
              </a:rPr>
              <a:t>Goiás desenvolvido</a:t>
            </a:r>
            <a:r>
              <a:rPr lang="pt-BR" sz="1400" b="1" dirty="0" smtClean="0">
                <a:solidFill>
                  <a:schemeClr val="tx2"/>
                </a:solidFill>
              </a:rPr>
              <a:t> pela Agência Goiana de Habitação – AGEHAB, o Governo de Goiás assume mais uma vez o pioneirismo no País na execução de programas habitacionais inovadores. O Casa Solar da AGEHAB já é um marco na história da habitação de interesse social no Brasil. </a:t>
            </a:r>
          </a:p>
          <a:p>
            <a:pPr algn="just"/>
            <a:endParaRPr lang="pt-BR" sz="14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44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505520" y="673532"/>
            <a:ext cx="8229600" cy="739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 smtClean="0">
                <a:solidFill>
                  <a:schemeClr val="tx2"/>
                </a:solidFill>
                <a:latin typeface="Century Gothic" pitchFamily="34" charset="0"/>
              </a:rPr>
              <a:t>Depoimentos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539552" y="2348880"/>
            <a:ext cx="46440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/>
              <a:t>Trabalhador </a:t>
            </a:r>
            <a:r>
              <a:rPr lang="pt-BR" sz="1200" dirty="0"/>
              <a:t>da construção civil, o pintor </a:t>
            </a:r>
            <a:r>
              <a:rPr lang="pt-BR" sz="1200" b="1" dirty="0" err="1"/>
              <a:t>Vanderly</a:t>
            </a:r>
            <a:r>
              <a:rPr lang="pt-BR" sz="1200" b="1" dirty="0"/>
              <a:t> Moreira dos Santos</a:t>
            </a:r>
            <a:r>
              <a:rPr lang="pt-BR" sz="1200" dirty="0"/>
              <a:t>, de 36 anos, </a:t>
            </a:r>
            <a:r>
              <a:rPr lang="pt-BR" sz="1200" dirty="0" smtClean="0"/>
              <a:t>comemora </a:t>
            </a:r>
            <a:r>
              <a:rPr lang="pt-BR" sz="1200" dirty="0"/>
              <a:t>duplamente o fato de que terá a casa própria em breve e de que está ampliando o leque de atuação no mercado de trabalho. </a:t>
            </a:r>
            <a:r>
              <a:rPr lang="pt-BR" sz="1200" b="1" i="1" dirty="0"/>
              <a:t>“Sem contar que a gente vai ter uma despesa de energia menor com o sistema</a:t>
            </a:r>
            <a:r>
              <a:rPr lang="pt-BR" sz="1200" dirty="0"/>
              <a:t>”, elogia ele, que hoje paga cerca de R$ 120 na conta de energia de um barracão nos fundos da casa da sogra para a família de seis pessoas, incluindo ele, quatro filhos entre 11 e 16 anos, e a mulher, Elizeth Magalhães,  36,monitora de uma ONG.  </a:t>
            </a:r>
            <a:r>
              <a:rPr lang="pt-BR" sz="1200" b="1" i="1" dirty="0"/>
              <a:t>“Estamos encantados com tudo”, </a:t>
            </a:r>
            <a:r>
              <a:rPr lang="pt-BR" sz="1200" dirty="0"/>
              <a:t>diz ela</a:t>
            </a:r>
            <a:r>
              <a:rPr lang="pt-BR" sz="1200" dirty="0" smtClean="0"/>
              <a:t>.</a:t>
            </a:r>
            <a:endParaRPr lang="pt-BR" sz="1200" dirty="0"/>
          </a:p>
        </p:txBody>
      </p:sp>
      <p:sp>
        <p:nvSpPr>
          <p:cNvPr id="4" name="Retângulo 3"/>
          <p:cNvSpPr/>
          <p:nvPr/>
        </p:nvSpPr>
        <p:spPr>
          <a:xfrm>
            <a:off x="3707904" y="5030019"/>
            <a:ext cx="49320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/>
              <a:t>Para </a:t>
            </a:r>
            <a:r>
              <a:rPr lang="pt-BR" sz="1200" dirty="0"/>
              <a:t>o caseiro </a:t>
            </a:r>
            <a:r>
              <a:rPr lang="pt-BR" sz="1200" b="1" dirty="0" err="1"/>
              <a:t>Creone</a:t>
            </a:r>
            <a:r>
              <a:rPr lang="pt-BR" sz="1200" b="1" dirty="0"/>
              <a:t> Moreira dos Santos</a:t>
            </a:r>
            <a:r>
              <a:rPr lang="pt-BR" sz="1200" dirty="0"/>
              <a:t>, 40, e sua mulher, a esteticista </a:t>
            </a:r>
            <a:r>
              <a:rPr lang="pt-BR" sz="1200" dirty="0" err="1"/>
              <a:t>Agda</a:t>
            </a:r>
            <a:r>
              <a:rPr lang="pt-BR" sz="1200" dirty="0"/>
              <a:t> </a:t>
            </a:r>
            <a:r>
              <a:rPr lang="pt-BR" sz="1200" dirty="0" err="1"/>
              <a:t>Neres</a:t>
            </a:r>
            <a:r>
              <a:rPr lang="pt-BR" sz="1200" dirty="0"/>
              <a:t> Santiago dos Santos, 31, a realização também é dobrada. “</a:t>
            </a:r>
            <a:r>
              <a:rPr lang="pt-BR" sz="1200" b="1" i="1" dirty="0"/>
              <a:t>A gente está na expectativa, vai lá toda semana, só está faltando a fase da instalação da energia na casa. A gente foi informada que vai ser uma economia de luz de cerca de 60% e vai ajudar a rede elétrica do bairro inteiro. É um trabalho que supera o que a gente estava esperando</a:t>
            </a:r>
            <a:r>
              <a:rPr lang="pt-BR" sz="1200" dirty="0"/>
              <a:t>”, comemora </a:t>
            </a:r>
            <a:r>
              <a:rPr lang="pt-BR" sz="1200" dirty="0" err="1"/>
              <a:t>Agda</a:t>
            </a:r>
            <a:r>
              <a:rPr lang="pt-BR" sz="1200" dirty="0"/>
              <a:t>.</a:t>
            </a:r>
          </a:p>
        </p:txBody>
      </p:sp>
      <p:sp>
        <p:nvSpPr>
          <p:cNvPr id="6" name="Retângulo 5"/>
          <p:cNvSpPr/>
          <p:nvPr/>
        </p:nvSpPr>
        <p:spPr>
          <a:xfrm>
            <a:off x="577528" y="1268760"/>
            <a:ext cx="80855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/>
              <a:t>De acordo com </a:t>
            </a:r>
            <a:r>
              <a:rPr lang="pt-BR" sz="1200" dirty="0" smtClean="0"/>
              <a:t>presidente </a:t>
            </a:r>
            <a:r>
              <a:rPr lang="pt-BR" sz="1200" dirty="0"/>
              <a:t>da AGEHAB, </a:t>
            </a:r>
            <a:r>
              <a:rPr lang="pt-BR" sz="1200" b="1" dirty="0" smtClean="0"/>
              <a:t>Luiz </a:t>
            </a:r>
            <a:r>
              <a:rPr lang="pt-BR" sz="1200" b="1" dirty="0" err="1" smtClean="0"/>
              <a:t>Stival</a:t>
            </a:r>
            <a:r>
              <a:rPr lang="pt-BR" sz="1200" dirty="0" smtClean="0"/>
              <a:t>, a implantação de energia fotovoltaica em moradias de interesse social despertou o interesse das empresas para o </a:t>
            </a:r>
            <a:r>
              <a:rPr lang="pt-BR" sz="1200" dirty="0"/>
              <a:t>mercado das </a:t>
            </a:r>
            <a:r>
              <a:rPr lang="pt-BR" sz="1200" dirty="0" smtClean="0"/>
              <a:t>moradias populares. </a:t>
            </a:r>
            <a:r>
              <a:rPr lang="pt-BR" sz="1200" b="1" dirty="0" smtClean="0"/>
              <a:t>“Ao </a:t>
            </a:r>
            <a:r>
              <a:rPr lang="pt-BR" sz="1200" b="1" dirty="0"/>
              <a:t>assumir esse desafio, Goiás estabelece um parâmetro para </a:t>
            </a:r>
            <a:r>
              <a:rPr lang="pt-BR" sz="1200" b="1" dirty="0" smtClean="0"/>
              <a:t>a popularização </a:t>
            </a:r>
            <a:r>
              <a:rPr lang="pt-BR" sz="1200" b="1" dirty="0"/>
              <a:t>dessa tecnologia. O avanço da execução da política habitacional </a:t>
            </a:r>
            <a:r>
              <a:rPr lang="pt-BR" sz="1200" b="1" dirty="0" smtClean="0"/>
              <a:t>no Estado </a:t>
            </a:r>
            <a:r>
              <a:rPr lang="pt-BR" sz="1200" b="1" dirty="0"/>
              <a:t>representa oportunidade para que mais parceiros, públicos e privados, </a:t>
            </a:r>
            <a:r>
              <a:rPr lang="pt-BR" sz="1200" b="1" dirty="0" smtClean="0"/>
              <a:t>se engajem </a:t>
            </a:r>
            <a:r>
              <a:rPr lang="pt-BR" sz="1200" b="1" dirty="0"/>
              <a:t>na missão de construir moradias de interesse social sustentáveis em todos </a:t>
            </a:r>
            <a:r>
              <a:rPr lang="pt-BR" sz="1200" b="1" dirty="0" smtClean="0"/>
              <a:t>os aspectos”.</a:t>
            </a:r>
            <a:endParaRPr lang="pt-BR" sz="1200" b="1" dirty="0"/>
          </a:p>
        </p:txBody>
      </p:sp>
      <p:sp>
        <p:nvSpPr>
          <p:cNvPr id="8" name="Retângulo 7"/>
          <p:cNvSpPr/>
          <p:nvPr/>
        </p:nvSpPr>
        <p:spPr>
          <a:xfrm>
            <a:off x="5183560" y="4453955"/>
            <a:ext cx="3420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dirty="0" smtClean="0"/>
              <a:t>Beneficiários participam do início de instalação do sistema do loteamento </a:t>
            </a:r>
            <a:endParaRPr lang="pt-BR" sz="1000" dirty="0"/>
          </a:p>
        </p:txBody>
      </p:sp>
      <p:pic>
        <p:nvPicPr>
          <p:cNvPr id="10244" name="Picture 4" descr="I:\Alto Paraiso evento\12_Alto Paraíso_Instalação placas\IMG_971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149080"/>
            <a:ext cx="302433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672863" y="6173944"/>
            <a:ext cx="30350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dirty="0" smtClean="0"/>
              <a:t>Certificação Técnica aos beneficiários </a:t>
            </a:r>
            <a:endParaRPr lang="pt-BR" sz="1000" dirty="0"/>
          </a:p>
        </p:txBody>
      </p:sp>
      <p:pic>
        <p:nvPicPr>
          <p:cNvPr id="1027" name="Picture 3" descr="I:\ABC COHAB\IMG-20170519-WA000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5" y="2359618"/>
            <a:ext cx="3142735" cy="209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22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07" r="6599"/>
          <a:stretch/>
        </p:blipFill>
        <p:spPr bwMode="auto">
          <a:xfrm>
            <a:off x="0" y="-1"/>
            <a:ext cx="9144000" cy="688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46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9" r="5332"/>
          <a:stretch/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69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475206" y="548680"/>
            <a:ext cx="633670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 smtClean="0"/>
              <a:t>Governador do Estado de Goiás</a:t>
            </a:r>
            <a:br>
              <a:rPr lang="pt-BR" sz="1400" dirty="0" smtClean="0"/>
            </a:br>
            <a:r>
              <a:rPr lang="pt-BR" sz="1400" b="1" dirty="0" smtClean="0"/>
              <a:t>MARCONI FERREIRA PERILLO JÚNIOR</a:t>
            </a:r>
          </a:p>
          <a:p>
            <a:pPr algn="ctr"/>
            <a:endParaRPr lang="pt-BR" sz="1400" dirty="0" smtClean="0"/>
          </a:p>
          <a:p>
            <a:pPr algn="ctr"/>
            <a:r>
              <a:rPr lang="pt-BR" sz="1400" dirty="0"/>
              <a:t>Secretário de Estado de </a:t>
            </a:r>
            <a:r>
              <a:rPr lang="pt-BR" sz="1400" dirty="0" smtClean="0"/>
              <a:t>Infraestrutura</a:t>
            </a:r>
            <a:r>
              <a:rPr lang="pt-BR" sz="1400" dirty="0"/>
              <a:t>, Cidades </a:t>
            </a:r>
            <a:r>
              <a:rPr lang="pt-BR" sz="1400" dirty="0" smtClean="0"/>
              <a:t>e</a:t>
            </a:r>
            <a:endParaRPr lang="pt-BR" sz="1400" dirty="0"/>
          </a:p>
          <a:p>
            <a:pPr algn="ctr"/>
            <a:r>
              <a:rPr lang="pt-BR" sz="1400" dirty="0"/>
              <a:t>Assuntos Metropolitanos</a:t>
            </a:r>
          </a:p>
          <a:p>
            <a:pPr algn="ctr"/>
            <a:r>
              <a:rPr lang="pt-BR" sz="1400" b="1" dirty="0" smtClean="0"/>
              <a:t>VILMAR ROCHA</a:t>
            </a:r>
          </a:p>
          <a:p>
            <a:pPr algn="ctr"/>
            <a:endParaRPr lang="pt-BR" sz="1400" dirty="0" smtClean="0"/>
          </a:p>
          <a:p>
            <a:pPr algn="ctr"/>
            <a:r>
              <a:rPr lang="pt-BR" sz="1400" dirty="0" smtClean="0"/>
              <a:t> Presidente da Agência Goiana de Habitação</a:t>
            </a:r>
            <a:br>
              <a:rPr lang="pt-BR" sz="1400" dirty="0" smtClean="0"/>
            </a:br>
            <a:r>
              <a:rPr lang="pt-BR" sz="1400" b="1" dirty="0" smtClean="0"/>
              <a:t>LUIZ ANTÔNIO STIVAL MILHOMENS</a:t>
            </a:r>
          </a:p>
          <a:p>
            <a:pPr algn="ctr"/>
            <a:endParaRPr lang="pt-BR" sz="1400" dirty="0"/>
          </a:p>
          <a:p>
            <a:pPr algn="ctr"/>
            <a:endParaRPr lang="pt-BR" sz="1400" dirty="0" smtClean="0"/>
          </a:p>
          <a:p>
            <a:pPr algn="ctr"/>
            <a:endParaRPr lang="pt-BR" sz="1400" dirty="0"/>
          </a:p>
          <a:p>
            <a:pPr algn="ctr"/>
            <a:endParaRPr lang="pt-BR" sz="1400" dirty="0"/>
          </a:p>
        </p:txBody>
      </p:sp>
      <p:sp>
        <p:nvSpPr>
          <p:cNvPr id="4" name="Retângulo 3"/>
          <p:cNvSpPr/>
          <p:nvPr/>
        </p:nvSpPr>
        <p:spPr>
          <a:xfrm>
            <a:off x="5796136" y="4365104"/>
            <a:ext cx="259228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200" b="1" dirty="0" smtClean="0">
                <a:solidFill>
                  <a:srgbClr val="002060"/>
                </a:solidFill>
              </a:rPr>
              <a:t>Obrigado!</a:t>
            </a:r>
            <a:endParaRPr lang="pt-BR" sz="3200" b="1" dirty="0">
              <a:solidFill>
                <a:srgbClr val="002060"/>
              </a:solidFill>
            </a:endParaRPr>
          </a:p>
          <a:p>
            <a:pPr algn="r"/>
            <a:endParaRPr lang="pt-BR" sz="1400" dirty="0" smtClean="0">
              <a:solidFill>
                <a:srgbClr val="002060"/>
              </a:solidFill>
            </a:endParaRPr>
          </a:p>
          <a:p>
            <a:pPr algn="r"/>
            <a:endParaRPr lang="pt-BR" sz="1400" dirty="0">
              <a:solidFill>
                <a:srgbClr val="002060"/>
              </a:solidFill>
            </a:endParaRPr>
          </a:p>
          <a:p>
            <a:pPr algn="r"/>
            <a:endParaRPr lang="pt-BR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32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 txBox="1">
            <a:spLocks/>
          </p:cNvSpPr>
          <p:nvPr/>
        </p:nvSpPr>
        <p:spPr>
          <a:xfrm>
            <a:off x="4916019" y="5589240"/>
            <a:ext cx="3892299" cy="426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00" b="1" dirty="0" smtClean="0"/>
              <a:t>Irradiação Solar Nacional – Média Diária</a:t>
            </a:r>
            <a:endParaRPr lang="pt-BR" sz="1400" b="1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539552" y="260648"/>
            <a:ext cx="8229600" cy="1431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 smtClean="0">
                <a:solidFill>
                  <a:schemeClr val="tx2"/>
                </a:solidFill>
                <a:latin typeface="Century Gothic" pitchFamily="34" charset="0"/>
              </a:rPr>
              <a:t>Antecedentes do Projeto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6000" y1="65378" x2="38240" y2="66506"/>
                        <a14:foregroundMark x1="18400" y1="69404" x2="36960" y2="63929"/>
                        <a14:foregroundMark x1="80000" y1="12721" x2="89920" y2="20451"/>
                        <a14:foregroundMark x1="80320" y1="21578" x2="85440" y2="12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979995"/>
            <a:ext cx="4688086" cy="468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539553" y="1691680"/>
            <a:ext cx="3456384" cy="2385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1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A </a:t>
            </a:r>
            <a:r>
              <a:rPr lang="pt-BR" sz="18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necessidade da </a:t>
            </a:r>
            <a:r>
              <a:rPr lang="pt-BR" sz="1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realização de</a:t>
            </a:r>
            <a:r>
              <a:rPr lang="pt-BR" sz="18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estudo de viabilidade de aplicação de </a:t>
            </a:r>
            <a:r>
              <a:rPr lang="pt-BR" sz="18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conceitos sustentáveis aplicado em moradias populares</a:t>
            </a:r>
            <a:r>
              <a:rPr lang="pt-BR" sz="18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foi identificada pelo ex-presidente </a:t>
            </a:r>
            <a:r>
              <a:rPr lang="pt-BR" sz="1800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da AGEHAB Marcos </a:t>
            </a:r>
            <a:r>
              <a:rPr lang="pt-BR" sz="18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Abrão e solicitada em 2015.</a:t>
            </a:r>
          </a:p>
        </p:txBody>
      </p:sp>
      <p:pic>
        <p:nvPicPr>
          <p:cNvPr id="11" name="Picture 2" descr="D:\CEBDS-Fórum-Água-2016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513947"/>
            <a:ext cx="3384376" cy="209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36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67544" y="413792"/>
            <a:ext cx="8229600" cy="1431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 smtClean="0">
                <a:solidFill>
                  <a:schemeClr val="tx2"/>
                </a:solidFill>
                <a:latin typeface="Century Gothic" pitchFamily="34" charset="0"/>
              </a:rPr>
              <a:t>Quadro Resumo de investimentos</a:t>
            </a:r>
            <a:endParaRPr lang="pt-BR" sz="2400" b="1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algn="l"/>
            <a:r>
              <a:rPr lang="pt-BR" sz="1600" b="1" dirty="0" smtClean="0">
                <a:solidFill>
                  <a:schemeClr val="tx2"/>
                </a:solidFill>
                <a:latin typeface="Century Gothic" pitchFamily="34" charset="0"/>
              </a:rPr>
              <a:t>Alto Paraíso e Pirenópolis</a:t>
            </a:r>
            <a:endParaRPr lang="pt-BR" sz="16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67544" y="1891576"/>
            <a:ext cx="54014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rgbClr val="002060"/>
                </a:solidFill>
              </a:rPr>
              <a:t>O QUE É CHEQUE MAIS MORADIA </a:t>
            </a:r>
          </a:p>
          <a:p>
            <a:pPr algn="just"/>
            <a:endParaRPr lang="pt-BR" b="1" dirty="0" smtClean="0">
              <a:solidFill>
                <a:srgbClr val="002060"/>
              </a:solidFill>
            </a:endParaRPr>
          </a:p>
          <a:p>
            <a:pPr algn="just"/>
            <a:r>
              <a:rPr lang="pt-BR" dirty="0" smtClean="0">
                <a:solidFill>
                  <a:srgbClr val="002060"/>
                </a:solidFill>
              </a:rPr>
              <a:t>É um programa desenvolvido pelo Governo de Goiás para a utilização do crédito outorgado do ICMS como fonte de recursos para construção e reforma/ampliação de moradias de interesse social e de equipamentos comunitários. </a:t>
            </a:r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9" name="Picture 4" descr="D:\Alterações\Capa nova_banco de fotos que podem ser usadas\Posse cheque reforma (3)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2160" y="1891576"/>
            <a:ext cx="2796598" cy="384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Seleção fotos moradias\Fotos Goianésia\Entrega de casas em Goianésia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1" y="3950195"/>
            <a:ext cx="2664297" cy="177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:\Alterações\Capa nova_banco de fotos que podem ser usadas\Maria Luiza Fernandes Foto Sérgio Willian (9)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3950195"/>
            <a:ext cx="2665148" cy="177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65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C:\Users\Luiza\Desktop\14199563_1744293185824376_5674552946493949506_n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7970" y="1492698"/>
            <a:ext cx="5192302" cy="3808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ítulo 2"/>
          <p:cNvSpPr txBox="1">
            <a:spLocks/>
          </p:cNvSpPr>
          <p:nvPr/>
        </p:nvSpPr>
        <p:spPr>
          <a:xfrm>
            <a:off x="-3902515" y="3836737"/>
            <a:ext cx="3876144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algn="ctr">
              <a:spcBef>
                <a:spcPct val="0"/>
              </a:spcBef>
              <a:buNone/>
              <a:defRPr sz="1000"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15" name="Título 2"/>
          <p:cNvSpPr txBox="1">
            <a:spLocks/>
          </p:cNvSpPr>
          <p:nvPr/>
        </p:nvSpPr>
        <p:spPr>
          <a:xfrm>
            <a:off x="179512" y="5445224"/>
            <a:ext cx="8712968" cy="943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rgbClr val="002060"/>
                </a:solidFill>
              </a:rPr>
              <a:t>AUTORIZAÇÃO PARA INSTALAR 1.200 SISTEMAS FOTOVOLTAICOS EM UNIDADES HABITACIONAIS</a:t>
            </a:r>
          </a:p>
          <a:p>
            <a:r>
              <a:rPr lang="pt-BR" sz="1600" dirty="0">
                <a:solidFill>
                  <a:srgbClr val="002060"/>
                </a:solidFill>
              </a:rPr>
              <a:t>Autorização  a execução do projeto de implantação de energia fotovoltaica em unidades habitacionais em Goiás pelo Governador Marconi Perillo  no dia 30/08/2016</a:t>
            </a:r>
          </a:p>
        </p:txBody>
      </p:sp>
    </p:spTree>
    <p:extLst>
      <p:ext uri="{BB962C8B-B14F-4D97-AF65-F5344CB8AC3E}">
        <p14:creationId xmlns:p14="http://schemas.microsoft.com/office/powerpoint/2010/main" val="171276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197768"/>
            <a:ext cx="8229600" cy="1431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 smtClean="0">
                <a:solidFill>
                  <a:schemeClr val="tx2"/>
                </a:solidFill>
                <a:latin typeface="Century Gothic" pitchFamily="34" charset="0"/>
              </a:rPr>
              <a:t>Estratégias Adotadas</a:t>
            </a:r>
          </a:p>
        </p:txBody>
      </p:sp>
      <p:sp>
        <p:nvSpPr>
          <p:cNvPr id="3" name="Espaço Reservado para Texto 8"/>
          <p:cNvSpPr txBox="1">
            <a:spLocks/>
          </p:cNvSpPr>
          <p:nvPr/>
        </p:nvSpPr>
        <p:spPr>
          <a:xfrm>
            <a:off x="539551" y="1217925"/>
            <a:ext cx="3547181" cy="1779027"/>
          </a:xfrm>
          <a:prstGeom prst="rect">
            <a:avLst/>
          </a:prstGeom>
        </p:spPr>
        <p:txBody>
          <a:bodyPr/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0000"/>
              </a:buClr>
              <a:buSzPct val="110000"/>
              <a:buNone/>
            </a:pPr>
            <a:r>
              <a:rPr lang="pt-BR" sz="1800" b="1" dirty="0" smtClean="0">
                <a:solidFill>
                  <a:schemeClr val="tx2"/>
                </a:solidFill>
              </a:rPr>
              <a:t>POPULARIZAÇÃO DA TECNOLOGIA </a:t>
            </a: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r>
              <a:rPr lang="pt-BR" sz="1800" dirty="0" smtClean="0">
                <a:solidFill>
                  <a:schemeClr val="tx2"/>
                </a:solidFill>
              </a:rPr>
              <a:t>Capacitação Técnica para viabilizar os custos de projeto e acompanhamento do Programa;</a:t>
            </a:r>
            <a:endParaRPr lang="pt-BR" sz="1800" dirty="0">
              <a:solidFill>
                <a:schemeClr val="tx2"/>
              </a:solidFill>
            </a:endParaRP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r>
              <a:rPr lang="pt-BR" sz="1800" dirty="0" smtClean="0">
                <a:solidFill>
                  <a:schemeClr val="tx2"/>
                </a:solidFill>
              </a:rPr>
              <a:t>Visitas em congressos, feiras e reuniões com empresas para viabilização do custo do sistema fotovoltaico;</a:t>
            </a: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dirty="0">
              <a:solidFill>
                <a:schemeClr val="tx2"/>
              </a:solidFill>
            </a:endParaRP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dirty="0" smtClean="0">
              <a:solidFill>
                <a:schemeClr val="tx2"/>
              </a:solidFill>
            </a:endParaRPr>
          </a:p>
          <a:p>
            <a:pPr marL="0" indent="0">
              <a:buClr>
                <a:srgbClr val="FF0000"/>
              </a:buClr>
              <a:buSzPct val="110000"/>
              <a:buNone/>
            </a:pPr>
            <a:endParaRPr lang="pt-BR" sz="1800" dirty="0">
              <a:solidFill>
                <a:schemeClr val="tx2"/>
              </a:solidFill>
            </a:endParaRPr>
          </a:p>
          <a:p>
            <a:pPr marL="0" indent="0">
              <a:buClr>
                <a:srgbClr val="FF0000"/>
              </a:buClr>
              <a:buSzPct val="110000"/>
              <a:buNone/>
            </a:pPr>
            <a:endParaRPr lang="pt-BR" sz="1800" b="1" dirty="0" smtClean="0">
              <a:solidFill>
                <a:schemeClr val="tx2"/>
              </a:solidFill>
            </a:endParaRPr>
          </a:p>
          <a:p>
            <a:pPr marL="0" indent="0">
              <a:buClr>
                <a:srgbClr val="FF0000"/>
              </a:buClr>
              <a:buSzPct val="110000"/>
              <a:buNone/>
            </a:pPr>
            <a:endParaRPr lang="pt-BR" sz="1800" b="1" dirty="0" smtClean="0">
              <a:solidFill>
                <a:schemeClr val="tx2"/>
              </a:solidFill>
            </a:endParaRPr>
          </a:p>
          <a:p>
            <a:pPr marL="0" indent="0">
              <a:buClr>
                <a:srgbClr val="FF0000"/>
              </a:buClr>
              <a:buSzPct val="110000"/>
              <a:buNone/>
            </a:pPr>
            <a:endParaRPr lang="pt-BR" sz="1800" b="1" dirty="0">
              <a:solidFill>
                <a:schemeClr val="tx2"/>
              </a:solidFill>
            </a:endParaRP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dirty="0" smtClean="0">
              <a:solidFill>
                <a:schemeClr val="tx2"/>
              </a:solidFill>
            </a:endParaRP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dirty="0" smtClean="0">
              <a:solidFill>
                <a:schemeClr val="tx2"/>
              </a:solidFill>
            </a:endParaRP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dirty="0" smtClean="0">
              <a:solidFill>
                <a:schemeClr val="tx2"/>
              </a:solidFill>
            </a:endParaRP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dirty="0" smtClean="0">
              <a:solidFill>
                <a:schemeClr val="tx2"/>
              </a:solidFill>
            </a:endParaRP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dirty="0" smtClean="0">
              <a:solidFill>
                <a:schemeClr val="tx2"/>
              </a:solidFill>
            </a:endParaRP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b="1" dirty="0" smtClean="0">
              <a:solidFill>
                <a:schemeClr val="tx2"/>
              </a:solidFill>
            </a:endParaRP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dirty="0" smtClean="0">
              <a:solidFill>
                <a:schemeClr val="tx2"/>
              </a:solidFill>
            </a:endParaRPr>
          </a:p>
        </p:txBody>
      </p:sp>
      <p:pic>
        <p:nvPicPr>
          <p:cNvPr id="12" name="Imagem 11" descr="C:\Users\lrvitor\Downloads\IMG-20170322-WA0008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59172" y="3120774"/>
            <a:ext cx="2120324" cy="1437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6" descr="C:\Users\lrvitor\Desktop\IMG-20170525-WA002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120774"/>
            <a:ext cx="2245903" cy="143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lrvitor\Desktop\IMG-20170322-WA0002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70313" y="1326324"/>
            <a:ext cx="2245903" cy="145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lrvitor\Desktop\IMG-20170523-WA0073 (1)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50800" y="4848966"/>
            <a:ext cx="2169672" cy="157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lrvitor\Desktop\IMG-20160510-WA0022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83968" y="4870992"/>
            <a:ext cx="2232248" cy="154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ítulo 1"/>
          <p:cNvSpPr txBox="1">
            <a:spLocks/>
          </p:cNvSpPr>
          <p:nvPr/>
        </p:nvSpPr>
        <p:spPr>
          <a:xfrm>
            <a:off x="4158740" y="4416918"/>
            <a:ext cx="4610412" cy="539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00" dirty="0" smtClean="0"/>
              <a:t>Participação em congressos  e feiras  2016 e 2017</a:t>
            </a:r>
            <a:endParaRPr lang="pt-BR" sz="1400" dirty="0"/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4716016" y="6433142"/>
            <a:ext cx="3827646" cy="380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00" dirty="0"/>
              <a:t>Participação em congressos  e feiras  2016 e 2017</a:t>
            </a:r>
          </a:p>
        </p:txBody>
      </p:sp>
      <p:sp>
        <p:nvSpPr>
          <p:cNvPr id="28" name="Título 1"/>
          <p:cNvSpPr txBox="1">
            <a:spLocks/>
          </p:cNvSpPr>
          <p:nvPr/>
        </p:nvSpPr>
        <p:spPr>
          <a:xfrm>
            <a:off x="4283968" y="2688726"/>
            <a:ext cx="2188128" cy="445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00" dirty="0" smtClean="0"/>
              <a:t>Capacitação Técnica -2015</a:t>
            </a:r>
            <a:endParaRPr lang="pt-BR" sz="1400" dirty="0"/>
          </a:p>
        </p:txBody>
      </p:sp>
      <p:pic>
        <p:nvPicPr>
          <p:cNvPr id="3083" name="Picture 11" descr="C:\Users\lrvitor\Desktop\IMG-20170523-WA0049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10996" y="1326324"/>
            <a:ext cx="2158155" cy="145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ítulo 1"/>
          <p:cNvSpPr txBox="1">
            <a:spLocks/>
          </p:cNvSpPr>
          <p:nvPr/>
        </p:nvSpPr>
        <p:spPr>
          <a:xfrm>
            <a:off x="6379485" y="2688726"/>
            <a:ext cx="2657011" cy="445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00" dirty="0" smtClean="0"/>
              <a:t>Participação do  Goiás Solar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17677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Texto 8"/>
          <p:cNvSpPr txBox="1">
            <a:spLocks/>
          </p:cNvSpPr>
          <p:nvPr/>
        </p:nvSpPr>
        <p:spPr>
          <a:xfrm>
            <a:off x="467544" y="1124744"/>
            <a:ext cx="4243772" cy="1779027"/>
          </a:xfrm>
          <a:prstGeom prst="rect">
            <a:avLst/>
          </a:prstGeom>
        </p:spPr>
        <p:txBody>
          <a:bodyPr/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0000"/>
              </a:buClr>
              <a:buSzPct val="110000"/>
              <a:buNone/>
            </a:pPr>
            <a:r>
              <a:rPr lang="pt-BR" sz="1800" b="1" dirty="0" smtClean="0">
                <a:solidFill>
                  <a:schemeClr val="tx2"/>
                </a:solidFill>
              </a:rPr>
              <a:t>VIABILIZAÇÃO DO PROJETO JUNTO À CONCESSIONÁRIA DE ENERGIA - CELG</a:t>
            </a: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r>
              <a:rPr lang="pt-BR" sz="1800" dirty="0" smtClean="0">
                <a:solidFill>
                  <a:schemeClr val="tx2"/>
                </a:solidFill>
              </a:rPr>
              <a:t>Reuniões técnicas para viabilidade do projeto em escala;</a:t>
            </a: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r>
              <a:rPr lang="pt-BR" sz="1800" dirty="0" smtClean="0">
                <a:solidFill>
                  <a:schemeClr val="tx2"/>
                </a:solidFill>
              </a:rPr>
              <a:t>Especificação de equipamentos de qualidade, certificados e homologados;</a:t>
            </a: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r>
              <a:rPr lang="pt-BR" sz="1800" dirty="0" smtClean="0">
                <a:solidFill>
                  <a:schemeClr val="tx2"/>
                </a:solidFill>
              </a:rPr>
              <a:t>Eixos de trabalho fortificado entre AGEHAB, CELG,  PREFEITURA MUNICIPAL  e os BENEFICIÁRIOS.</a:t>
            </a: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dirty="0">
              <a:solidFill>
                <a:schemeClr val="tx2"/>
              </a:solidFill>
            </a:endParaRP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dirty="0" smtClean="0">
              <a:solidFill>
                <a:schemeClr val="tx2"/>
              </a:solidFill>
            </a:endParaRPr>
          </a:p>
          <a:p>
            <a:pPr marL="0" indent="0">
              <a:buClr>
                <a:srgbClr val="FF0000"/>
              </a:buClr>
              <a:buSzPct val="110000"/>
              <a:buNone/>
            </a:pPr>
            <a:endParaRPr lang="pt-BR" sz="1800" dirty="0">
              <a:solidFill>
                <a:schemeClr val="tx2"/>
              </a:solidFill>
            </a:endParaRPr>
          </a:p>
          <a:p>
            <a:pPr marL="0" indent="0">
              <a:buClr>
                <a:srgbClr val="FF0000"/>
              </a:buClr>
              <a:buSzPct val="110000"/>
              <a:buNone/>
            </a:pPr>
            <a:endParaRPr lang="pt-BR" sz="1800" b="1" dirty="0" smtClean="0">
              <a:solidFill>
                <a:schemeClr val="tx2"/>
              </a:solidFill>
            </a:endParaRPr>
          </a:p>
          <a:p>
            <a:pPr marL="0" indent="0">
              <a:buClr>
                <a:srgbClr val="FF0000"/>
              </a:buClr>
              <a:buSzPct val="110000"/>
              <a:buNone/>
            </a:pPr>
            <a:endParaRPr lang="pt-BR" sz="1800" b="1" dirty="0" smtClean="0">
              <a:solidFill>
                <a:schemeClr val="tx2"/>
              </a:solidFill>
            </a:endParaRPr>
          </a:p>
          <a:p>
            <a:pPr marL="0" indent="0">
              <a:buClr>
                <a:srgbClr val="FF0000"/>
              </a:buClr>
              <a:buSzPct val="110000"/>
              <a:buNone/>
            </a:pPr>
            <a:endParaRPr lang="pt-BR" sz="1800" b="1" dirty="0">
              <a:solidFill>
                <a:schemeClr val="tx2"/>
              </a:solidFill>
            </a:endParaRP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dirty="0" smtClean="0">
              <a:solidFill>
                <a:schemeClr val="tx2"/>
              </a:solidFill>
            </a:endParaRP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dirty="0" smtClean="0">
              <a:solidFill>
                <a:schemeClr val="tx2"/>
              </a:solidFill>
            </a:endParaRP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dirty="0" smtClean="0">
              <a:solidFill>
                <a:schemeClr val="tx2"/>
              </a:solidFill>
            </a:endParaRP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dirty="0" smtClean="0">
              <a:solidFill>
                <a:schemeClr val="tx2"/>
              </a:solidFill>
            </a:endParaRP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dirty="0" smtClean="0">
              <a:solidFill>
                <a:schemeClr val="tx2"/>
              </a:solidFill>
            </a:endParaRP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b="1" dirty="0" smtClean="0">
              <a:solidFill>
                <a:schemeClr val="tx2"/>
              </a:solidFill>
            </a:endParaRP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endParaRPr lang="pt-BR" sz="1800" dirty="0" smtClean="0">
              <a:solidFill>
                <a:schemeClr val="tx2"/>
              </a:solidFill>
            </a:endParaRPr>
          </a:p>
        </p:txBody>
      </p:sp>
      <p:sp>
        <p:nvSpPr>
          <p:cNvPr id="37" name="Título 1"/>
          <p:cNvSpPr txBox="1">
            <a:spLocks/>
          </p:cNvSpPr>
          <p:nvPr/>
        </p:nvSpPr>
        <p:spPr>
          <a:xfrm>
            <a:off x="4711316" y="6137349"/>
            <a:ext cx="3605100" cy="4600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00" dirty="0" smtClean="0"/>
              <a:t>Participação do setor energético para viabilidade dos projetos – CELG</a:t>
            </a:r>
            <a:endParaRPr lang="pt-BR" sz="1400" dirty="0"/>
          </a:p>
        </p:txBody>
      </p:sp>
      <p:pic>
        <p:nvPicPr>
          <p:cNvPr id="39" name="Imagem 38" descr="C:\Users\Luiza\Desktop\14068316_1738121799774848_2964798448632293923_n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22168" y="3609802"/>
            <a:ext cx="3250232" cy="2483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Imagem 39" descr="C:\Users\Luiza\Desktop\14225557_1747050862215275_1974576291006681657_n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7652" y="1124744"/>
            <a:ext cx="3234748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ítulo 1"/>
          <p:cNvSpPr txBox="1">
            <a:spLocks/>
          </p:cNvSpPr>
          <p:nvPr/>
        </p:nvSpPr>
        <p:spPr>
          <a:xfrm>
            <a:off x="4863716" y="3140968"/>
            <a:ext cx="3605100" cy="4600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00" dirty="0" smtClean="0"/>
              <a:t>Participação do setor energético para viabilidade dos projetos – CELG</a:t>
            </a:r>
            <a:endParaRPr lang="pt-BR" sz="1400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67544" y="197768"/>
            <a:ext cx="8229600" cy="1431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 smtClean="0">
                <a:solidFill>
                  <a:schemeClr val="tx2"/>
                </a:solidFill>
                <a:latin typeface="Century Gothic" pitchFamily="34" charset="0"/>
              </a:rPr>
              <a:t>Estratégias Adotadas</a:t>
            </a:r>
          </a:p>
        </p:txBody>
      </p:sp>
    </p:spTree>
    <p:extLst>
      <p:ext uri="{BB962C8B-B14F-4D97-AF65-F5344CB8AC3E}">
        <p14:creationId xmlns:p14="http://schemas.microsoft.com/office/powerpoint/2010/main" val="369497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493652" y="1196752"/>
            <a:ext cx="4088692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  <a:buSzPct val="110000"/>
            </a:pPr>
            <a:r>
              <a:rPr lang="pt-BR" b="1" dirty="0">
                <a:solidFill>
                  <a:schemeClr val="tx2"/>
                </a:solidFill>
              </a:rPr>
              <a:t>FÓRUM PERMANENTE DE ASSUNTOS RELACIONADOS AO SETOR ENERGÉTICO DO ESTADO DE </a:t>
            </a:r>
            <a:r>
              <a:rPr lang="pt-BR" b="1" dirty="0" smtClean="0">
                <a:solidFill>
                  <a:schemeClr val="tx2"/>
                </a:solidFill>
              </a:rPr>
              <a:t>GOIÁS</a:t>
            </a:r>
            <a:endParaRPr lang="pt-BR" b="1" dirty="0">
              <a:solidFill>
                <a:schemeClr val="tx2"/>
              </a:solidFill>
            </a:endParaRPr>
          </a:p>
          <a:p>
            <a:pPr marL="342900" indent="-342900" algn="just">
              <a:spcBef>
                <a:spcPct val="20000"/>
              </a:spcBef>
              <a:buClr>
                <a:srgbClr val="FF0000"/>
              </a:buClr>
              <a:buSzPct val="110000"/>
              <a:buFont typeface="Wingdings" pitchFamily="2" charset="2"/>
              <a:buChar char="ü"/>
            </a:pPr>
            <a:r>
              <a:rPr lang="pt-BR" dirty="0">
                <a:solidFill>
                  <a:schemeClr val="tx2"/>
                </a:solidFill>
                <a:cs typeface="Arial" pitchFamily="34" charset="0"/>
              </a:rPr>
              <a:t>Reuniões técnicas para viabilidade do projeto  e novas parcerias </a:t>
            </a:r>
            <a:r>
              <a:rPr lang="pt-BR" dirty="0" smtClean="0">
                <a:solidFill>
                  <a:schemeClr val="tx2"/>
                </a:solidFill>
                <a:cs typeface="Arial" pitchFamily="34" charset="0"/>
              </a:rPr>
              <a:t> dentro </a:t>
            </a:r>
            <a:r>
              <a:rPr lang="pt-BR" dirty="0">
                <a:solidFill>
                  <a:schemeClr val="tx2"/>
                </a:solidFill>
                <a:cs typeface="Arial" pitchFamily="34" charset="0"/>
              </a:rPr>
              <a:t>do setor energético do Estado de Goiás;</a:t>
            </a:r>
          </a:p>
          <a:p>
            <a:pPr algn="just">
              <a:buClr>
                <a:srgbClr val="FF0000"/>
              </a:buClr>
              <a:buSzPct val="110000"/>
            </a:pPr>
            <a:endParaRPr lang="pt-BR" b="1" dirty="0">
              <a:solidFill>
                <a:schemeClr val="tx2"/>
              </a:solidFill>
            </a:endParaRPr>
          </a:p>
        </p:txBody>
      </p:sp>
      <p:pic>
        <p:nvPicPr>
          <p:cNvPr id="3085" name="Picture 13" descr="C:\Users\lrvitor\Desktop\IMG-20170523-WA0060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8064" y="4082142"/>
            <a:ext cx="3588329" cy="215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8064" y="1361072"/>
            <a:ext cx="3549080" cy="249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ítulo 1"/>
          <p:cNvSpPr txBox="1">
            <a:spLocks/>
          </p:cNvSpPr>
          <p:nvPr/>
        </p:nvSpPr>
        <p:spPr>
          <a:xfrm>
            <a:off x="4932040" y="6165304"/>
            <a:ext cx="3965140" cy="460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00" dirty="0" smtClean="0"/>
              <a:t>Participação de diversas áreas do setor energético</a:t>
            </a:r>
            <a:endParaRPr lang="pt-BR" sz="1400" dirty="0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4932040" y="3761085"/>
            <a:ext cx="3965140" cy="460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00" dirty="0" smtClean="0"/>
              <a:t>Participação de diversas áreas do setor energético</a:t>
            </a:r>
            <a:endParaRPr lang="pt-BR" sz="1400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467544" y="197768"/>
            <a:ext cx="8229600" cy="1431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 smtClean="0">
                <a:solidFill>
                  <a:schemeClr val="tx2"/>
                </a:solidFill>
                <a:latin typeface="Century Gothic" pitchFamily="34" charset="0"/>
              </a:rPr>
              <a:t>Estratégias Adotadas</a:t>
            </a:r>
          </a:p>
        </p:txBody>
      </p:sp>
    </p:spTree>
    <p:extLst>
      <p:ext uri="{BB962C8B-B14F-4D97-AF65-F5344CB8AC3E}">
        <p14:creationId xmlns:p14="http://schemas.microsoft.com/office/powerpoint/2010/main" val="147544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4785</TotalTime>
  <Words>2540</Words>
  <Application>Microsoft Office PowerPoint</Application>
  <PresentationFormat>Apresentação na tela (4:3)</PresentationFormat>
  <Paragraphs>405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Cesar Jose Rodrigues</dc:creator>
  <cp:lastModifiedBy>Leandro Tsuruda</cp:lastModifiedBy>
  <cp:revision>244</cp:revision>
  <cp:lastPrinted>2017-06-01T18:47:18Z</cp:lastPrinted>
  <dcterms:created xsi:type="dcterms:W3CDTF">2017-05-17T18:20:30Z</dcterms:created>
  <dcterms:modified xsi:type="dcterms:W3CDTF">2017-08-23T17:02:00Z</dcterms:modified>
</cp:coreProperties>
</file>