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1"/>
  </p:sldMasterIdLst>
  <p:notesMasterIdLst>
    <p:notesMasterId r:id="rId24"/>
  </p:notesMasterIdLst>
  <p:handoutMasterIdLst>
    <p:handoutMasterId r:id="rId25"/>
  </p:handoutMasterIdLst>
  <p:sldIdLst>
    <p:sldId id="323" r:id="rId2"/>
    <p:sldId id="346" r:id="rId3"/>
    <p:sldId id="315" r:id="rId4"/>
    <p:sldId id="356" r:id="rId5"/>
    <p:sldId id="355" r:id="rId6"/>
    <p:sldId id="333" r:id="rId7"/>
    <p:sldId id="340" r:id="rId8"/>
    <p:sldId id="360" r:id="rId9"/>
    <p:sldId id="363" r:id="rId10"/>
    <p:sldId id="339" r:id="rId11"/>
    <p:sldId id="359" r:id="rId12"/>
    <p:sldId id="327" r:id="rId13"/>
    <p:sldId id="361" r:id="rId14"/>
    <p:sldId id="358" r:id="rId15"/>
    <p:sldId id="351" r:id="rId16"/>
    <p:sldId id="357" r:id="rId17"/>
    <p:sldId id="352" r:id="rId18"/>
    <p:sldId id="337" r:id="rId19"/>
    <p:sldId id="362" r:id="rId20"/>
    <p:sldId id="349" r:id="rId21"/>
    <p:sldId id="354" r:id="rId22"/>
    <p:sldId id="364" r:id="rId23"/>
  </p:sldIdLst>
  <p:sldSz cx="9144000" cy="6858000" type="screen4x3"/>
  <p:notesSz cx="6858000" cy="971073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99FF33"/>
    <a:srgbClr val="F1B641"/>
    <a:srgbClr val="FF9933"/>
    <a:srgbClr val="57EA4C"/>
    <a:srgbClr val="CEF2EC"/>
    <a:srgbClr val="C4F0E9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81" autoAdjust="0"/>
    <p:restoredTop sz="94640" autoAdjust="0"/>
  </p:normalViewPr>
  <p:slideViewPr>
    <p:cSldViewPr>
      <p:cViewPr varScale="1">
        <p:scale>
          <a:sx n="70" d="100"/>
          <a:sy n="70" d="100"/>
        </p:scale>
        <p:origin x="-2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50B498-258F-49B3-949A-77E451C6F89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D556537-08A3-4397-A081-7E890F17E778}">
      <dgm:prSet phldrT="[Texto]" custT="1"/>
      <dgm:spPr/>
      <dgm:t>
        <a:bodyPr/>
        <a:lstStyle/>
        <a:p>
          <a:r>
            <a:rPr lang="pt-BR" sz="2200" b="1" dirty="0" smtClean="0">
              <a:latin typeface="Arial" pitchFamily="34" charset="0"/>
              <a:cs typeface="Arial" pitchFamily="34" charset="0"/>
            </a:rPr>
            <a:t>17.747</a:t>
          </a:r>
          <a:r>
            <a:rPr lang="pt-BR" sz="2000" b="1" dirty="0" smtClean="0">
              <a:latin typeface="Arial" pitchFamily="34" charset="0"/>
              <a:cs typeface="Arial" pitchFamily="34" charset="0"/>
            </a:rPr>
            <a:t> – UNIDADES HABITACIONAIS                                                                 	DESTRUÍDAS OU DANIFICADAS</a:t>
          </a:r>
          <a:endParaRPr lang="pt-BR" sz="2000" b="1" dirty="0">
            <a:latin typeface="Arial" pitchFamily="34" charset="0"/>
            <a:cs typeface="Arial" pitchFamily="34" charset="0"/>
          </a:endParaRPr>
        </a:p>
      </dgm:t>
    </dgm:pt>
    <dgm:pt modelId="{876E2429-C0D6-4B22-A5F8-FD6AB6CF7FC5}" type="parTrans" cxnId="{7C838615-81A9-4168-AFFD-CBAE0876C3FC}">
      <dgm:prSet/>
      <dgm:spPr/>
      <dgm:t>
        <a:bodyPr/>
        <a:lstStyle/>
        <a:p>
          <a:endParaRPr lang="pt-BR"/>
        </a:p>
      </dgm:t>
    </dgm:pt>
    <dgm:pt modelId="{DE42FD12-7456-454D-ADB8-26138D71C753}" type="sibTrans" cxnId="{7C838615-81A9-4168-AFFD-CBAE0876C3FC}">
      <dgm:prSet/>
      <dgm:spPr/>
      <dgm:t>
        <a:bodyPr/>
        <a:lstStyle/>
        <a:p>
          <a:endParaRPr lang="pt-BR"/>
        </a:p>
      </dgm:t>
    </dgm:pt>
    <dgm:pt modelId="{BA641FFC-37D8-4B5C-A986-F91066FF9B87}">
      <dgm:prSet custT="1"/>
      <dgm:spPr/>
      <dgm:t>
        <a:bodyPr/>
        <a:lstStyle/>
        <a:p>
          <a:r>
            <a:rPr lang="pt-BR" sz="2200" b="1" dirty="0" smtClean="0">
              <a:latin typeface="Arial" pitchFamily="34" charset="0"/>
              <a:cs typeface="Arial" pitchFamily="34" charset="0"/>
            </a:rPr>
            <a:t>69.679</a:t>
          </a:r>
          <a:r>
            <a:rPr lang="pt-BR" sz="2000" b="1" dirty="0" smtClean="0">
              <a:latin typeface="Arial" pitchFamily="34" charset="0"/>
              <a:cs typeface="Arial" pitchFamily="34" charset="0"/>
            </a:rPr>
            <a:t> -  DESABRIGADOS/DESALOJADOS</a:t>
          </a:r>
          <a:endParaRPr lang="pt-BR" sz="2000" b="1" dirty="0">
            <a:latin typeface="Arial" pitchFamily="34" charset="0"/>
            <a:cs typeface="Arial" pitchFamily="34" charset="0"/>
          </a:endParaRPr>
        </a:p>
      </dgm:t>
    </dgm:pt>
    <dgm:pt modelId="{69EE6ACA-E0A4-4608-A9DB-3DCA91A822E0}" type="parTrans" cxnId="{09299908-F3B6-4D26-AEFD-25BDAAC66FB3}">
      <dgm:prSet/>
      <dgm:spPr/>
      <dgm:t>
        <a:bodyPr/>
        <a:lstStyle/>
        <a:p>
          <a:endParaRPr lang="pt-BR"/>
        </a:p>
      </dgm:t>
    </dgm:pt>
    <dgm:pt modelId="{76F344A3-2901-4979-B7C7-6F756480AFC3}" type="sibTrans" cxnId="{09299908-F3B6-4D26-AEFD-25BDAAC66FB3}">
      <dgm:prSet/>
      <dgm:spPr/>
      <dgm:t>
        <a:bodyPr/>
        <a:lstStyle/>
        <a:p>
          <a:endParaRPr lang="pt-BR"/>
        </a:p>
      </dgm:t>
    </dgm:pt>
    <dgm:pt modelId="{AE6C5E63-B2C3-4237-A163-3E16C1F80D8B}" type="pres">
      <dgm:prSet presAssocID="{F850B498-258F-49B3-949A-77E451C6F8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0D9B8B8-ED4F-4003-9599-E9F5E361F80F}" type="pres">
      <dgm:prSet presAssocID="{7D556537-08A3-4397-A081-7E890F17E778}" presName="parentText" presStyleLbl="node1" presStyleIdx="0" presStyleCnt="2" custScaleY="5881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03663F2-0E0A-428E-9E38-2B69864C4463}" type="pres">
      <dgm:prSet presAssocID="{DE42FD12-7456-454D-ADB8-26138D71C753}" presName="spacer" presStyleCnt="0"/>
      <dgm:spPr/>
    </dgm:pt>
    <dgm:pt modelId="{5F8609EA-EAF3-4828-9DDE-9FA39D65BEED}" type="pres">
      <dgm:prSet presAssocID="{BA641FFC-37D8-4B5C-A986-F91066FF9B87}" presName="parentText" presStyleLbl="node1" presStyleIdx="1" presStyleCnt="2" custScaleY="49390" custLinFactY="2956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2F89CB6-C47C-4A21-B5F5-A4D3A25F41F0}" type="presOf" srcId="{F850B498-258F-49B3-949A-77E451C6F898}" destId="{AE6C5E63-B2C3-4237-A163-3E16C1F80D8B}" srcOrd="0" destOrd="0" presId="urn:microsoft.com/office/officeart/2005/8/layout/vList2"/>
    <dgm:cxn modelId="{EB4BDF60-35FD-490D-A9BC-97342595DE2D}" type="presOf" srcId="{BA641FFC-37D8-4B5C-A986-F91066FF9B87}" destId="{5F8609EA-EAF3-4828-9DDE-9FA39D65BEED}" srcOrd="0" destOrd="0" presId="urn:microsoft.com/office/officeart/2005/8/layout/vList2"/>
    <dgm:cxn modelId="{A7EBFC51-2F02-47D8-8C9D-4DE62C120EBC}" type="presOf" srcId="{7D556537-08A3-4397-A081-7E890F17E778}" destId="{D0D9B8B8-ED4F-4003-9599-E9F5E361F80F}" srcOrd="0" destOrd="0" presId="urn:microsoft.com/office/officeart/2005/8/layout/vList2"/>
    <dgm:cxn modelId="{09299908-F3B6-4D26-AEFD-25BDAAC66FB3}" srcId="{F850B498-258F-49B3-949A-77E451C6F898}" destId="{BA641FFC-37D8-4B5C-A986-F91066FF9B87}" srcOrd="1" destOrd="0" parTransId="{69EE6ACA-E0A4-4608-A9DB-3DCA91A822E0}" sibTransId="{76F344A3-2901-4979-B7C7-6F756480AFC3}"/>
    <dgm:cxn modelId="{7C838615-81A9-4168-AFFD-CBAE0876C3FC}" srcId="{F850B498-258F-49B3-949A-77E451C6F898}" destId="{7D556537-08A3-4397-A081-7E890F17E778}" srcOrd="0" destOrd="0" parTransId="{876E2429-C0D6-4B22-A5F8-FD6AB6CF7FC5}" sibTransId="{DE42FD12-7456-454D-ADB8-26138D71C753}"/>
    <dgm:cxn modelId="{1E89E553-B23D-4F74-946B-9F48E5AF1CC6}" type="presParOf" srcId="{AE6C5E63-B2C3-4237-A163-3E16C1F80D8B}" destId="{D0D9B8B8-ED4F-4003-9599-E9F5E361F80F}" srcOrd="0" destOrd="0" presId="urn:microsoft.com/office/officeart/2005/8/layout/vList2"/>
    <dgm:cxn modelId="{6FC60B60-5BB0-4409-92D7-01DEB823ADA4}" type="presParOf" srcId="{AE6C5E63-B2C3-4237-A163-3E16C1F80D8B}" destId="{503663F2-0E0A-428E-9E38-2B69864C4463}" srcOrd="1" destOrd="0" presId="urn:microsoft.com/office/officeart/2005/8/layout/vList2"/>
    <dgm:cxn modelId="{59DC4A22-EC28-48F7-B11B-01E02DEEA336}" type="presParOf" srcId="{AE6C5E63-B2C3-4237-A163-3E16C1F80D8B}" destId="{5F8609EA-EAF3-4828-9DDE-9FA39D65BEE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5F0E1-DC93-49C0-871C-BA65EDA4951A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1371970-8742-48AB-8F63-3EF2E5095607}">
      <dgm:prSet phldrT="[Texto]" custT="1"/>
      <dgm:spPr/>
      <dgm:t>
        <a:bodyPr/>
        <a:lstStyle/>
        <a:p>
          <a:pPr algn="ctr"/>
          <a:r>
            <a:rPr lang="pt-BR" sz="2400" b="1" dirty="0" smtClean="0"/>
            <a:t>MINISTÉRIO DAS CIDADES</a:t>
          </a:r>
        </a:p>
        <a:p>
          <a:pPr algn="ctr"/>
          <a:r>
            <a:rPr lang="pt-BR" sz="2000" b="1" dirty="0" smtClean="0"/>
            <a:t>R$ 727.627.000,00 </a:t>
          </a:r>
          <a:r>
            <a:rPr lang="pt-BR" sz="1600" dirty="0" smtClean="0"/>
            <a:t>– PROGRAMA “MINHA CASA, MINHA VIDA”</a:t>
          </a:r>
          <a:endParaRPr lang="pt-BR" sz="1600" b="1" dirty="0" smtClean="0"/>
        </a:p>
      </dgm:t>
    </dgm:pt>
    <dgm:pt modelId="{FBB565E8-685D-4AD4-8EE3-ECA89A256BD4}" type="parTrans" cxnId="{84DD6124-88FE-4374-8DE1-EFCF1D794A96}">
      <dgm:prSet/>
      <dgm:spPr/>
      <dgm:t>
        <a:bodyPr/>
        <a:lstStyle/>
        <a:p>
          <a:endParaRPr lang="pt-BR"/>
        </a:p>
      </dgm:t>
    </dgm:pt>
    <dgm:pt modelId="{52618786-AD6F-45CE-8306-F875FAD7D3C0}" type="sibTrans" cxnId="{84DD6124-88FE-4374-8DE1-EFCF1D794A96}">
      <dgm:prSet/>
      <dgm:spPr/>
      <dgm:t>
        <a:bodyPr/>
        <a:lstStyle/>
        <a:p>
          <a:endParaRPr lang="pt-BR"/>
        </a:p>
      </dgm:t>
    </dgm:pt>
    <dgm:pt modelId="{CC3323D4-028A-4E21-83B0-DFFB926CF563}">
      <dgm:prSet phldrT="[Texto]" custT="1"/>
      <dgm:spPr/>
      <dgm:t>
        <a:bodyPr/>
        <a:lstStyle/>
        <a:p>
          <a:pPr algn="ctr"/>
          <a:r>
            <a:rPr lang="pt-BR" sz="2400" b="1" dirty="0" smtClean="0"/>
            <a:t>MINISTÉRIO DA INTEGRAÇÃO</a:t>
          </a:r>
        </a:p>
        <a:p>
          <a:pPr algn="ctr"/>
          <a:r>
            <a:rPr lang="pt-BR" sz="2000" b="1" dirty="0" smtClean="0"/>
            <a:t>R$ 250.000.000,00 </a:t>
          </a:r>
          <a:r>
            <a:rPr lang="pt-BR" sz="1600" b="0" dirty="0" smtClean="0"/>
            <a:t>– INFRAESTRUTURA/DESAPROPRIAÇÃO </a:t>
          </a:r>
        </a:p>
      </dgm:t>
    </dgm:pt>
    <dgm:pt modelId="{FA16F88B-8A94-436E-B81B-29BF044CFA79}" type="parTrans" cxnId="{4DBDA031-5D64-418F-99C2-3DC5D2B6A172}">
      <dgm:prSet/>
      <dgm:spPr/>
      <dgm:t>
        <a:bodyPr/>
        <a:lstStyle/>
        <a:p>
          <a:endParaRPr lang="pt-BR"/>
        </a:p>
      </dgm:t>
    </dgm:pt>
    <dgm:pt modelId="{16DD1813-C5AE-4351-A2E0-DAF371353248}" type="sibTrans" cxnId="{4DBDA031-5D64-418F-99C2-3DC5D2B6A172}">
      <dgm:prSet/>
      <dgm:spPr/>
      <dgm:t>
        <a:bodyPr/>
        <a:lstStyle/>
        <a:p>
          <a:endParaRPr lang="pt-BR"/>
        </a:p>
      </dgm:t>
    </dgm:pt>
    <dgm:pt modelId="{2FB7E913-3C95-4F75-9D22-D6105ABDD734}" type="pres">
      <dgm:prSet presAssocID="{7A35F0E1-DC93-49C0-871C-BA65EDA495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1125214-C220-435B-B3F1-B867FA9F481B}" type="pres">
      <dgm:prSet presAssocID="{61371970-8742-48AB-8F63-3EF2E509560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F0D4F03-31C1-431D-A115-72E861FCF2F8}" type="pres">
      <dgm:prSet presAssocID="{52618786-AD6F-45CE-8306-F875FAD7D3C0}" presName="spacer" presStyleCnt="0"/>
      <dgm:spPr/>
    </dgm:pt>
    <dgm:pt modelId="{789C6A0B-B469-4008-83A3-A250C774C9B1}" type="pres">
      <dgm:prSet presAssocID="{CC3323D4-028A-4E21-83B0-DFFB926CF56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1BC6837-6B1B-4CA5-8E42-151756E09C41}" type="presOf" srcId="{CC3323D4-028A-4E21-83B0-DFFB926CF563}" destId="{789C6A0B-B469-4008-83A3-A250C774C9B1}" srcOrd="0" destOrd="0" presId="urn:microsoft.com/office/officeart/2005/8/layout/vList2"/>
    <dgm:cxn modelId="{4DBDA031-5D64-418F-99C2-3DC5D2B6A172}" srcId="{7A35F0E1-DC93-49C0-871C-BA65EDA4951A}" destId="{CC3323D4-028A-4E21-83B0-DFFB926CF563}" srcOrd="1" destOrd="0" parTransId="{FA16F88B-8A94-436E-B81B-29BF044CFA79}" sibTransId="{16DD1813-C5AE-4351-A2E0-DAF371353248}"/>
    <dgm:cxn modelId="{26A5F43B-0259-418A-AF2A-7476B4490119}" type="presOf" srcId="{7A35F0E1-DC93-49C0-871C-BA65EDA4951A}" destId="{2FB7E913-3C95-4F75-9D22-D6105ABDD734}" srcOrd="0" destOrd="0" presId="urn:microsoft.com/office/officeart/2005/8/layout/vList2"/>
    <dgm:cxn modelId="{84DD6124-88FE-4374-8DE1-EFCF1D794A96}" srcId="{7A35F0E1-DC93-49C0-871C-BA65EDA4951A}" destId="{61371970-8742-48AB-8F63-3EF2E5095607}" srcOrd="0" destOrd="0" parTransId="{FBB565E8-685D-4AD4-8EE3-ECA89A256BD4}" sibTransId="{52618786-AD6F-45CE-8306-F875FAD7D3C0}"/>
    <dgm:cxn modelId="{5670E838-EB68-4F81-8D38-F23368C94A57}" type="presOf" srcId="{61371970-8742-48AB-8F63-3EF2E5095607}" destId="{11125214-C220-435B-B3F1-B867FA9F481B}" srcOrd="0" destOrd="0" presId="urn:microsoft.com/office/officeart/2005/8/layout/vList2"/>
    <dgm:cxn modelId="{A46CBB51-019B-46A9-9023-145CD46D45C8}" type="presParOf" srcId="{2FB7E913-3C95-4F75-9D22-D6105ABDD734}" destId="{11125214-C220-435B-B3F1-B867FA9F481B}" srcOrd="0" destOrd="0" presId="urn:microsoft.com/office/officeart/2005/8/layout/vList2"/>
    <dgm:cxn modelId="{75F978FE-48AE-4BF2-8B4E-17585445373C}" type="presParOf" srcId="{2FB7E913-3C95-4F75-9D22-D6105ABDD734}" destId="{EF0D4F03-31C1-431D-A115-72E861FCF2F8}" srcOrd="1" destOrd="0" presId="urn:microsoft.com/office/officeart/2005/8/layout/vList2"/>
    <dgm:cxn modelId="{7C906A8F-352F-4680-9FE2-87A6BA8F37F6}" type="presParOf" srcId="{2FB7E913-3C95-4F75-9D22-D6105ABDD734}" destId="{789C6A0B-B469-4008-83A3-A250C774C9B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35F0E1-DC93-49C0-871C-BA65EDA4951A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1371970-8742-48AB-8F63-3EF2E5095607}">
      <dgm:prSet phldrT="[Texto]" custT="1"/>
      <dgm:spPr/>
      <dgm:t>
        <a:bodyPr/>
        <a:lstStyle/>
        <a:p>
          <a:pPr algn="ctr"/>
          <a:r>
            <a:rPr lang="pt-BR" sz="1800" b="1" dirty="0" smtClean="0"/>
            <a:t>IDENTIFICAÇÃO E DESAPROPRIAÇÃO DE ÁREAS</a:t>
          </a:r>
          <a:endParaRPr lang="pt-BR" sz="1800" b="1" dirty="0"/>
        </a:p>
      </dgm:t>
    </dgm:pt>
    <dgm:pt modelId="{FBB565E8-685D-4AD4-8EE3-ECA89A256BD4}" type="parTrans" cxnId="{84DD6124-88FE-4374-8DE1-EFCF1D794A96}">
      <dgm:prSet/>
      <dgm:spPr/>
      <dgm:t>
        <a:bodyPr/>
        <a:lstStyle/>
        <a:p>
          <a:endParaRPr lang="pt-BR"/>
        </a:p>
      </dgm:t>
    </dgm:pt>
    <dgm:pt modelId="{52618786-AD6F-45CE-8306-F875FAD7D3C0}" type="sibTrans" cxnId="{84DD6124-88FE-4374-8DE1-EFCF1D794A96}">
      <dgm:prSet/>
      <dgm:spPr/>
      <dgm:t>
        <a:bodyPr/>
        <a:lstStyle/>
        <a:p>
          <a:endParaRPr lang="pt-BR"/>
        </a:p>
      </dgm:t>
    </dgm:pt>
    <dgm:pt modelId="{CC3323D4-028A-4E21-83B0-DFFB926CF563}">
      <dgm:prSet phldrT="[Texto]" custT="1"/>
      <dgm:spPr/>
      <dgm:t>
        <a:bodyPr/>
        <a:lstStyle/>
        <a:p>
          <a:pPr algn="ctr"/>
          <a:r>
            <a:rPr lang="pt-BR" sz="1900" b="1" dirty="0" smtClean="0"/>
            <a:t>ELABORAÇÃO DOS PROJETOS URBANOS</a:t>
          </a:r>
          <a:endParaRPr lang="pt-BR" sz="1900" b="1" dirty="0"/>
        </a:p>
      </dgm:t>
    </dgm:pt>
    <dgm:pt modelId="{FA16F88B-8A94-436E-B81B-29BF044CFA79}" type="parTrans" cxnId="{4DBDA031-5D64-418F-99C2-3DC5D2B6A172}">
      <dgm:prSet/>
      <dgm:spPr/>
      <dgm:t>
        <a:bodyPr/>
        <a:lstStyle/>
        <a:p>
          <a:endParaRPr lang="pt-BR"/>
        </a:p>
      </dgm:t>
    </dgm:pt>
    <dgm:pt modelId="{16DD1813-C5AE-4351-A2E0-DAF371353248}" type="sibTrans" cxnId="{4DBDA031-5D64-418F-99C2-3DC5D2B6A172}">
      <dgm:prSet/>
      <dgm:spPr/>
      <dgm:t>
        <a:bodyPr/>
        <a:lstStyle/>
        <a:p>
          <a:endParaRPr lang="pt-BR"/>
        </a:p>
      </dgm:t>
    </dgm:pt>
    <dgm:pt modelId="{40054984-0E77-4BD6-A594-57BDBE689159}">
      <dgm:prSet phldrT="[Texto]" custT="1"/>
      <dgm:spPr/>
      <dgm:t>
        <a:bodyPr/>
        <a:lstStyle/>
        <a:p>
          <a:pPr algn="ctr"/>
          <a:r>
            <a:rPr lang="pt-BR" sz="1800" b="1" dirty="0" smtClean="0"/>
            <a:t>CRIAÇÃO DO COMITÊ DE ANÁLISE E APROVAÇÃO DOS PROJETOS</a:t>
          </a:r>
          <a:endParaRPr lang="pt-BR" sz="1800" b="1" dirty="0"/>
        </a:p>
      </dgm:t>
    </dgm:pt>
    <dgm:pt modelId="{B587A8BC-C926-478B-A403-87C5BB2D4CC6}" type="parTrans" cxnId="{CFDA96D5-3D8A-4A74-B2C5-FC081842E70A}">
      <dgm:prSet/>
      <dgm:spPr/>
      <dgm:t>
        <a:bodyPr/>
        <a:lstStyle/>
        <a:p>
          <a:endParaRPr lang="pt-BR"/>
        </a:p>
      </dgm:t>
    </dgm:pt>
    <dgm:pt modelId="{C67E5681-6A98-464C-97CA-310764EB6A5A}" type="sibTrans" cxnId="{CFDA96D5-3D8A-4A74-B2C5-FC081842E70A}">
      <dgm:prSet/>
      <dgm:spPr/>
      <dgm:t>
        <a:bodyPr/>
        <a:lstStyle/>
        <a:p>
          <a:endParaRPr lang="pt-BR"/>
        </a:p>
      </dgm:t>
    </dgm:pt>
    <dgm:pt modelId="{21FDEB39-52F3-49A5-BCAB-8563E0D5B17F}">
      <dgm:prSet phldrT="[Texto]" custT="1"/>
      <dgm:spPr/>
      <dgm:t>
        <a:bodyPr/>
        <a:lstStyle/>
        <a:p>
          <a:pPr algn="ctr"/>
          <a:r>
            <a:rPr lang="pt-BR" sz="1900" b="1" dirty="0" smtClean="0"/>
            <a:t>CONTRATAÇÃO DOS EMPREENDIMENTOS</a:t>
          </a:r>
          <a:endParaRPr lang="pt-BR" sz="1900" b="1" dirty="0"/>
        </a:p>
      </dgm:t>
    </dgm:pt>
    <dgm:pt modelId="{B2E84545-CDA5-4AFA-8C95-CFD56CB32E97}" type="parTrans" cxnId="{1F8130A1-A5FB-463C-96AB-36A0D78306CC}">
      <dgm:prSet/>
      <dgm:spPr/>
      <dgm:t>
        <a:bodyPr/>
        <a:lstStyle/>
        <a:p>
          <a:endParaRPr lang="pt-BR"/>
        </a:p>
      </dgm:t>
    </dgm:pt>
    <dgm:pt modelId="{1C4347AD-F401-4607-AE6F-CC5CCC0F67AB}" type="sibTrans" cxnId="{1F8130A1-A5FB-463C-96AB-36A0D78306CC}">
      <dgm:prSet/>
      <dgm:spPr/>
      <dgm:t>
        <a:bodyPr/>
        <a:lstStyle/>
        <a:p>
          <a:endParaRPr lang="pt-BR"/>
        </a:p>
      </dgm:t>
    </dgm:pt>
    <dgm:pt modelId="{9A6F777F-99B1-4408-832F-0CBFA7E0A80D}">
      <dgm:prSet phldrT="[Texto]" custT="1"/>
      <dgm:spPr/>
      <dgm:t>
        <a:bodyPr/>
        <a:lstStyle/>
        <a:p>
          <a:pPr algn="ctr"/>
          <a:r>
            <a:rPr lang="pt-BR" sz="1800" b="1" dirty="0" smtClean="0"/>
            <a:t>DIAGNÓSTICO DA DESTRUIÇÃO</a:t>
          </a:r>
          <a:endParaRPr lang="pt-BR" sz="1800" b="1" dirty="0"/>
        </a:p>
      </dgm:t>
    </dgm:pt>
    <dgm:pt modelId="{F91DA9E4-1E1B-42FA-BCF6-06C6E7E7DC92}" type="parTrans" cxnId="{3B7D8667-3908-414A-B205-5F6457C4DD9B}">
      <dgm:prSet/>
      <dgm:spPr/>
      <dgm:t>
        <a:bodyPr/>
        <a:lstStyle/>
        <a:p>
          <a:endParaRPr lang="pt-BR"/>
        </a:p>
      </dgm:t>
    </dgm:pt>
    <dgm:pt modelId="{DE3DF832-90B6-4504-87F1-57C34D33CA65}" type="sibTrans" cxnId="{3B7D8667-3908-414A-B205-5F6457C4DD9B}">
      <dgm:prSet/>
      <dgm:spPr/>
      <dgm:t>
        <a:bodyPr/>
        <a:lstStyle/>
        <a:p>
          <a:endParaRPr lang="pt-BR"/>
        </a:p>
      </dgm:t>
    </dgm:pt>
    <dgm:pt modelId="{E56531A4-485C-4EC9-ABF6-3803813DE1A3}">
      <dgm:prSet phldrT="[Texto]" custT="1"/>
      <dgm:spPr/>
      <dgm:t>
        <a:bodyPr/>
        <a:lstStyle/>
        <a:p>
          <a:pPr algn="ctr"/>
          <a:r>
            <a:rPr lang="pt-BR" sz="1800" b="1" dirty="0" smtClean="0"/>
            <a:t>TIPOLOGIAS HABITACIONAIS VARIADAS (41m² - PADRÃO) e (60m² - PNE)</a:t>
          </a:r>
          <a:endParaRPr lang="pt-BR" sz="1800" b="1" dirty="0"/>
        </a:p>
      </dgm:t>
    </dgm:pt>
    <dgm:pt modelId="{474564A4-C967-429E-BF6A-129622FA15AE}" type="parTrans" cxnId="{59A369D1-96E1-41F3-A503-6A2F76897ABB}">
      <dgm:prSet/>
      <dgm:spPr/>
      <dgm:t>
        <a:bodyPr/>
        <a:lstStyle/>
        <a:p>
          <a:endParaRPr lang="pt-BR"/>
        </a:p>
      </dgm:t>
    </dgm:pt>
    <dgm:pt modelId="{589704C1-2324-4EF9-97C4-821C742A9AA6}" type="sibTrans" cxnId="{59A369D1-96E1-41F3-A503-6A2F76897ABB}">
      <dgm:prSet/>
      <dgm:spPr/>
      <dgm:t>
        <a:bodyPr/>
        <a:lstStyle/>
        <a:p>
          <a:endParaRPr lang="pt-BR"/>
        </a:p>
      </dgm:t>
    </dgm:pt>
    <dgm:pt modelId="{98D7ACFC-43CB-419E-9419-7A0257A14425}" type="pres">
      <dgm:prSet presAssocID="{7A35F0E1-DC93-49C0-871C-BA65EDA4951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B166FFE-8393-4603-8062-52C159AEFD29}" type="pres">
      <dgm:prSet presAssocID="{21FDEB39-52F3-49A5-BCAB-8563E0D5B17F}" presName="boxAndChildren" presStyleCnt="0"/>
      <dgm:spPr/>
    </dgm:pt>
    <dgm:pt modelId="{36F4F92D-8F98-43A3-B34B-C31359971DB0}" type="pres">
      <dgm:prSet presAssocID="{21FDEB39-52F3-49A5-BCAB-8563E0D5B17F}" presName="parentTextBox" presStyleLbl="node1" presStyleIdx="0" presStyleCnt="6"/>
      <dgm:spPr/>
      <dgm:t>
        <a:bodyPr/>
        <a:lstStyle/>
        <a:p>
          <a:endParaRPr lang="pt-BR"/>
        </a:p>
      </dgm:t>
    </dgm:pt>
    <dgm:pt modelId="{82AC3425-5BF3-4D88-98EF-5178413905C3}" type="pres">
      <dgm:prSet presAssocID="{C67E5681-6A98-464C-97CA-310764EB6A5A}" presName="sp" presStyleCnt="0"/>
      <dgm:spPr/>
    </dgm:pt>
    <dgm:pt modelId="{12C8D891-37C1-4B87-AEEC-2040C92F0297}" type="pres">
      <dgm:prSet presAssocID="{40054984-0E77-4BD6-A594-57BDBE689159}" presName="arrowAndChildren" presStyleCnt="0"/>
      <dgm:spPr/>
    </dgm:pt>
    <dgm:pt modelId="{14C7DE61-65E6-4938-A7AE-92710D468A91}" type="pres">
      <dgm:prSet presAssocID="{40054984-0E77-4BD6-A594-57BDBE689159}" presName="parentTextArrow" presStyleLbl="node1" presStyleIdx="1" presStyleCnt="6"/>
      <dgm:spPr/>
      <dgm:t>
        <a:bodyPr/>
        <a:lstStyle/>
        <a:p>
          <a:endParaRPr lang="pt-BR"/>
        </a:p>
      </dgm:t>
    </dgm:pt>
    <dgm:pt modelId="{615896B8-7A63-44A7-BE02-3952F49FE247}" type="pres">
      <dgm:prSet presAssocID="{16DD1813-C5AE-4351-A2E0-DAF371353248}" presName="sp" presStyleCnt="0"/>
      <dgm:spPr/>
    </dgm:pt>
    <dgm:pt modelId="{D9A40C2F-69B8-4420-8F2A-4583D9C3CC4B}" type="pres">
      <dgm:prSet presAssocID="{CC3323D4-028A-4E21-83B0-DFFB926CF563}" presName="arrowAndChildren" presStyleCnt="0"/>
      <dgm:spPr/>
    </dgm:pt>
    <dgm:pt modelId="{6BDD5526-922B-48C3-BCBC-4BA254F5B32F}" type="pres">
      <dgm:prSet presAssocID="{CC3323D4-028A-4E21-83B0-DFFB926CF563}" presName="parentTextArrow" presStyleLbl="node1" presStyleIdx="2" presStyleCnt="6" custLinFactNeighborX="-8985" custLinFactNeighborY="2051"/>
      <dgm:spPr/>
      <dgm:t>
        <a:bodyPr/>
        <a:lstStyle/>
        <a:p>
          <a:endParaRPr lang="pt-BR"/>
        </a:p>
      </dgm:t>
    </dgm:pt>
    <dgm:pt modelId="{5AA0CABC-FEC4-4D1C-BC20-5F362047826B}" type="pres">
      <dgm:prSet presAssocID="{589704C1-2324-4EF9-97C4-821C742A9AA6}" presName="sp" presStyleCnt="0"/>
      <dgm:spPr/>
    </dgm:pt>
    <dgm:pt modelId="{7168D535-DC01-4092-82A2-BC9033255F34}" type="pres">
      <dgm:prSet presAssocID="{E56531A4-485C-4EC9-ABF6-3803813DE1A3}" presName="arrowAndChildren" presStyleCnt="0"/>
      <dgm:spPr/>
    </dgm:pt>
    <dgm:pt modelId="{954E6514-C89A-4F68-90B5-751B935BEBE2}" type="pres">
      <dgm:prSet presAssocID="{E56531A4-485C-4EC9-ABF6-3803813DE1A3}" presName="parentTextArrow" presStyleLbl="node1" presStyleIdx="3" presStyleCnt="6"/>
      <dgm:spPr/>
      <dgm:t>
        <a:bodyPr/>
        <a:lstStyle/>
        <a:p>
          <a:endParaRPr lang="pt-BR"/>
        </a:p>
      </dgm:t>
    </dgm:pt>
    <dgm:pt modelId="{DACA8A77-A4D5-4A42-A310-8F2F1787AAD8}" type="pres">
      <dgm:prSet presAssocID="{52618786-AD6F-45CE-8306-F875FAD7D3C0}" presName="sp" presStyleCnt="0"/>
      <dgm:spPr/>
    </dgm:pt>
    <dgm:pt modelId="{B087CE06-92D5-4FFE-8EDD-855D6FC22E26}" type="pres">
      <dgm:prSet presAssocID="{61371970-8742-48AB-8F63-3EF2E5095607}" presName="arrowAndChildren" presStyleCnt="0"/>
      <dgm:spPr/>
    </dgm:pt>
    <dgm:pt modelId="{DA45AD07-1E9F-4907-B6B5-3A71C700CAA8}" type="pres">
      <dgm:prSet presAssocID="{61371970-8742-48AB-8F63-3EF2E5095607}" presName="parentTextArrow" presStyleLbl="node1" presStyleIdx="4" presStyleCnt="6"/>
      <dgm:spPr/>
      <dgm:t>
        <a:bodyPr/>
        <a:lstStyle/>
        <a:p>
          <a:endParaRPr lang="pt-BR"/>
        </a:p>
      </dgm:t>
    </dgm:pt>
    <dgm:pt modelId="{3EF842E9-3B56-450A-A2CB-F8122B37E028}" type="pres">
      <dgm:prSet presAssocID="{DE3DF832-90B6-4504-87F1-57C34D33CA65}" presName="sp" presStyleCnt="0"/>
      <dgm:spPr/>
    </dgm:pt>
    <dgm:pt modelId="{617A42C9-10AE-4CC1-9AF8-1549881A2632}" type="pres">
      <dgm:prSet presAssocID="{9A6F777F-99B1-4408-832F-0CBFA7E0A80D}" presName="arrowAndChildren" presStyleCnt="0"/>
      <dgm:spPr/>
    </dgm:pt>
    <dgm:pt modelId="{413ABEA2-6CBE-4B29-8646-E3D81270D9E3}" type="pres">
      <dgm:prSet presAssocID="{9A6F777F-99B1-4408-832F-0CBFA7E0A80D}" presName="parentTextArrow" presStyleLbl="node1" presStyleIdx="5" presStyleCnt="6"/>
      <dgm:spPr/>
      <dgm:t>
        <a:bodyPr/>
        <a:lstStyle/>
        <a:p>
          <a:endParaRPr lang="pt-BR"/>
        </a:p>
      </dgm:t>
    </dgm:pt>
  </dgm:ptLst>
  <dgm:cxnLst>
    <dgm:cxn modelId="{75ABBBF3-D0A8-424F-86A3-1C244779AD01}" type="presOf" srcId="{9A6F777F-99B1-4408-832F-0CBFA7E0A80D}" destId="{413ABEA2-6CBE-4B29-8646-E3D81270D9E3}" srcOrd="0" destOrd="0" presId="urn:microsoft.com/office/officeart/2005/8/layout/process4"/>
    <dgm:cxn modelId="{82C713C9-4BF3-4DE1-B7F1-BC9EFCF42291}" type="presOf" srcId="{E56531A4-485C-4EC9-ABF6-3803813DE1A3}" destId="{954E6514-C89A-4F68-90B5-751B935BEBE2}" srcOrd="0" destOrd="0" presId="urn:microsoft.com/office/officeart/2005/8/layout/process4"/>
    <dgm:cxn modelId="{AF60C3FC-C9F8-4798-AAAE-00769CF812D3}" type="presOf" srcId="{21FDEB39-52F3-49A5-BCAB-8563E0D5B17F}" destId="{36F4F92D-8F98-43A3-B34B-C31359971DB0}" srcOrd="0" destOrd="0" presId="urn:microsoft.com/office/officeart/2005/8/layout/process4"/>
    <dgm:cxn modelId="{E5083846-68B0-43E6-A0CF-324F5B77BAB2}" type="presOf" srcId="{61371970-8742-48AB-8F63-3EF2E5095607}" destId="{DA45AD07-1E9F-4907-B6B5-3A71C700CAA8}" srcOrd="0" destOrd="0" presId="urn:microsoft.com/office/officeart/2005/8/layout/process4"/>
    <dgm:cxn modelId="{84DD6124-88FE-4374-8DE1-EFCF1D794A96}" srcId="{7A35F0E1-DC93-49C0-871C-BA65EDA4951A}" destId="{61371970-8742-48AB-8F63-3EF2E5095607}" srcOrd="1" destOrd="0" parTransId="{FBB565E8-685D-4AD4-8EE3-ECA89A256BD4}" sibTransId="{52618786-AD6F-45CE-8306-F875FAD7D3C0}"/>
    <dgm:cxn modelId="{7999E462-D32A-48FF-9EFE-671B97D33AE5}" type="presOf" srcId="{CC3323D4-028A-4E21-83B0-DFFB926CF563}" destId="{6BDD5526-922B-48C3-BCBC-4BA254F5B32F}" srcOrd="0" destOrd="0" presId="urn:microsoft.com/office/officeart/2005/8/layout/process4"/>
    <dgm:cxn modelId="{59A369D1-96E1-41F3-A503-6A2F76897ABB}" srcId="{7A35F0E1-DC93-49C0-871C-BA65EDA4951A}" destId="{E56531A4-485C-4EC9-ABF6-3803813DE1A3}" srcOrd="2" destOrd="0" parTransId="{474564A4-C967-429E-BF6A-129622FA15AE}" sibTransId="{589704C1-2324-4EF9-97C4-821C742A9AA6}"/>
    <dgm:cxn modelId="{68BBC49D-2CCE-4B1E-8A79-75734E82F9C4}" type="presOf" srcId="{7A35F0E1-DC93-49C0-871C-BA65EDA4951A}" destId="{98D7ACFC-43CB-419E-9419-7A0257A14425}" srcOrd="0" destOrd="0" presId="urn:microsoft.com/office/officeart/2005/8/layout/process4"/>
    <dgm:cxn modelId="{CFDA96D5-3D8A-4A74-B2C5-FC081842E70A}" srcId="{7A35F0E1-DC93-49C0-871C-BA65EDA4951A}" destId="{40054984-0E77-4BD6-A594-57BDBE689159}" srcOrd="4" destOrd="0" parTransId="{B587A8BC-C926-478B-A403-87C5BB2D4CC6}" sibTransId="{C67E5681-6A98-464C-97CA-310764EB6A5A}"/>
    <dgm:cxn modelId="{1F8130A1-A5FB-463C-96AB-36A0D78306CC}" srcId="{7A35F0E1-DC93-49C0-871C-BA65EDA4951A}" destId="{21FDEB39-52F3-49A5-BCAB-8563E0D5B17F}" srcOrd="5" destOrd="0" parTransId="{B2E84545-CDA5-4AFA-8C95-CFD56CB32E97}" sibTransId="{1C4347AD-F401-4607-AE6F-CC5CCC0F67AB}"/>
    <dgm:cxn modelId="{3B7D8667-3908-414A-B205-5F6457C4DD9B}" srcId="{7A35F0E1-DC93-49C0-871C-BA65EDA4951A}" destId="{9A6F777F-99B1-4408-832F-0CBFA7E0A80D}" srcOrd="0" destOrd="0" parTransId="{F91DA9E4-1E1B-42FA-BCF6-06C6E7E7DC92}" sibTransId="{DE3DF832-90B6-4504-87F1-57C34D33CA65}"/>
    <dgm:cxn modelId="{F7B7C7DB-4F67-4583-92C9-F3E08DBC588D}" type="presOf" srcId="{40054984-0E77-4BD6-A594-57BDBE689159}" destId="{14C7DE61-65E6-4938-A7AE-92710D468A91}" srcOrd="0" destOrd="0" presId="urn:microsoft.com/office/officeart/2005/8/layout/process4"/>
    <dgm:cxn modelId="{4DBDA031-5D64-418F-99C2-3DC5D2B6A172}" srcId="{7A35F0E1-DC93-49C0-871C-BA65EDA4951A}" destId="{CC3323D4-028A-4E21-83B0-DFFB926CF563}" srcOrd="3" destOrd="0" parTransId="{FA16F88B-8A94-436E-B81B-29BF044CFA79}" sibTransId="{16DD1813-C5AE-4351-A2E0-DAF371353248}"/>
    <dgm:cxn modelId="{025A7BD8-9972-4CAD-849A-BE961A1C9985}" type="presParOf" srcId="{98D7ACFC-43CB-419E-9419-7A0257A14425}" destId="{DB166FFE-8393-4603-8062-52C159AEFD29}" srcOrd="0" destOrd="0" presId="urn:microsoft.com/office/officeart/2005/8/layout/process4"/>
    <dgm:cxn modelId="{50A27CD8-5BF9-42D5-BA24-F7E0743BC1AF}" type="presParOf" srcId="{DB166FFE-8393-4603-8062-52C159AEFD29}" destId="{36F4F92D-8F98-43A3-B34B-C31359971DB0}" srcOrd="0" destOrd="0" presId="urn:microsoft.com/office/officeart/2005/8/layout/process4"/>
    <dgm:cxn modelId="{762994B3-CF54-40DE-A11F-FA286742FA97}" type="presParOf" srcId="{98D7ACFC-43CB-419E-9419-7A0257A14425}" destId="{82AC3425-5BF3-4D88-98EF-5178413905C3}" srcOrd="1" destOrd="0" presId="urn:microsoft.com/office/officeart/2005/8/layout/process4"/>
    <dgm:cxn modelId="{3BB9B501-F61F-4DDD-ACC5-A509839FB079}" type="presParOf" srcId="{98D7ACFC-43CB-419E-9419-7A0257A14425}" destId="{12C8D891-37C1-4B87-AEEC-2040C92F0297}" srcOrd="2" destOrd="0" presId="urn:microsoft.com/office/officeart/2005/8/layout/process4"/>
    <dgm:cxn modelId="{AF84D68C-FF5D-4A4F-AA07-124D2327021B}" type="presParOf" srcId="{12C8D891-37C1-4B87-AEEC-2040C92F0297}" destId="{14C7DE61-65E6-4938-A7AE-92710D468A91}" srcOrd="0" destOrd="0" presId="urn:microsoft.com/office/officeart/2005/8/layout/process4"/>
    <dgm:cxn modelId="{69A1AD9A-CF21-42F6-B63A-BC1FD905B6CD}" type="presParOf" srcId="{98D7ACFC-43CB-419E-9419-7A0257A14425}" destId="{615896B8-7A63-44A7-BE02-3952F49FE247}" srcOrd="3" destOrd="0" presId="urn:microsoft.com/office/officeart/2005/8/layout/process4"/>
    <dgm:cxn modelId="{A3AA2976-3BCC-459B-AE62-9B4015E41AA1}" type="presParOf" srcId="{98D7ACFC-43CB-419E-9419-7A0257A14425}" destId="{D9A40C2F-69B8-4420-8F2A-4583D9C3CC4B}" srcOrd="4" destOrd="0" presId="urn:microsoft.com/office/officeart/2005/8/layout/process4"/>
    <dgm:cxn modelId="{85F408D7-40C7-4640-ADEA-D39D78D899A3}" type="presParOf" srcId="{D9A40C2F-69B8-4420-8F2A-4583D9C3CC4B}" destId="{6BDD5526-922B-48C3-BCBC-4BA254F5B32F}" srcOrd="0" destOrd="0" presId="urn:microsoft.com/office/officeart/2005/8/layout/process4"/>
    <dgm:cxn modelId="{71CE791C-B5E7-444B-A7C3-F50EF1AAF9AC}" type="presParOf" srcId="{98D7ACFC-43CB-419E-9419-7A0257A14425}" destId="{5AA0CABC-FEC4-4D1C-BC20-5F362047826B}" srcOrd="5" destOrd="0" presId="urn:microsoft.com/office/officeart/2005/8/layout/process4"/>
    <dgm:cxn modelId="{49D4CC93-F1FD-4680-B69B-2231A89F82AA}" type="presParOf" srcId="{98D7ACFC-43CB-419E-9419-7A0257A14425}" destId="{7168D535-DC01-4092-82A2-BC9033255F34}" srcOrd="6" destOrd="0" presId="urn:microsoft.com/office/officeart/2005/8/layout/process4"/>
    <dgm:cxn modelId="{BCA9211C-3312-4C3B-886E-C354B12B99FE}" type="presParOf" srcId="{7168D535-DC01-4092-82A2-BC9033255F34}" destId="{954E6514-C89A-4F68-90B5-751B935BEBE2}" srcOrd="0" destOrd="0" presId="urn:microsoft.com/office/officeart/2005/8/layout/process4"/>
    <dgm:cxn modelId="{2A1CAA46-ABF6-414B-9214-E9D79A54B934}" type="presParOf" srcId="{98D7ACFC-43CB-419E-9419-7A0257A14425}" destId="{DACA8A77-A4D5-4A42-A310-8F2F1787AAD8}" srcOrd="7" destOrd="0" presId="urn:microsoft.com/office/officeart/2005/8/layout/process4"/>
    <dgm:cxn modelId="{DB8B1482-56E6-4491-94BF-336572731F27}" type="presParOf" srcId="{98D7ACFC-43CB-419E-9419-7A0257A14425}" destId="{B087CE06-92D5-4FFE-8EDD-855D6FC22E26}" srcOrd="8" destOrd="0" presId="urn:microsoft.com/office/officeart/2005/8/layout/process4"/>
    <dgm:cxn modelId="{5AE1B37C-AC7B-4748-9C24-5951507019A5}" type="presParOf" srcId="{B087CE06-92D5-4FFE-8EDD-855D6FC22E26}" destId="{DA45AD07-1E9F-4907-B6B5-3A71C700CAA8}" srcOrd="0" destOrd="0" presId="urn:microsoft.com/office/officeart/2005/8/layout/process4"/>
    <dgm:cxn modelId="{D89FDC70-2843-4675-A9B1-BF38A05ACA46}" type="presParOf" srcId="{98D7ACFC-43CB-419E-9419-7A0257A14425}" destId="{3EF842E9-3B56-450A-A2CB-F8122B37E028}" srcOrd="9" destOrd="0" presId="urn:microsoft.com/office/officeart/2005/8/layout/process4"/>
    <dgm:cxn modelId="{A617AD41-EC28-464A-8C6A-21D68DE2F179}" type="presParOf" srcId="{98D7ACFC-43CB-419E-9419-7A0257A14425}" destId="{617A42C9-10AE-4CC1-9AF8-1549881A2632}" srcOrd="10" destOrd="0" presId="urn:microsoft.com/office/officeart/2005/8/layout/process4"/>
    <dgm:cxn modelId="{48FB04FA-FC68-4EDC-97CC-B35FE0D3C9C3}" type="presParOf" srcId="{617A42C9-10AE-4CC1-9AF8-1549881A2632}" destId="{413ABEA2-6CBE-4B29-8646-E3D81270D9E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0726EB-BC5E-4A77-9218-CFD15A517988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4076C53-97B6-48C5-829C-2ABD7E64469D}">
      <dgm:prSet phldrT="[Texto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800" dirty="0" smtClean="0">
              <a:latin typeface="Swis721 BlkCn BT" pitchFamily="34" charset="0"/>
            </a:rPr>
            <a:t>GOVERNO DO ESTADO DE ALAGOAS </a:t>
          </a:r>
        </a:p>
        <a:p>
          <a:r>
            <a:rPr lang="pt-BR" sz="1800" b="0" dirty="0" smtClean="0">
              <a:solidFill>
                <a:schemeClr val="tx1"/>
              </a:solidFill>
              <a:effectLst/>
              <a:latin typeface="Swis721 BlkCn BT" pitchFamily="34" charset="0"/>
            </a:rPr>
            <a:t>SEINFRA</a:t>
          </a:r>
          <a:endParaRPr lang="pt-BR" sz="1800" b="0" dirty="0">
            <a:solidFill>
              <a:schemeClr val="tx1"/>
            </a:solidFill>
            <a:effectLst/>
            <a:latin typeface="Swis721 BlkCn BT" pitchFamily="34" charset="0"/>
          </a:endParaRPr>
        </a:p>
      </dgm:t>
    </dgm:pt>
    <dgm:pt modelId="{1F13CE60-525F-426F-A83E-6E30DBA71E25}" type="parTrans" cxnId="{B8405AEB-B0D6-48ED-AF12-9AE6C3E1993D}">
      <dgm:prSet/>
      <dgm:spPr/>
      <dgm:t>
        <a:bodyPr/>
        <a:lstStyle/>
        <a:p>
          <a:endParaRPr lang="pt-BR"/>
        </a:p>
      </dgm:t>
    </dgm:pt>
    <dgm:pt modelId="{5A2C1CF0-442D-4F50-9BE6-D6DCB6A65598}" type="sibTrans" cxnId="{B8405AEB-B0D6-48ED-AF12-9AE6C3E1993D}">
      <dgm:prSet/>
      <dgm:spPr/>
      <dgm:t>
        <a:bodyPr/>
        <a:lstStyle/>
        <a:p>
          <a:endParaRPr lang="pt-BR"/>
        </a:p>
      </dgm:t>
    </dgm:pt>
    <dgm:pt modelId="{D85CE471-065B-4461-A9DD-A9FFFE2E8CB9}">
      <dgm:prSet phldrT="[Texto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dirty="0" smtClean="0">
              <a:latin typeface="Swis721 BlkCn BT" pitchFamily="34" charset="0"/>
            </a:rPr>
            <a:t>CAIXA ECONÔMICA FEDERAL</a:t>
          </a:r>
          <a:endParaRPr lang="pt-BR" sz="1400" dirty="0">
            <a:latin typeface="Swis721 BlkCn BT" pitchFamily="34" charset="0"/>
          </a:endParaRPr>
        </a:p>
      </dgm:t>
    </dgm:pt>
    <dgm:pt modelId="{CFA9AA97-CB6E-4603-8C15-7CA5DC792CBB}" type="parTrans" cxnId="{E68DC3AD-2E20-49BC-A98C-DB81EDCEB736}">
      <dgm:prSet/>
      <dgm:spPr/>
      <dgm:t>
        <a:bodyPr/>
        <a:lstStyle/>
        <a:p>
          <a:endParaRPr lang="pt-BR"/>
        </a:p>
      </dgm:t>
    </dgm:pt>
    <dgm:pt modelId="{B4B5F72B-25DE-461A-BDFF-A4EC5AA29295}" type="sibTrans" cxnId="{E68DC3AD-2E20-49BC-A98C-DB81EDCEB736}">
      <dgm:prSet/>
      <dgm:spPr/>
      <dgm:t>
        <a:bodyPr/>
        <a:lstStyle/>
        <a:p>
          <a:endParaRPr lang="pt-BR"/>
        </a:p>
      </dgm:t>
    </dgm:pt>
    <dgm:pt modelId="{544D7051-7A93-4A81-B07A-DB34DDEF2EAE}">
      <dgm:prSet phldrT="[Texto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dirty="0" smtClean="0">
              <a:latin typeface="Swis721 BlkCn BT" pitchFamily="34" charset="0"/>
            </a:rPr>
            <a:t>ELETROBRÁS</a:t>
          </a:r>
          <a:r>
            <a:rPr lang="pt-BR" sz="1200" dirty="0" smtClean="0">
              <a:latin typeface="Swis721 BlkCn BT" pitchFamily="34" charset="0"/>
            </a:rPr>
            <a:t> DISTRIBUIÇÃO ALAGOAS</a:t>
          </a:r>
          <a:endParaRPr lang="pt-BR" sz="1200" dirty="0">
            <a:latin typeface="Swis721 BlkCn BT" pitchFamily="34" charset="0"/>
          </a:endParaRPr>
        </a:p>
      </dgm:t>
    </dgm:pt>
    <dgm:pt modelId="{6AF8C5C0-57A0-483A-8AA1-85416A1F4819}" type="parTrans" cxnId="{57208BFD-AB5A-4954-BFB9-F1E24B1844D4}">
      <dgm:prSet/>
      <dgm:spPr/>
      <dgm:t>
        <a:bodyPr/>
        <a:lstStyle/>
        <a:p>
          <a:endParaRPr lang="pt-BR"/>
        </a:p>
      </dgm:t>
    </dgm:pt>
    <dgm:pt modelId="{8C063B9D-885C-44A2-A9ED-EC50AEE49943}" type="sibTrans" cxnId="{57208BFD-AB5A-4954-BFB9-F1E24B1844D4}">
      <dgm:prSet/>
      <dgm:spPr/>
      <dgm:t>
        <a:bodyPr/>
        <a:lstStyle/>
        <a:p>
          <a:endParaRPr lang="pt-BR"/>
        </a:p>
      </dgm:t>
    </dgm:pt>
    <dgm:pt modelId="{D98B9884-330E-4934-B4F0-CE546DFD1368}">
      <dgm:prSet phldrT="[Texto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dirty="0" smtClean="0">
              <a:latin typeface="Swis721 BlkCn BT" pitchFamily="34" charset="0"/>
            </a:rPr>
            <a:t>CASAL </a:t>
          </a:r>
          <a:r>
            <a:rPr lang="pt-BR" sz="1200" dirty="0" smtClean="0">
              <a:latin typeface="Swis721 BlkCn BT" pitchFamily="34" charset="0"/>
            </a:rPr>
            <a:t>COMPANHIA DE  SANEAMENTO DE ALAGOAS</a:t>
          </a:r>
          <a:endParaRPr lang="pt-BR" sz="1200" dirty="0">
            <a:latin typeface="Swis721 BlkCn BT" pitchFamily="34" charset="0"/>
          </a:endParaRPr>
        </a:p>
      </dgm:t>
    </dgm:pt>
    <dgm:pt modelId="{388EB74D-CC78-42EC-AA7D-216A8457997D}" type="parTrans" cxnId="{2E636134-F371-475F-9D0F-D292E4DD138D}">
      <dgm:prSet/>
      <dgm:spPr/>
      <dgm:t>
        <a:bodyPr/>
        <a:lstStyle/>
        <a:p>
          <a:endParaRPr lang="pt-BR"/>
        </a:p>
      </dgm:t>
    </dgm:pt>
    <dgm:pt modelId="{9F83C4C4-088A-4796-96C0-0F6D1DFF681B}" type="sibTrans" cxnId="{2E636134-F371-475F-9D0F-D292E4DD138D}">
      <dgm:prSet/>
      <dgm:spPr/>
      <dgm:t>
        <a:bodyPr/>
        <a:lstStyle/>
        <a:p>
          <a:endParaRPr lang="pt-BR"/>
        </a:p>
      </dgm:t>
    </dgm:pt>
    <dgm:pt modelId="{3F7E0374-5BEB-4626-AA25-A626FC28719D}">
      <dgm:prSet phldrT="[Texto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BR" sz="1400" dirty="0" smtClean="0">
              <a:latin typeface="Swis721 BlkCn BT" pitchFamily="34" charset="0"/>
            </a:rPr>
            <a:t>IMA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t-BR" sz="1200" dirty="0" smtClean="0">
              <a:latin typeface="Swis721 BlkCn BT" pitchFamily="34" charset="0"/>
            </a:rPr>
            <a:t>INSTITUTO DO MEIO-AMBIENTE</a:t>
          </a:r>
          <a:endParaRPr lang="pt-BR" sz="1200" dirty="0">
            <a:latin typeface="Swis721 BlkCn BT" pitchFamily="34" charset="0"/>
          </a:endParaRPr>
        </a:p>
      </dgm:t>
    </dgm:pt>
    <dgm:pt modelId="{343E28F0-9FB9-4CCB-A4E9-F9422A0374ED}" type="parTrans" cxnId="{1B116D40-B844-43DE-9920-2B81A3FDA861}">
      <dgm:prSet/>
      <dgm:spPr/>
      <dgm:t>
        <a:bodyPr/>
        <a:lstStyle/>
        <a:p>
          <a:endParaRPr lang="pt-BR"/>
        </a:p>
      </dgm:t>
    </dgm:pt>
    <dgm:pt modelId="{B2AA5660-DC98-41A8-99BC-95915162B5EC}" type="sibTrans" cxnId="{1B116D40-B844-43DE-9920-2B81A3FDA861}">
      <dgm:prSet/>
      <dgm:spPr/>
      <dgm:t>
        <a:bodyPr/>
        <a:lstStyle/>
        <a:p>
          <a:endParaRPr lang="pt-BR"/>
        </a:p>
      </dgm:t>
    </dgm:pt>
    <dgm:pt modelId="{66E5F6DE-3E95-4E06-A018-27BC45164AF3}">
      <dgm:prSet phldrT="[Texto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dirty="0" smtClean="0">
              <a:latin typeface="Swis721 BlkCn BT" pitchFamily="34" charset="0"/>
            </a:rPr>
            <a:t>AMA </a:t>
          </a:r>
          <a:r>
            <a:rPr lang="pt-BR" sz="1200" dirty="0" smtClean="0">
              <a:latin typeface="Swis721 BlkCn BT" pitchFamily="34" charset="0"/>
            </a:rPr>
            <a:t>ASSOCIAÇÃO DOS MUNICÍPIOS ALAGOANOS</a:t>
          </a:r>
          <a:endParaRPr lang="pt-BR" sz="1200" dirty="0">
            <a:latin typeface="Swis721 BlkCn BT" pitchFamily="34" charset="0"/>
          </a:endParaRPr>
        </a:p>
      </dgm:t>
    </dgm:pt>
    <dgm:pt modelId="{164E0166-16D6-4F1E-A4B0-3984E630EB1B}" type="parTrans" cxnId="{64D4095D-D6EA-47A0-99DE-B57C318F184E}">
      <dgm:prSet/>
      <dgm:spPr/>
      <dgm:t>
        <a:bodyPr/>
        <a:lstStyle/>
        <a:p>
          <a:endParaRPr lang="pt-BR"/>
        </a:p>
      </dgm:t>
    </dgm:pt>
    <dgm:pt modelId="{DBAEFCC3-282A-4B1C-9EA5-F7FC752D3332}" type="sibTrans" cxnId="{64D4095D-D6EA-47A0-99DE-B57C318F184E}">
      <dgm:prSet/>
      <dgm:spPr/>
      <dgm:t>
        <a:bodyPr/>
        <a:lstStyle/>
        <a:p>
          <a:endParaRPr lang="pt-BR"/>
        </a:p>
      </dgm:t>
    </dgm:pt>
    <dgm:pt modelId="{7F40BF9B-152F-4F75-8E56-5958834BCFBC}">
      <dgm:prSet phldrT="[Texto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pt-BR"/>
        </a:p>
      </dgm:t>
    </dgm:pt>
    <dgm:pt modelId="{E551B6C5-24F6-4FB0-98A0-E09F1762AB98}" type="parTrans" cxnId="{8366ECC9-5C5B-40FE-ABE6-7FEC696752F8}">
      <dgm:prSet/>
      <dgm:spPr/>
      <dgm:t>
        <a:bodyPr/>
        <a:lstStyle/>
        <a:p>
          <a:endParaRPr lang="pt-BR"/>
        </a:p>
      </dgm:t>
    </dgm:pt>
    <dgm:pt modelId="{8DC715FD-C624-446C-9729-8A17E0DA798D}" type="sibTrans" cxnId="{8366ECC9-5C5B-40FE-ABE6-7FEC696752F8}">
      <dgm:prSet/>
      <dgm:spPr/>
      <dgm:t>
        <a:bodyPr/>
        <a:lstStyle/>
        <a:p>
          <a:endParaRPr lang="pt-BR"/>
        </a:p>
      </dgm:t>
    </dgm:pt>
    <dgm:pt modelId="{8663963D-DCD2-47E9-A038-2C0D325B2ED7}">
      <dgm:prSet phldrT="[Texto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dirty="0" smtClean="0">
              <a:latin typeface="Swis721 BlkCn BT" pitchFamily="34" charset="0"/>
            </a:rPr>
            <a:t>PREFEITURA MUNICIPAL</a:t>
          </a:r>
          <a:endParaRPr lang="pt-BR" sz="1400" dirty="0">
            <a:latin typeface="Swis721 BlkCn BT" pitchFamily="34" charset="0"/>
          </a:endParaRPr>
        </a:p>
      </dgm:t>
    </dgm:pt>
    <dgm:pt modelId="{81B0280B-1994-4CE1-A506-F3575DA1F5E7}" type="parTrans" cxnId="{216D611C-D77C-44D9-A3D0-524EAAFF08A0}">
      <dgm:prSet/>
      <dgm:spPr/>
      <dgm:t>
        <a:bodyPr/>
        <a:lstStyle/>
        <a:p>
          <a:endParaRPr lang="pt-BR"/>
        </a:p>
      </dgm:t>
    </dgm:pt>
    <dgm:pt modelId="{791026C2-32E3-45BF-AE28-EAD800B307DA}" type="sibTrans" cxnId="{216D611C-D77C-44D9-A3D0-524EAAFF08A0}">
      <dgm:prSet/>
      <dgm:spPr/>
      <dgm:t>
        <a:bodyPr/>
        <a:lstStyle/>
        <a:p>
          <a:endParaRPr lang="pt-BR"/>
        </a:p>
      </dgm:t>
    </dgm:pt>
    <dgm:pt modelId="{C4EBE752-14BC-4F7C-95C4-90738738E2B3}" type="pres">
      <dgm:prSet presAssocID="{FE0726EB-BC5E-4A77-9218-CFD15A51798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D167C7C-4F9D-46E7-9F80-92CFB301AC0A}" type="pres">
      <dgm:prSet presAssocID="{F4076C53-97B6-48C5-829C-2ABD7E64469D}" presName="centerShape" presStyleLbl="node0" presStyleIdx="0" presStyleCnt="1" custScaleX="121789" custScaleY="113994"/>
      <dgm:spPr/>
      <dgm:t>
        <a:bodyPr/>
        <a:lstStyle/>
        <a:p>
          <a:endParaRPr lang="pt-BR"/>
        </a:p>
      </dgm:t>
    </dgm:pt>
    <dgm:pt modelId="{2B240270-1CD2-4772-AA0E-52004120BC8F}" type="pres">
      <dgm:prSet presAssocID="{D85CE471-065B-4461-A9DD-A9FFFE2E8CB9}" presName="node" presStyleLbl="node1" presStyleIdx="0" presStyleCnt="6" custScaleX="146006" custScaleY="1045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BCAFA3B-99F9-4F8D-BE12-0448BEDBA2A9}" type="pres">
      <dgm:prSet presAssocID="{D85CE471-065B-4461-A9DD-A9FFFE2E8CB9}" presName="dummy" presStyleCnt="0"/>
      <dgm:spPr/>
    </dgm:pt>
    <dgm:pt modelId="{F7E78110-C1BA-49D2-BF40-14DBEFF9B08E}" type="pres">
      <dgm:prSet presAssocID="{B4B5F72B-25DE-461A-BDFF-A4EC5AA29295}" presName="sibTrans" presStyleLbl="sibTrans2D1" presStyleIdx="0" presStyleCnt="6"/>
      <dgm:spPr/>
      <dgm:t>
        <a:bodyPr/>
        <a:lstStyle/>
        <a:p>
          <a:endParaRPr lang="pt-BR"/>
        </a:p>
      </dgm:t>
    </dgm:pt>
    <dgm:pt modelId="{6649338E-21E2-4BE4-9603-179B3BA8B594}" type="pres">
      <dgm:prSet presAssocID="{544D7051-7A93-4A81-B07A-DB34DDEF2EAE}" presName="node" presStyleLbl="node1" presStyleIdx="1" presStyleCnt="6" custScaleX="151113" custScaleY="9387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990B673-F44C-4C55-8496-527CCCE2B774}" type="pres">
      <dgm:prSet presAssocID="{544D7051-7A93-4A81-B07A-DB34DDEF2EAE}" presName="dummy" presStyleCnt="0"/>
      <dgm:spPr/>
    </dgm:pt>
    <dgm:pt modelId="{BF4F77EF-5337-4089-8900-2267A3E3C0B6}" type="pres">
      <dgm:prSet presAssocID="{8C063B9D-885C-44A2-A9ED-EC50AEE49943}" presName="sibTrans" presStyleLbl="sibTrans2D1" presStyleIdx="1" presStyleCnt="6"/>
      <dgm:spPr/>
      <dgm:t>
        <a:bodyPr/>
        <a:lstStyle/>
        <a:p>
          <a:endParaRPr lang="pt-BR"/>
        </a:p>
      </dgm:t>
    </dgm:pt>
    <dgm:pt modelId="{2898D1B4-B9D1-4119-A615-A1BD6D27C7D1}" type="pres">
      <dgm:prSet presAssocID="{D98B9884-330E-4934-B4F0-CE546DFD1368}" presName="node" presStyleLbl="node1" presStyleIdx="2" presStyleCnt="6" custScaleX="136601" custScaleY="10176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8B40E09-B2E1-4612-885D-F6C343F6D4BB}" type="pres">
      <dgm:prSet presAssocID="{D98B9884-330E-4934-B4F0-CE546DFD1368}" presName="dummy" presStyleCnt="0"/>
      <dgm:spPr/>
    </dgm:pt>
    <dgm:pt modelId="{3A777D17-E04E-47D2-9895-76E13FB3F190}" type="pres">
      <dgm:prSet presAssocID="{9F83C4C4-088A-4796-96C0-0F6D1DFF681B}" presName="sibTrans" presStyleLbl="sibTrans2D1" presStyleIdx="2" presStyleCnt="6"/>
      <dgm:spPr/>
      <dgm:t>
        <a:bodyPr/>
        <a:lstStyle/>
        <a:p>
          <a:endParaRPr lang="pt-BR"/>
        </a:p>
      </dgm:t>
    </dgm:pt>
    <dgm:pt modelId="{EE968305-D9A1-410A-8AD5-E34CB3DD1FEB}" type="pres">
      <dgm:prSet presAssocID="{3F7E0374-5BEB-4626-AA25-A626FC28719D}" presName="node" presStyleLbl="node1" presStyleIdx="3" presStyleCnt="6" custScaleX="128677" custScaleY="10176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60B3D33-F69B-4E21-8FE5-615440B4BF0A}" type="pres">
      <dgm:prSet presAssocID="{3F7E0374-5BEB-4626-AA25-A626FC28719D}" presName="dummy" presStyleCnt="0"/>
      <dgm:spPr/>
    </dgm:pt>
    <dgm:pt modelId="{8AF43A2C-5F87-46ED-A4FF-56DDDF0B2125}" type="pres">
      <dgm:prSet presAssocID="{B2AA5660-DC98-41A8-99BC-95915162B5EC}" presName="sibTrans" presStyleLbl="sibTrans2D1" presStyleIdx="3" presStyleCnt="6"/>
      <dgm:spPr/>
      <dgm:t>
        <a:bodyPr/>
        <a:lstStyle/>
        <a:p>
          <a:endParaRPr lang="pt-BR"/>
        </a:p>
      </dgm:t>
    </dgm:pt>
    <dgm:pt modelId="{BBC58239-DFC7-4D0D-8E73-42329AEB4E19}" type="pres">
      <dgm:prSet presAssocID="{66E5F6DE-3E95-4E06-A018-27BC45164AF3}" presName="node" presStyleLbl="node1" presStyleIdx="4" presStyleCnt="6" custScaleX="137820" custScaleY="10737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A483726-93ED-42FB-A632-542267D40A60}" type="pres">
      <dgm:prSet presAssocID="{66E5F6DE-3E95-4E06-A018-27BC45164AF3}" presName="dummy" presStyleCnt="0"/>
      <dgm:spPr/>
    </dgm:pt>
    <dgm:pt modelId="{FA1E2A87-99F2-4BA2-8801-DFE01F5F2ED7}" type="pres">
      <dgm:prSet presAssocID="{DBAEFCC3-282A-4B1C-9EA5-F7FC752D3332}" presName="sibTrans" presStyleLbl="sibTrans2D1" presStyleIdx="4" presStyleCnt="6"/>
      <dgm:spPr/>
      <dgm:t>
        <a:bodyPr/>
        <a:lstStyle/>
        <a:p>
          <a:endParaRPr lang="pt-BR"/>
        </a:p>
      </dgm:t>
    </dgm:pt>
    <dgm:pt modelId="{1151FA9B-CD5D-46E5-A5BF-5D70D4C4AA2C}" type="pres">
      <dgm:prSet presAssocID="{8663963D-DCD2-47E9-A038-2C0D325B2ED7}" presName="node" presStyleLbl="node1" presStyleIdx="5" presStyleCnt="6" custScaleX="14397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B9FBFDB-EE70-487C-9601-80138F604F7F}" type="pres">
      <dgm:prSet presAssocID="{8663963D-DCD2-47E9-A038-2C0D325B2ED7}" presName="dummy" presStyleCnt="0"/>
      <dgm:spPr/>
    </dgm:pt>
    <dgm:pt modelId="{DF7B8297-F29B-4233-8D34-CDF0A37A37A3}" type="pres">
      <dgm:prSet presAssocID="{791026C2-32E3-45BF-AE28-EAD800B307DA}" presName="sibTrans" presStyleLbl="sibTrans2D1" presStyleIdx="5" presStyleCnt="6"/>
      <dgm:spPr/>
      <dgm:t>
        <a:bodyPr/>
        <a:lstStyle/>
        <a:p>
          <a:endParaRPr lang="pt-BR"/>
        </a:p>
      </dgm:t>
    </dgm:pt>
  </dgm:ptLst>
  <dgm:cxnLst>
    <dgm:cxn modelId="{B8405AEB-B0D6-48ED-AF12-9AE6C3E1993D}" srcId="{FE0726EB-BC5E-4A77-9218-CFD15A517988}" destId="{F4076C53-97B6-48C5-829C-2ABD7E64469D}" srcOrd="0" destOrd="0" parTransId="{1F13CE60-525F-426F-A83E-6E30DBA71E25}" sibTransId="{5A2C1CF0-442D-4F50-9BE6-D6DCB6A65598}"/>
    <dgm:cxn modelId="{0D07D6A1-214C-477E-9959-8E8675AD384B}" type="presOf" srcId="{DBAEFCC3-282A-4B1C-9EA5-F7FC752D3332}" destId="{FA1E2A87-99F2-4BA2-8801-DFE01F5F2ED7}" srcOrd="0" destOrd="0" presId="urn:microsoft.com/office/officeart/2005/8/layout/radial6"/>
    <dgm:cxn modelId="{434D33F7-D980-4F8E-9744-BEBC94821D4C}" type="presOf" srcId="{F4076C53-97B6-48C5-829C-2ABD7E64469D}" destId="{1D167C7C-4F9D-46E7-9F80-92CFB301AC0A}" srcOrd="0" destOrd="0" presId="urn:microsoft.com/office/officeart/2005/8/layout/radial6"/>
    <dgm:cxn modelId="{E34AA505-A222-4696-BF9D-BBD9374D053E}" type="presOf" srcId="{791026C2-32E3-45BF-AE28-EAD800B307DA}" destId="{DF7B8297-F29B-4233-8D34-CDF0A37A37A3}" srcOrd="0" destOrd="0" presId="urn:microsoft.com/office/officeart/2005/8/layout/radial6"/>
    <dgm:cxn modelId="{216D611C-D77C-44D9-A3D0-524EAAFF08A0}" srcId="{F4076C53-97B6-48C5-829C-2ABD7E64469D}" destId="{8663963D-DCD2-47E9-A038-2C0D325B2ED7}" srcOrd="5" destOrd="0" parTransId="{81B0280B-1994-4CE1-A506-F3575DA1F5E7}" sibTransId="{791026C2-32E3-45BF-AE28-EAD800B307DA}"/>
    <dgm:cxn modelId="{75F7EAA5-132D-4A4F-A1D2-FFF2E452ECCB}" type="presOf" srcId="{66E5F6DE-3E95-4E06-A018-27BC45164AF3}" destId="{BBC58239-DFC7-4D0D-8E73-42329AEB4E19}" srcOrd="0" destOrd="0" presId="urn:microsoft.com/office/officeart/2005/8/layout/radial6"/>
    <dgm:cxn modelId="{57208BFD-AB5A-4954-BFB9-F1E24B1844D4}" srcId="{F4076C53-97B6-48C5-829C-2ABD7E64469D}" destId="{544D7051-7A93-4A81-B07A-DB34DDEF2EAE}" srcOrd="1" destOrd="0" parTransId="{6AF8C5C0-57A0-483A-8AA1-85416A1F4819}" sibTransId="{8C063B9D-885C-44A2-A9ED-EC50AEE49943}"/>
    <dgm:cxn modelId="{E68DC3AD-2E20-49BC-A98C-DB81EDCEB736}" srcId="{F4076C53-97B6-48C5-829C-2ABD7E64469D}" destId="{D85CE471-065B-4461-A9DD-A9FFFE2E8CB9}" srcOrd="0" destOrd="0" parTransId="{CFA9AA97-CB6E-4603-8C15-7CA5DC792CBB}" sibTransId="{B4B5F72B-25DE-461A-BDFF-A4EC5AA29295}"/>
    <dgm:cxn modelId="{6C060E16-1D81-45CB-AD25-184FE9EEA70F}" type="presOf" srcId="{9F83C4C4-088A-4796-96C0-0F6D1DFF681B}" destId="{3A777D17-E04E-47D2-9895-76E13FB3F190}" srcOrd="0" destOrd="0" presId="urn:microsoft.com/office/officeart/2005/8/layout/radial6"/>
    <dgm:cxn modelId="{84E4D340-D92D-4FAD-A95A-0A2B04F28814}" type="presOf" srcId="{8C063B9D-885C-44A2-A9ED-EC50AEE49943}" destId="{BF4F77EF-5337-4089-8900-2267A3E3C0B6}" srcOrd="0" destOrd="0" presId="urn:microsoft.com/office/officeart/2005/8/layout/radial6"/>
    <dgm:cxn modelId="{2E636134-F371-475F-9D0F-D292E4DD138D}" srcId="{F4076C53-97B6-48C5-829C-2ABD7E64469D}" destId="{D98B9884-330E-4934-B4F0-CE546DFD1368}" srcOrd="2" destOrd="0" parTransId="{388EB74D-CC78-42EC-AA7D-216A8457997D}" sibTransId="{9F83C4C4-088A-4796-96C0-0F6D1DFF681B}"/>
    <dgm:cxn modelId="{FC325A21-E830-4E93-920C-6CA5EEBFF36B}" type="presOf" srcId="{D98B9884-330E-4934-B4F0-CE546DFD1368}" destId="{2898D1B4-B9D1-4119-A615-A1BD6D27C7D1}" srcOrd="0" destOrd="0" presId="urn:microsoft.com/office/officeart/2005/8/layout/radial6"/>
    <dgm:cxn modelId="{1AEDBC55-8ED8-495A-BFC5-D9AB9F8EF7D0}" type="presOf" srcId="{544D7051-7A93-4A81-B07A-DB34DDEF2EAE}" destId="{6649338E-21E2-4BE4-9603-179B3BA8B594}" srcOrd="0" destOrd="0" presId="urn:microsoft.com/office/officeart/2005/8/layout/radial6"/>
    <dgm:cxn modelId="{3C70BB7C-C951-4E4B-B11D-2BEC8C5EBD93}" type="presOf" srcId="{D85CE471-065B-4461-A9DD-A9FFFE2E8CB9}" destId="{2B240270-1CD2-4772-AA0E-52004120BC8F}" srcOrd="0" destOrd="0" presId="urn:microsoft.com/office/officeart/2005/8/layout/radial6"/>
    <dgm:cxn modelId="{B3EFFE98-5C84-4EB8-ABE1-053D85741929}" type="presOf" srcId="{FE0726EB-BC5E-4A77-9218-CFD15A517988}" destId="{C4EBE752-14BC-4F7C-95C4-90738738E2B3}" srcOrd="0" destOrd="0" presId="urn:microsoft.com/office/officeart/2005/8/layout/radial6"/>
    <dgm:cxn modelId="{0FC4BA7D-BF93-40DF-BCEF-93F57BAAF71A}" type="presOf" srcId="{3F7E0374-5BEB-4626-AA25-A626FC28719D}" destId="{EE968305-D9A1-410A-8AD5-E34CB3DD1FEB}" srcOrd="0" destOrd="0" presId="urn:microsoft.com/office/officeart/2005/8/layout/radial6"/>
    <dgm:cxn modelId="{BE102187-DC2E-4355-952E-E1512D5F9F0B}" type="presOf" srcId="{B4B5F72B-25DE-461A-BDFF-A4EC5AA29295}" destId="{F7E78110-C1BA-49D2-BF40-14DBEFF9B08E}" srcOrd="0" destOrd="0" presId="urn:microsoft.com/office/officeart/2005/8/layout/radial6"/>
    <dgm:cxn modelId="{8366ECC9-5C5B-40FE-ABE6-7FEC696752F8}" srcId="{FE0726EB-BC5E-4A77-9218-CFD15A517988}" destId="{7F40BF9B-152F-4F75-8E56-5958834BCFBC}" srcOrd="1" destOrd="0" parTransId="{E551B6C5-24F6-4FB0-98A0-E09F1762AB98}" sibTransId="{8DC715FD-C624-446C-9729-8A17E0DA798D}"/>
    <dgm:cxn modelId="{64D4095D-D6EA-47A0-99DE-B57C318F184E}" srcId="{F4076C53-97B6-48C5-829C-2ABD7E64469D}" destId="{66E5F6DE-3E95-4E06-A018-27BC45164AF3}" srcOrd="4" destOrd="0" parTransId="{164E0166-16D6-4F1E-A4B0-3984E630EB1B}" sibTransId="{DBAEFCC3-282A-4B1C-9EA5-F7FC752D3332}"/>
    <dgm:cxn modelId="{D1354607-92EE-4EF6-8184-25229C702314}" type="presOf" srcId="{8663963D-DCD2-47E9-A038-2C0D325B2ED7}" destId="{1151FA9B-CD5D-46E5-A5BF-5D70D4C4AA2C}" srcOrd="0" destOrd="0" presId="urn:microsoft.com/office/officeart/2005/8/layout/radial6"/>
    <dgm:cxn modelId="{33172888-8311-4A33-9BF2-FDC53AC6F47D}" type="presOf" srcId="{B2AA5660-DC98-41A8-99BC-95915162B5EC}" destId="{8AF43A2C-5F87-46ED-A4FF-56DDDF0B2125}" srcOrd="0" destOrd="0" presId="urn:microsoft.com/office/officeart/2005/8/layout/radial6"/>
    <dgm:cxn modelId="{1B116D40-B844-43DE-9920-2B81A3FDA861}" srcId="{F4076C53-97B6-48C5-829C-2ABD7E64469D}" destId="{3F7E0374-5BEB-4626-AA25-A626FC28719D}" srcOrd="3" destOrd="0" parTransId="{343E28F0-9FB9-4CCB-A4E9-F9422A0374ED}" sibTransId="{B2AA5660-DC98-41A8-99BC-95915162B5EC}"/>
    <dgm:cxn modelId="{F3D86454-39AC-4B39-B02D-EA271CA74819}" type="presParOf" srcId="{C4EBE752-14BC-4F7C-95C4-90738738E2B3}" destId="{1D167C7C-4F9D-46E7-9F80-92CFB301AC0A}" srcOrd="0" destOrd="0" presId="urn:microsoft.com/office/officeart/2005/8/layout/radial6"/>
    <dgm:cxn modelId="{59F104A1-0C4C-48B0-A7EB-76888AAE78FA}" type="presParOf" srcId="{C4EBE752-14BC-4F7C-95C4-90738738E2B3}" destId="{2B240270-1CD2-4772-AA0E-52004120BC8F}" srcOrd="1" destOrd="0" presId="urn:microsoft.com/office/officeart/2005/8/layout/radial6"/>
    <dgm:cxn modelId="{9CCFE93D-FDE8-4C8D-AAA0-7661DBAB38A7}" type="presParOf" srcId="{C4EBE752-14BC-4F7C-95C4-90738738E2B3}" destId="{3BCAFA3B-99F9-4F8D-BE12-0448BEDBA2A9}" srcOrd="2" destOrd="0" presId="urn:microsoft.com/office/officeart/2005/8/layout/radial6"/>
    <dgm:cxn modelId="{1B795948-FFC1-4535-9C42-059569A35893}" type="presParOf" srcId="{C4EBE752-14BC-4F7C-95C4-90738738E2B3}" destId="{F7E78110-C1BA-49D2-BF40-14DBEFF9B08E}" srcOrd="3" destOrd="0" presId="urn:microsoft.com/office/officeart/2005/8/layout/radial6"/>
    <dgm:cxn modelId="{A1A835BA-9949-472D-9F69-3E8C06E35FC8}" type="presParOf" srcId="{C4EBE752-14BC-4F7C-95C4-90738738E2B3}" destId="{6649338E-21E2-4BE4-9603-179B3BA8B594}" srcOrd="4" destOrd="0" presId="urn:microsoft.com/office/officeart/2005/8/layout/radial6"/>
    <dgm:cxn modelId="{8924C3FD-7078-4B89-BAB9-A0F9B1FCE68A}" type="presParOf" srcId="{C4EBE752-14BC-4F7C-95C4-90738738E2B3}" destId="{4990B673-F44C-4C55-8496-527CCCE2B774}" srcOrd="5" destOrd="0" presId="urn:microsoft.com/office/officeart/2005/8/layout/radial6"/>
    <dgm:cxn modelId="{9904FBEE-27F7-4741-8EC7-CD93CF196CDF}" type="presParOf" srcId="{C4EBE752-14BC-4F7C-95C4-90738738E2B3}" destId="{BF4F77EF-5337-4089-8900-2267A3E3C0B6}" srcOrd="6" destOrd="0" presId="urn:microsoft.com/office/officeart/2005/8/layout/radial6"/>
    <dgm:cxn modelId="{C52C4B91-8C17-47E6-AA6B-B3C011EACFA4}" type="presParOf" srcId="{C4EBE752-14BC-4F7C-95C4-90738738E2B3}" destId="{2898D1B4-B9D1-4119-A615-A1BD6D27C7D1}" srcOrd="7" destOrd="0" presId="urn:microsoft.com/office/officeart/2005/8/layout/radial6"/>
    <dgm:cxn modelId="{07D393D2-F440-4BA4-AF5B-5589828EA1E1}" type="presParOf" srcId="{C4EBE752-14BC-4F7C-95C4-90738738E2B3}" destId="{28B40E09-B2E1-4612-885D-F6C343F6D4BB}" srcOrd="8" destOrd="0" presId="urn:microsoft.com/office/officeart/2005/8/layout/radial6"/>
    <dgm:cxn modelId="{C97249B9-CD11-4D46-AD54-3992C0EAFEA0}" type="presParOf" srcId="{C4EBE752-14BC-4F7C-95C4-90738738E2B3}" destId="{3A777D17-E04E-47D2-9895-76E13FB3F190}" srcOrd="9" destOrd="0" presId="urn:microsoft.com/office/officeart/2005/8/layout/radial6"/>
    <dgm:cxn modelId="{3035D1BC-A9B1-434C-BBC0-BA2657620894}" type="presParOf" srcId="{C4EBE752-14BC-4F7C-95C4-90738738E2B3}" destId="{EE968305-D9A1-410A-8AD5-E34CB3DD1FEB}" srcOrd="10" destOrd="0" presId="urn:microsoft.com/office/officeart/2005/8/layout/radial6"/>
    <dgm:cxn modelId="{CAFCF2A9-BB5C-4D87-AD56-E243377626A2}" type="presParOf" srcId="{C4EBE752-14BC-4F7C-95C4-90738738E2B3}" destId="{960B3D33-F69B-4E21-8FE5-615440B4BF0A}" srcOrd="11" destOrd="0" presId="urn:microsoft.com/office/officeart/2005/8/layout/radial6"/>
    <dgm:cxn modelId="{0663F280-C568-4A4E-AD11-B68775281BE3}" type="presParOf" srcId="{C4EBE752-14BC-4F7C-95C4-90738738E2B3}" destId="{8AF43A2C-5F87-46ED-A4FF-56DDDF0B2125}" srcOrd="12" destOrd="0" presId="urn:microsoft.com/office/officeart/2005/8/layout/radial6"/>
    <dgm:cxn modelId="{E9F19CBE-94E4-4583-A727-0B0C6B090B38}" type="presParOf" srcId="{C4EBE752-14BC-4F7C-95C4-90738738E2B3}" destId="{BBC58239-DFC7-4D0D-8E73-42329AEB4E19}" srcOrd="13" destOrd="0" presId="urn:microsoft.com/office/officeart/2005/8/layout/radial6"/>
    <dgm:cxn modelId="{DA25C6DF-A83F-4890-B5AF-1DB78EDF12C9}" type="presParOf" srcId="{C4EBE752-14BC-4F7C-95C4-90738738E2B3}" destId="{CA483726-93ED-42FB-A632-542267D40A60}" srcOrd="14" destOrd="0" presId="urn:microsoft.com/office/officeart/2005/8/layout/radial6"/>
    <dgm:cxn modelId="{6EB05B11-AF55-4C67-9399-9B5680536B98}" type="presParOf" srcId="{C4EBE752-14BC-4F7C-95C4-90738738E2B3}" destId="{FA1E2A87-99F2-4BA2-8801-DFE01F5F2ED7}" srcOrd="15" destOrd="0" presId="urn:microsoft.com/office/officeart/2005/8/layout/radial6"/>
    <dgm:cxn modelId="{792994A9-3D8A-4490-8683-D07DE5548026}" type="presParOf" srcId="{C4EBE752-14BC-4F7C-95C4-90738738E2B3}" destId="{1151FA9B-CD5D-46E5-A5BF-5D70D4C4AA2C}" srcOrd="16" destOrd="0" presId="urn:microsoft.com/office/officeart/2005/8/layout/radial6"/>
    <dgm:cxn modelId="{A001C272-47ED-47CE-9246-2A7EE613369E}" type="presParOf" srcId="{C4EBE752-14BC-4F7C-95C4-90738738E2B3}" destId="{EB9FBFDB-EE70-487C-9601-80138F604F7F}" srcOrd="17" destOrd="0" presId="urn:microsoft.com/office/officeart/2005/8/layout/radial6"/>
    <dgm:cxn modelId="{F34B8EEB-3F76-49D8-991C-71AC718D62DC}" type="presParOf" srcId="{C4EBE752-14BC-4F7C-95C4-90738738E2B3}" destId="{DF7B8297-F29B-4233-8D34-CDF0A37A37A3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D9B8B8-ED4F-4003-9599-E9F5E361F80F}">
      <dsp:nvSpPr>
        <dsp:cNvPr id="0" name=""/>
        <dsp:cNvSpPr/>
      </dsp:nvSpPr>
      <dsp:spPr>
        <a:xfrm>
          <a:off x="0" y="224079"/>
          <a:ext cx="6096000" cy="7046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smtClean="0">
              <a:latin typeface="Arial" pitchFamily="34" charset="0"/>
              <a:cs typeface="Arial" pitchFamily="34" charset="0"/>
            </a:rPr>
            <a:t>17.747</a:t>
          </a:r>
          <a:r>
            <a:rPr lang="pt-BR" sz="2000" b="1" kern="1200" dirty="0" smtClean="0">
              <a:latin typeface="Arial" pitchFamily="34" charset="0"/>
              <a:cs typeface="Arial" pitchFamily="34" charset="0"/>
            </a:rPr>
            <a:t> – UNIDADES HABITACIONAIS                                                                 	DESTRUÍDAS OU DANIFICADAS</a:t>
          </a:r>
          <a:endParaRPr lang="pt-BR" sz="2000" b="1" kern="1200" dirty="0">
            <a:latin typeface="Arial" pitchFamily="34" charset="0"/>
            <a:cs typeface="Arial" pitchFamily="34" charset="0"/>
          </a:endParaRPr>
        </a:p>
      </dsp:txBody>
      <dsp:txXfrm>
        <a:off x="34396" y="258475"/>
        <a:ext cx="6027208" cy="635822"/>
      </dsp:txXfrm>
    </dsp:sp>
    <dsp:sp modelId="{5F8609EA-EAF3-4828-9DDE-9FA39D65BEED}">
      <dsp:nvSpPr>
        <dsp:cNvPr id="0" name=""/>
        <dsp:cNvSpPr/>
      </dsp:nvSpPr>
      <dsp:spPr>
        <a:xfrm>
          <a:off x="0" y="1337094"/>
          <a:ext cx="6096000" cy="5917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smtClean="0">
              <a:latin typeface="Arial" pitchFamily="34" charset="0"/>
              <a:cs typeface="Arial" pitchFamily="34" charset="0"/>
            </a:rPr>
            <a:t>69.679</a:t>
          </a:r>
          <a:r>
            <a:rPr lang="pt-BR" sz="2000" b="1" kern="1200" dirty="0" smtClean="0">
              <a:latin typeface="Arial" pitchFamily="34" charset="0"/>
              <a:cs typeface="Arial" pitchFamily="34" charset="0"/>
            </a:rPr>
            <a:t> -  DESABRIGADOS/DESALOJADOS</a:t>
          </a:r>
          <a:endParaRPr lang="pt-BR" sz="2000" b="1" kern="1200" dirty="0">
            <a:latin typeface="Arial" pitchFamily="34" charset="0"/>
            <a:cs typeface="Arial" pitchFamily="34" charset="0"/>
          </a:endParaRPr>
        </a:p>
      </dsp:txBody>
      <dsp:txXfrm>
        <a:off x="28886" y="1365980"/>
        <a:ext cx="6038228" cy="533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125214-C220-435B-B3F1-B867FA9F481B}">
      <dsp:nvSpPr>
        <dsp:cNvPr id="0" name=""/>
        <dsp:cNvSpPr/>
      </dsp:nvSpPr>
      <dsp:spPr>
        <a:xfrm>
          <a:off x="0" y="1118492"/>
          <a:ext cx="6096000" cy="1216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/>
            <a:t>MINISTÉRIO DAS CIDADES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/>
            <a:t>R$ 727.627.000,00 </a:t>
          </a:r>
          <a:r>
            <a:rPr lang="pt-BR" sz="1600" kern="1200" dirty="0" smtClean="0"/>
            <a:t>– PROGRAMA “MINHA CASA, MINHA VIDA”</a:t>
          </a:r>
          <a:endParaRPr lang="pt-BR" sz="1600" b="1" kern="1200" dirty="0" smtClean="0"/>
        </a:p>
      </dsp:txBody>
      <dsp:txXfrm>
        <a:off x="59399" y="1177891"/>
        <a:ext cx="5977202" cy="1098002"/>
      </dsp:txXfrm>
    </dsp:sp>
    <dsp:sp modelId="{789C6A0B-B469-4008-83A3-A250C774C9B1}">
      <dsp:nvSpPr>
        <dsp:cNvPr id="0" name=""/>
        <dsp:cNvSpPr/>
      </dsp:nvSpPr>
      <dsp:spPr>
        <a:xfrm>
          <a:off x="0" y="2522492"/>
          <a:ext cx="6096000" cy="1216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/>
            <a:t>MINISTÉRIO DA INTEGRAÇÃO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/>
            <a:t>R$ 250.000.000,00 </a:t>
          </a:r>
          <a:r>
            <a:rPr lang="pt-BR" sz="1600" b="0" kern="1200" dirty="0" smtClean="0"/>
            <a:t>– INFRAESTRUTURA/DESAPROPRIAÇÃO </a:t>
          </a:r>
        </a:p>
      </dsp:txBody>
      <dsp:txXfrm>
        <a:off x="59399" y="2581891"/>
        <a:ext cx="5977202" cy="1098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4F92D-8F98-43A3-B34B-C31359971DB0}">
      <dsp:nvSpPr>
        <dsp:cNvPr id="0" name=""/>
        <dsp:cNvSpPr/>
      </dsp:nvSpPr>
      <dsp:spPr>
        <a:xfrm>
          <a:off x="0" y="3843267"/>
          <a:ext cx="7215238" cy="5044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b="1" kern="1200" dirty="0" smtClean="0"/>
            <a:t>CONTRATAÇÃO DOS EMPREENDIMENTOS</a:t>
          </a:r>
          <a:endParaRPr lang="pt-BR" sz="1900" b="1" kern="1200" dirty="0"/>
        </a:p>
      </dsp:txBody>
      <dsp:txXfrm>
        <a:off x="0" y="3843267"/>
        <a:ext cx="7215238" cy="504426"/>
      </dsp:txXfrm>
    </dsp:sp>
    <dsp:sp modelId="{14C7DE61-65E6-4938-A7AE-92710D468A91}">
      <dsp:nvSpPr>
        <dsp:cNvPr id="0" name=""/>
        <dsp:cNvSpPr/>
      </dsp:nvSpPr>
      <dsp:spPr>
        <a:xfrm rot="10800000">
          <a:off x="0" y="3075025"/>
          <a:ext cx="7215238" cy="77580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CRIAÇÃO DO COMITÊ DE ANÁLISE E APROVAÇÃO DOS PROJETOS</a:t>
          </a:r>
          <a:endParaRPr lang="pt-BR" sz="1800" b="1" kern="1200" dirty="0"/>
        </a:p>
      </dsp:txBody>
      <dsp:txXfrm rot="10800000">
        <a:off x="0" y="3075025"/>
        <a:ext cx="7215238" cy="504097"/>
      </dsp:txXfrm>
    </dsp:sp>
    <dsp:sp modelId="{6BDD5526-922B-48C3-BCBC-4BA254F5B32F}">
      <dsp:nvSpPr>
        <dsp:cNvPr id="0" name=""/>
        <dsp:cNvSpPr/>
      </dsp:nvSpPr>
      <dsp:spPr>
        <a:xfrm rot="10800000">
          <a:off x="0" y="2322695"/>
          <a:ext cx="7215238" cy="77580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b="1" kern="1200" dirty="0" smtClean="0"/>
            <a:t>ELABORAÇÃO DOS PROJETOS URBANOS</a:t>
          </a:r>
          <a:endParaRPr lang="pt-BR" sz="1900" b="1" kern="1200" dirty="0"/>
        </a:p>
      </dsp:txBody>
      <dsp:txXfrm rot="10800000">
        <a:off x="0" y="2322695"/>
        <a:ext cx="7215238" cy="504097"/>
      </dsp:txXfrm>
    </dsp:sp>
    <dsp:sp modelId="{954E6514-C89A-4F68-90B5-751B935BEBE2}">
      <dsp:nvSpPr>
        <dsp:cNvPr id="0" name=""/>
        <dsp:cNvSpPr/>
      </dsp:nvSpPr>
      <dsp:spPr>
        <a:xfrm rot="10800000">
          <a:off x="0" y="1538541"/>
          <a:ext cx="7215238" cy="77580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TIPOLOGIAS HABITACIONAIS VARIADAS (41m² - PADRÃO) e (60m² - PNE)</a:t>
          </a:r>
          <a:endParaRPr lang="pt-BR" sz="1800" b="1" kern="1200" dirty="0"/>
        </a:p>
      </dsp:txBody>
      <dsp:txXfrm rot="10800000">
        <a:off x="0" y="1538541"/>
        <a:ext cx="7215238" cy="504097"/>
      </dsp:txXfrm>
    </dsp:sp>
    <dsp:sp modelId="{DA45AD07-1E9F-4907-B6B5-3A71C700CAA8}">
      <dsp:nvSpPr>
        <dsp:cNvPr id="0" name=""/>
        <dsp:cNvSpPr/>
      </dsp:nvSpPr>
      <dsp:spPr>
        <a:xfrm rot="10800000">
          <a:off x="0" y="770299"/>
          <a:ext cx="7215238" cy="77580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IDENTIFICAÇÃO E DESAPROPRIAÇÃO DE ÁREAS</a:t>
          </a:r>
          <a:endParaRPr lang="pt-BR" sz="1800" b="1" kern="1200" dirty="0"/>
        </a:p>
      </dsp:txBody>
      <dsp:txXfrm rot="10800000">
        <a:off x="0" y="770299"/>
        <a:ext cx="7215238" cy="504097"/>
      </dsp:txXfrm>
    </dsp:sp>
    <dsp:sp modelId="{413ABEA2-6CBE-4B29-8646-E3D81270D9E3}">
      <dsp:nvSpPr>
        <dsp:cNvPr id="0" name=""/>
        <dsp:cNvSpPr/>
      </dsp:nvSpPr>
      <dsp:spPr>
        <a:xfrm rot="10800000">
          <a:off x="0" y="2057"/>
          <a:ext cx="7215238" cy="77580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DIAGNÓSTICO DA DESTRUIÇÃO</a:t>
          </a:r>
          <a:endParaRPr lang="pt-BR" sz="1800" b="1" kern="1200" dirty="0"/>
        </a:p>
      </dsp:txBody>
      <dsp:txXfrm rot="10800000">
        <a:off x="0" y="2057"/>
        <a:ext cx="7215238" cy="5040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7B8297-F29B-4233-8D34-CDF0A37A37A3}">
      <dsp:nvSpPr>
        <dsp:cNvPr id="0" name=""/>
        <dsp:cNvSpPr/>
      </dsp:nvSpPr>
      <dsp:spPr>
        <a:xfrm>
          <a:off x="1714554" y="544675"/>
          <a:ext cx="3673531" cy="3673531"/>
        </a:xfrm>
        <a:prstGeom prst="blockArc">
          <a:avLst>
            <a:gd name="adj1" fmla="val 12600000"/>
            <a:gd name="adj2" fmla="val 16200000"/>
            <a:gd name="adj3" fmla="val 452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E2A87-99F2-4BA2-8801-DFE01F5F2ED7}">
      <dsp:nvSpPr>
        <dsp:cNvPr id="0" name=""/>
        <dsp:cNvSpPr/>
      </dsp:nvSpPr>
      <dsp:spPr>
        <a:xfrm>
          <a:off x="1714554" y="544675"/>
          <a:ext cx="3673531" cy="3673531"/>
        </a:xfrm>
        <a:prstGeom prst="blockArc">
          <a:avLst>
            <a:gd name="adj1" fmla="val 9000000"/>
            <a:gd name="adj2" fmla="val 12600000"/>
            <a:gd name="adj3" fmla="val 452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F43A2C-5F87-46ED-A4FF-56DDDF0B2125}">
      <dsp:nvSpPr>
        <dsp:cNvPr id="0" name=""/>
        <dsp:cNvSpPr/>
      </dsp:nvSpPr>
      <dsp:spPr>
        <a:xfrm>
          <a:off x="1714554" y="544675"/>
          <a:ext cx="3673531" cy="3673531"/>
        </a:xfrm>
        <a:prstGeom prst="blockArc">
          <a:avLst>
            <a:gd name="adj1" fmla="val 5400000"/>
            <a:gd name="adj2" fmla="val 9000000"/>
            <a:gd name="adj3" fmla="val 452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777D17-E04E-47D2-9895-76E13FB3F190}">
      <dsp:nvSpPr>
        <dsp:cNvPr id="0" name=""/>
        <dsp:cNvSpPr/>
      </dsp:nvSpPr>
      <dsp:spPr>
        <a:xfrm>
          <a:off x="1714554" y="544675"/>
          <a:ext cx="3673531" cy="3673531"/>
        </a:xfrm>
        <a:prstGeom prst="blockArc">
          <a:avLst>
            <a:gd name="adj1" fmla="val 1800000"/>
            <a:gd name="adj2" fmla="val 5400000"/>
            <a:gd name="adj3" fmla="val 452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4F77EF-5337-4089-8900-2267A3E3C0B6}">
      <dsp:nvSpPr>
        <dsp:cNvPr id="0" name=""/>
        <dsp:cNvSpPr/>
      </dsp:nvSpPr>
      <dsp:spPr>
        <a:xfrm>
          <a:off x="1714554" y="544675"/>
          <a:ext cx="3673531" cy="3673531"/>
        </a:xfrm>
        <a:prstGeom prst="blockArc">
          <a:avLst>
            <a:gd name="adj1" fmla="val 19800000"/>
            <a:gd name="adj2" fmla="val 1800000"/>
            <a:gd name="adj3" fmla="val 452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E78110-C1BA-49D2-BF40-14DBEFF9B08E}">
      <dsp:nvSpPr>
        <dsp:cNvPr id="0" name=""/>
        <dsp:cNvSpPr/>
      </dsp:nvSpPr>
      <dsp:spPr>
        <a:xfrm>
          <a:off x="1714554" y="544675"/>
          <a:ext cx="3673531" cy="3673531"/>
        </a:xfrm>
        <a:prstGeom prst="blockArc">
          <a:avLst>
            <a:gd name="adj1" fmla="val 16200000"/>
            <a:gd name="adj2" fmla="val 19800000"/>
            <a:gd name="adj3" fmla="val 452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167C7C-4F9D-46E7-9F80-92CFB301AC0A}">
      <dsp:nvSpPr>
        <dsp:cNvPr id="0" name=""/>
        <dsp:cNvSpPr/>
      </dsp:nvSpPr>
      <dsp:spPr>
        <a:xfrm>
          <a:off x="2547677" y="1442035"/>
          <a:ext cx="2007285" cy="1878811"/>
        </a:xfrm>
        <a:prstGeom prst="ellipse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>
              <a:latin typeface="Swis721 BlkCn BT" pitchFamily="34" charset="0"/>
            </a:rPr>
            <a:t>GOVERNO DO ESTADO DE ALAGOAS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0" kern="1200" dirty="0" smtClean="0">
              <a:solidFill>
                <a:schemeClr val="tx1"/>
              </a:solidFill>
              <a:effectLst/>
              <a:latin typeface="Swis721 BlkCn BT" pitchFamily="34" charset="0"/>
            </a:rPr>
            <a:t>SEINFRA</a:t>
          </a:r>
          <a:endParaRPr lang="pt-BR" sz="1800" b="0" kern="1200" dirty="0">
            <a:solidFill>
              <a:schemeClr val="tx1"/>
            </a:solidFill>
            <a:effectLst/>
            <a:latin typeface="Swis721 BlkCn BT" pitchFamily="34" charset="0"/>
          </a:endParaRPr>
        </a:p>
      </dsp:txBody>
      <dsp:txXfrm>
        <a:off x="2841637" y="1717181"/>
        <a:ext cx="1419365" cy="1328519"/>
      </dsp:txXfrm>
    </dsp:sp>
    <dsp:sp modelId="{2B240270-1CD2-4772-AA0E-52004120BC8F}">
      <dsp:nvSpPr>
        <dsp:cNvPr id="0" name=""/>
        <dsp:cNvSpPr/>
      </dsp:nvSpPr>
      <dsp:spPr>
        <a:xfrm>
          <a:off x="2709072" y="-17086"/>
          <a:ext cx="1684495" cy="1206591"/>
        </a:xfrm>
        <a:prstGeom prst="ellips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Swis721 BlkCn BT" pitchFamily="34" charset="0"/>
            </a:rPr>
            <a:t>CAIXA ECONÔMICA FEDERAL</a:t>
          </a:r>
          <a:endParaRPr lang="pt-BR" sz="1400" kern="1200" dirty="0">
            <a:latin typeface="Swis721 BlkCn BT" pitchFamily="34" charset="0"/>
          </a:endParaRPr>
        </a:p>
      </dsp:txBody>
      <dsp:txXfrm>
        <a:off x="2955761" y="159615"/>
        <a:ext cx="1191117" cy="853189"/>
      </dsp:txXfrm>
    </dsp:sp>
    <dsp:sp modelId="{6649338E-21E2-4BE4-9603-179B3BA8B594}">
      <dsp:nvSpPr>
        <dsp:cNvPr id="0" name=""/>
        <dsp:cNvSpPr/>
      </dsp:nvSpPr>
      <dsp:spPr>
        <a:xfrm>
          <a:off x="4234329" y="942328"/>
          <a:ext cx="1743415" cy="1082993"/>
        </a:xfrm>
        <a:prstGeom prst="ellips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Swis721 BlkCn BT" pitchFamily="34" charset="0"/>
            </a:rPr>
            <a:t>ELETROBRÁS</a:t>
          </a:r>
          <a:r>
            <a:rPr lang="pt-BR" sz="1200" kern="1200" dirty="0" smtClean="0">
              <a:latin typeface="Swis721 BlkCn BT" pitchFamily="34" charset="0"/>
            </a:rPr>
            <a:t> DISTRIBUIÇÃO ALAGOAS</a:t>
          </a:r>
          <a:endParaRPr lang="pt-BR" sz="1200" kern="1200" dirty="0">
            <a:latin typeface="Swis721 BlkCn BT" pitchFamily="34" charset="0"/>
          </a:endParaRPr>
        </a:p>
      </dsp:txBody>
      <dsp:txXfrm>
        <a:off x="4489646" y="1100929"/>
        <a:ext cx="1232781" cy="765791"/>
      </dsp:txXfrm>
    </dsp:sp>
    <dsp:sp modelId="{2898D1B4-B9D1-4119-A615-A1BD6D27C7D1}">
      <dsp:nvSpPr>
        <dsp:cNvPr id="0" name=""/>
        <dsp:cNvSpPr/>
      </dsp:nvSpPr>
      <dsp:spPr>
        <a:xfrm>
          <a:off x="4318042" y="2692000"/>
          <a:ext cx="1575988" cy="1174114"/>
        </a:xfrm>
        <a:prstGeom prst="ellips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Swis721 BlkCn BT" pitchFamily="34" charset="0"/>
            </a:rPr>
            <a:t>CASAL </a:t>
          </a:r>
          <a:r>
            <a:rPr lang="pt-BR" sz="1200" kern="1200" dirty="0" smtClean="0">
              <a:latin typeface="Swis721 BlkCn BT" pitchFamily="34" charset="0"/>
            </a:rPr>
            <a:t>COMPANHIA DE  SANEAMENTO DE ALAGOAS</a:t>
          </a:r>
          <a:endParaRPr lang="pt-BR" sz="1200" kern="1200" dirty="0">
            <a:latin typeface="Swis721 BlkCn BT" pitchFamily="34" charset="0"/>
          </a:endParaRPr>
        </a:p>
      </dsp:txBody>
      <dsp:txXfrm>
        <a:off x="4548840" y="2863945"/>
        <a:ext cx="1114392" cy="830224"/>
      </dsp:txXfrm>
    </dsp:sp>
    <dsp:sp modelId="{EE968305-D9A1-410A-8AD5-E34CB3DD1FEB}">
      <dsp:nvSpPr>
        <dsp:cNvPr id="0" name=""/>
        <dsp:cNvSpPr/>
      </dsp:nvSpPr>
      <dsp:spPr>
        <a:xfrm>
          <a:off x="2809036" y="3589616"/>
          <a:ext cx="1484568" cy="1174114"/>
        </a:xfrm>
        <a:prstGeom prst="ellips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400" kern="1200" dirty="0" smtClean="0">
              <a:latin typeface="Swis721 BlkCn BT" pitchFamily="34" charset="0"/>
            </a:rPr>
            <a:t>IMA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200" kern="1200" dirty="0" smtClean="0">
              <a:latin typeface="Swis721 BlkCn BT" pitchFamily="34" charset="0"/>
            </a:rPr>
            <a:t>INSTITUTO DO MEIO-AMBIENTE</a:t>
          </a:r>
          <a:endParaRPr lang="pt-BR" sz="1200" kern="1200" dirty="0">
            <a:latin typeface="Swis721 BlkCn BT" pitchFamily="34" charset="0"/>
          </a:endParaRPr>
        </a:p>
      </dsp:txBody>
      <dsp:txXfrm>
        <a:off x="3026446" y="3761561"/>
        <a:ext cx="1049748" cy="830224"/>
      </dsp:txXfrm>
    </dsp:sp>
    <dsp:sp modelId="{BBC58239-DFC7-4D0D-8E73-42329AEB4E19}">
      <dsp:nvSpPr>
        <dsp:cNvPr id="0" name=""/>
        <dsp:cNvSpPr/>
      </dsp:nvSpPr>
      <dsp:spPr>
        <a:xfrm>
          <a:off x="1201577" y="2659667"/>
          <a:ext cx="1590052" cy="1238780"/>
        </a:xfrm>
        <a:prstGeom prst="ellips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Swis721 BlkCn BT" pitchFamily="34" charset="0"/>
            </a:rPr>
            <a:t>AMA </a:t>
          </a:r>
          <a:r>
            <a:rPr lang="pt-BR" sz="1200" kern="1200" dirty="0" smtClean="0">
              <a:latin typeface="Swis721 BlkCn BT" pitchFamily="34" charset="0"/>
            </a:rPr>
            <a:t>ASSOCIAÇÃO DOS MUNICÍPIOS ALAGOANOS</a:t>
          </a:r>
          <a:endParaRPr lang="pt-BR" sz="1200" kern="1200" dirty="0">
            <a:latin typeface="Swis721 BlkCn BT" pitchFamily="34" charset="0"/>
          </a:endParaRPr>
        </a:p>
      </dsp:txBody>
      <dsp:txXfrm>
        <a:off x="1434435" y="2841082"/>
        <a:ext cx="1124336" cy="875950"/>
      </dsp:txXfrm>
    </dsp:sp>
    <dsp:sp modelId="{1151FA9B-CD5D-46E5-A5BF-5D70D4C4AA2C}">
      <dsp:nvSpPr>
        <dsp:cNvPr id="0" name=""/>
        <dsp:cNvSpPr/>
      </dsp:nvSpPr>
      <dsp:spPr>
        <a:xfrm>
          <a:off x="1166054" y="906966"/>
          <a:ext cx="1661098" cy="1153716"/>
        </a:xfrm>
        <a:prstGeom prst="ellips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Swis721 BlkCn BT" pitchFamily="34" charset="0"/>
            </a:rPr>
            <a:t>PREFEITURA MUNICIPAL</a:t>
          </a:r>
          <a:endParaRPr lang="pt-BR" sz="1400" kern="1200" dirty="0">
            <a:latin typeface="Swis721 BlkCn BT" pitchFamily="34" charset="0"/>
          </a:endParaRPr>
        </a:p>
      </dsp:txBody>
      <dsp:txXfrm>
        <a:off x="1409316" y="1075924"/>
        <a:ext cx="1174574" cy="815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870FA19-CBF0-4F80-8824-8A613D37F9AC}" type="datetimeFigureOut">
              <a:rPr lang="pt-BR"/>
              <a:pPr>
                <a:defRPr/>
              </a:pPr>
              <a:t>17/05/2012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2233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92233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1B45EDF-4DC3-4DA9-ABE1-20A5CDB419A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6000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6529D70-17BD-4E01-8034-8C3F2AA0FF32}" type="datetimeFigureOut">
              <a:rPr lang="pt-BR"/>
              <a:pPr>
                <a:defRPr/>
              </a:pPr>
              <a:t>17/05/2012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003300" y="728663"/>
            <a:ext cx="4851400" cy="364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613275"/>
            <a:ext cx="5486400" cy="436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2233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92233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C81670F-159C-4D7A-8D25-438300F3D7B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27757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1670F-159C-4D7A-8D25-438300F3D7B1}" type="slidenum">
              <a:rPr lang="pt-BR" smtClean="0"/>
              <a:pPr>
                <a:defRPr/>
              </a:pPr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B507A3-32B5-4A8C-AB5F-4FAA5BCC1967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35754-E0B9-4771-8D05-DB4A96B4A8E0}" type="datetime1">
              <a:rPr lang="pt-BR" smtClean="0"/>
              <a:pPr>
                <a:defRPr/>
              </a:pPr>
              <a:t>17/05/2012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0B192-4C67-4C98-B6FE-AFC587815F6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B9AD0-3C53-4FD7-9B1D-82C4B9383590}" type="datetime1">
              <a:rPr lang="pt-BR" smtClean="0"/>
              <a:pPr>
                <a:defRPr/>
              </a:pPr>
              <a:t>17/05/2012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14051-B004-4A77-9F5F-6F85039850D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29078-8E27-451D-98D2-89673039CE9C}" type="datetime1">
              <a:rPr lang="pt-BR" smtClean="0"/>
              <a:pPr>
                <a:defRPr/>
              </a:pPr>
              <a:t>17/05/2012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489ED-A784-4E39-B5D3-034DF83B30F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590F5-14F5-45E7-8D0D-689044A695CA}" type="datetime1">
              <a:rPr lang="pt-BR" smtClean="0"/>
              <a:pPr>
                <a:defRPr/>
              </a:pPr>
              <a:t>17/05/2012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E95D2-BACA-4BEC-8508-BB6BA167446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8FC03-3AD8-458E-8EC8-DC048BDCDD04}" type="datetime1">
              <a:rPr lang="pt-BR" smtClean="0"/>
              <a:pPr>
                <a:defRPr/>
              </a:pPr>
              <a:t>17/05/2012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3B4A3-1B12-4421-9713-7A7867148B3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39EE7-78A3-4FAB-B68E-9DBC19098EB9}" type="datetime1">
              <a:rPr lang="pt-BR" smtClean="0"/>
              <a:pPr>
                <a:defRPr/>
              </a:pPr>
              <a:t>17/05/2012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A13CE-92F9-4D50-9385-2151ED46829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09008-7492-48E7-87C7-3ECA3B883297}" type="datetime1">
              <a:rPr lang="pt-BR" smtClean="0"/>
              <a:pPr>
                <a:defRPr/>
              </a:pPr>
              <a:t>17/05/2012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4EE0F-D6E6-4DC9-AE82-A8EB2267040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E4D07-55D3-44C2-9145-EF431CE660BC}" type="datetime1">
              <a:rPr lang="pt-BR" smtClean="0"/>
              <a:pPr>
                <a:defRPr/>
              </a:pPr>
              <a:t>17/05/2012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6884E-B0A6-43C4-8D61-D974D44CE98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210E5-724C-45E0-9A13-856F2189BFC4}" type="datetime1">
              <a:rPr lang="pt-BR" smtClean="0"/>
              <a:pPr>
                <a:defRPr/>
              </a:pPr>
              <a:t>17/05/2012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F5201-48B6-45A8-B5E0-BBE5D142E95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62A8F-2E8D-4BC5-B9F5-89B7A68A4606}" type="datetime1">
              <a:rPr lang="pt-BR" smtClean="0"/>
              <a:pPr>
                <a:defRPr/>
              </a:pPr>
              <a:t>17/05/2012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1D980-1CBB-41DA-80FF-8B3E7D2CB2E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AAB5D-803F-4198-945E-B92E972E33E4}" type="datetime1">
              <a:rPr lang="pt-BR" smtClean="0"/>
              <a:pPr>
                <a:defRPr/>
              </a:pPr>
              <a:t>17/05/2012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86154-8F47-49C2-827C-2F990A67B21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BFABCCDA-4336-431E-AAAC-0AFFF4356129}" type="datetime1">
              <a:rPr lang="pt-BR" smtClean="0"/>
              <a:pPr>
                <a:defRPr/>
              </a:pPr>
              <a:t>17/05/2012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CFB1EB17-25FF-401C-8B8B-C4B5E18A051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4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Said%20AudioV\Desktop\Apresenta&#231;&#245;es\PROGRAMA%20DA%20RECONSTRU&#199;AO-SEINFRA_AL\conversor%2001.wmv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Said%20AudioV\Desktop\Apresenta&#231;&#245;es\PROGRAMA%20DA%20RECONSTRU&#199;AO-SEINFRA_AL\ENCHENTES%20-%20V&#205;DEO%202%20(final)%202.wmv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marisa.perez@seinfra.al.gov.b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20.jpeg"/><Relationship Id="rId10" Type="http://schemas.microsoft.com/office/2007/relationships/diagramDrawing" Target="../diagrams/drawing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CaixaDeTexto 25"/>
          <p:cNvSpPr txBox="1">
            <a:spLocks noChangeArrowheads="1"/>
          </p:cNvSpPr>
          <p:nvPr/>
        </p:nvSpPr>
        <p:spPr bwMode="auto">
          <a:xfrm>
            <a:off x="714375" y="1143000"/>
            <a:ext cx="2071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>
                <a:solidFill>
                  <a:schemeClr val="bg1"/>
                </a:solidFill>
                <a:latin typeface="Arial Rounded MT Bold" pitchFamily="34" charset="0"/>
              </a:rPr>
              <a:t>GOVERNO DO ESTADO</a:t>
            </a:r>
          </a:p>
          <a:p>
            <a:r>
              <a:rPr lang="pt-BR" sz="1000">
                <a:solidFill>
                  <a:schemeClr val="bg1"/>
                </a:solidFill>
                <a:latin typeface="Arial Rounded MT Bold" pitchFamily="34" charset="0"/>
              </a:rPr>
              <a:t> DE ALAGOAS</a:t>
            </a:r>
          </a:p>
        </p:txBody>
      </p:sp>
      <p:sp>
        <p:nvSpPr>
          <p:cNvPr id="2052" name="CaixaDeTexto 25"/>
          <p:cNvSpPr txBox="1">
            <a:spLocks noChangeArrowheads="1"/>
          </p:cNvSpPr>
          <p:nvPr/>
        </p:nvSpPr>
        <p:spPr bwMode="auto">
          <a:xfrm>
            <a:off x="5929313" y="1143000"/>
            <a:ext cx="2071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Arial Rounded MT Bold" pitchFamily="34" charset="0"/>
              </a:rPr>
              <a:t>SECRETARIA DE ESTADO</a:t>
            </a:r>
          </a:p>
          <a:p>
            <a:pPr algn="r"/>
            <a:r>
              <a:rPr lang="pt-BR" sz="1000">
                <a:solidFill>
                  <a:schemeClr val="bg1"/>
                </a:solidFill>
                <a:latin typeface="Arial Rounded MT Bold" pitchFamily="34" charset="0"/>
              </a:rPr>
              <a:t>DA INFRAESTRUTURA</a:t>
            </a:r>
          </a:p>
        </p:txBody>
      </p:sp>
      <p:pic>
        <p:nvPicPr>
          <p:cNvPr id="5" name="Imagem 4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82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9144000" cy="135731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0244" name="Imagem 4" descr="placa cert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690009">
            <a:off x="7437438" y="203200"/>
            <a:ext cx="12715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Imagem 6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17513"/>
            <a:ext cx="1404937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Diagrama 7"/>
          <p:cNvGraphicFramePr/>
          <p:nvPr/>
        </p:nvGraphicFramePr>
        <p:xfrm>
          <a:off x="928662" y="1865330"/>
          <a:ext cx="7215238" cy="4349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247" name="CaixaDeTexto 25"/>
          <p:cNvSpPr txBox="1">
            <a:spLocks noChangeArrowheads="1"/>
          </p:cNvSpPr>
          <p:nvPr/>
        </p:nvSpPr>
        <p:spPr bwMode="auto">
          <a:xfrm>
            <a:off x="1714500" y="142875"/>
            <a:ext cx="5429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u="sng">
                <a:latin typeface="Eras Bold ITC" pitchFamily="34" charset="0"/>
              </a:rPr>
              <a:t>ESTRATÉGIAS DE AÇÃO RECONSTRUÇÃO DAS HABITAÇÕES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9144000" cy="135731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1268" name="Imagem 3" descr="placa cert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690009">
            <a:off x="7437438" y="203200"/>
            <a:ext cx="12715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Imagem 6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17513"/>
            <a:ext cx="1404937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pt-BR"/>
          </a:p>
        </p:txBody>
      </p:sp>
      <p:grpSp>
        <p:nvGrpSpPr>
          <p:cNvPr id="11271" name="Group 4"/>
          <p:cNvGrpSpPr>
            <a:grpSpLocks/>
          </p:cNvGrpSpPr>
          <p:nvPr/>
        </p:nvGrpSpPr>
        <p:grpSpPr bwMode="auto">
          <a:xfrm>
            <a:off x="142875" y="1819275"/>
            <a:ext cx="8683625" cy="1092200"/>
            <a:chOff x="158" y="978"/>
            <a:chExt cx="5470" cy="688"/>
          </a:xfrm>
        </p:grpSpPr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2498" y="978"/>
              <a:ext cx="3130" cy="6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lIns="45705" tIns="45705" rIns="45705" bIns="45705">
              <a:spAutoFit/>
            </a:bodyPr>
            <a:lstStyle/>
            <a:p>
              <a:pPr marL="401638" indent="-401638" algn="just">
                <a:lnSpc>
                  <a:spcPct val="90000"/>
                </a:lnSpc>
                <a:spcBef>
                  <a:spcPct val="35000"/>
                </a:spcBef>
                <a:buClr>
                  <a:schemeClr val="tx2"/>
                </a:buClr>
                <a:buSzPct val="115000"/>
                <a:defRPr/>
              </a:pPr>
              <a:r>
                <a:rPr lang="pt-BR" dirty="0">
                  <a:latin typeface="Arial Rounded MT Bold" pitchFamily="34" charset="0"/>
                </a:rPr>
                <a:t>       </a:t>
              </a:r>
              <a:r>
                <a:rPr lang="pt-BR" sz="1600" dirty="0">
                  <a:latin typeface="Arial Rounded MT Bold" pitchFamily="34" charset="0"/>
                </a:rPr>
                <a:t>Construção de Unidades habitacionais em Municípios  que perderam até </a:t>
              </a:r>
              <a:r>
                <a:rPr lang="pt-BR" sz="1600" dirty="0" smtClean="0">
                  <a:latin typeface="Arial Rounded MT Bold" pitchFamily="34" charset="0"/>
                </a:rPr>
                <a:t>1100uh</a:t>
              </a:r>
              <a:r>
                <a:rPr lang="pt-BR" sz="1600" dirty="0">
                  <a:latin typeface="Arial Rounded MT Bold" pitchFamily="34" charset="0"/>
                </a:rPr>
                <a:t>, com sua malha urbana  preservada</a:t>
              </a:r>
              <a:r>
                <a:rPr lang="pt-BR" sz="1600" dirty="0" smtClean="0">
                  <a:latin typeface="Arial Rounded MT Bold" pitchFamily="34" charset="0"/>
                </a:rPr>
                <a:t>.</a:t>
              </a:r>
            </a:p>
            <a:p>
              <a:pPr marL="401638" indent="-401638" algn="just">
                <a:lnSpc>
                  <a:spcPct val="90000"/>
                </a:lnSpc>
                <a:spcBef>
                  <a:spcPct val="35000"/>
                </a:spcBef>
                <a:buClr>
                  <a:schemeClr val="tx2"/>
                </a:buClr>
                <a:buSzPct val="115000"/>
                <a:defRPr/>
              </a:pPr>
              <a:endParaRPr lang="en-US" sz="1600" dirty="0">
                <a:latin typeface="Arial Rounded MT Bold" pitchFamily="34" charset="0"/>
              </a:endParaRPr>
            </a:p>
          </p:txBody>
        </p:sp>
        <p:pic>
          <p:nvPicPr>
            <p:cNvPr id="19" name="Picture 6" descr="Ball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8" y="1028"/>
              <a:ext cx="480" cy="480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tx1"/>
              </a:outerShdw>
            </a:effectLst>
          </p:spPr>
        </p:pic>
      </p:grpSp>
      <p:grpSp>
        <p:nvGrpSpPr>
          <p:cNvPr id="11272" name="Group 14"/>
          <p:cNvGrpSpPr>
            <a:grpSpLocks/>
          </p:cNvGrpSpPr>
          <p:nvPr/>
        </p:nvGrpSpPr>
        <p:grpSpPr bwMode="auto">
          <a:xfrm>
            <a:off x="401638" y="1801813"/>
            <a:ext cx="3773692" cy="887412"/>
            <a:chOff x="254" y="1799"/>
            <a:chExt cx="2484" cy="921"/>
          </a:xfrm>
        </p:grpSpPr>
        <p:grpSp>
          <p:nvGrpSpPr>
            <p:cNvPr id="11292" name="Group 15"/>
            <p:cNvGrpSpPr>
              <a:grpSpLocks/>
            </p:cNvGrpSpPr>
            <p:nvPr/>
          </p:nvGrpSpPr>
          <p:grpSpPr bwMode="auto">
            <a:xfrm rot="5400000">
              <a:off x="1035" y="1018"/>
              <a:ext cx="921" cy="2484"/>
              <a:chOff x="245" y="667"/>
              <a:chExt cx="1420" cy="2922"/>
            </a:xfrm>
          </p:grpSpPr>
          <p:sp>
            <p:nvSpPr>
              <p:cNvPr id="24" name="Freeform 16"/>
              <p:cNvSpPr>
                <a:spLocks/>
              </p:cNvSpPr>
              <p:nvPr/>
            </p:nvSpPr>
            <p:spPr bwMode="auto">
              <a:xfrm>
                <a:off x="245" y="2739"/>
                <a:ext cx="1420" cy="714"/>
              </a:xfrm>
              <a:custGeom>
                <a:avLst/>
                <a:gdLst/>
                <a:ahLst/>
                <a:cxnLst>
                  <a:cxn ang="0">
                    <a:pos x="612" y="831"/>
                  </a:cxn>
                  <a:cxn ang="0">
                    <a:pos x="0" y="0"/>
                  </a:cxn>
                  <a:cxn ang="0">
                    <a:pos x="1420" y="0"/>
                  </a:cxn>
                  <a:cxn ang="0">
                    <a:pos x="830" y="839"/>
                  </a:cxn>
                  <a:cxn ang="0">
                    <a:pos x="612" y="831"/>
                  </a:cxn>
                </a:cxnLst>
                <a:rect l="0" t="0" r="r" b="b"/>
                <a:pathLst>
                  <a:path w="1420" h="839">
                    <a:moveTo>
                      <a:pt x="612" y="831"/>
                    </a:moveTo>
                    <a:lnTo>
                      <a:pt x="0" y="0"/>
                    </a:lnTo>
                    <a:lnTo>
                      <a:pt x="1420" y="0"/>
                    </a:lnTo>
                    <a:lnTo>
                      <a:pt x="830" y="839"/>
                    </a:lnTo>
                    <a:lnTo>
                      <a:pt x="612" y="83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5882"/>
                      <a:invGamma/>
                    </a:schemeClr>
                  </a:gs>
                </a:gsLst>
                <a:lin ang="5400000" scaled="1"/>
              </a:gra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5" name="Text Box 17"/>
              <p:cNvSpPr txBox="1">
                <a:spLocks noChangeArrowheads="1"/>
              </p:cNvSpPr>
              <p:nvPr/>
            </p:nvSpPr>
            <p:spPr bwMode="auto">
              <a:xfrm>
                <a:off x="245" y="667"/>
                <a:ext cx="1405" cy="2013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993300">
                    <a:gamma/>
                    <a:shade val="60000"/>
                    <a:invGamma/>
                  </a:srgbClr>
                </a:prstShdw>
              </a:effectLst>
            </p:spPr>
            <p:txBody>
              <a:bodyPr rot="10800000" vert="eaVert" anchor="ctr"/>
              <a:lstStyle/>
              <a:p>
                <a:pPr algn="ctr">
                  <a:defRPr/>
                </a:pPr>
                <a:endParaRPr lang="pt-BR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1296" name="AutoShape 18"/>
              <p:cNvSpPr>
                <a:spLocks noChangeArrowheads="1"/>
              </p:cNvSpPr>
              <p:nvPr/>
            </p:nvSpPr>
            <p:spPr bwMode="auto">
              <a:xfrm flipH="1" flipV="1">
                <a:off x="859" y="3458"/>
                <a:ext cx="225" cy="131"/>
              </a:xfrm>
              <a:prstGeom prst="triangle">
                <a:avLst>
                  <a:gd name="adj" fmla="val 50000"/>
                </a:avLst>
              </a:prstGeom>
              <a:solidFill>
                <a:srgbClr val="FF99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995C00"/>
                </a:prstShdw>
              </a:effec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1293" name="Text Box 19"/>
            <p:cNvSpPr txBox="1">
              <a:spLocks noChangeArrowheads="1"/>
            </p:cNvSpPr>
            <p:nvPr/>
          </p:nvSpPr>
          <p:spPr bwMode="auto">
            <a:xfrm>
              <a:off x="1202" y="1931"/>
              <a:ext cx="1420" cy="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Até </a:t>
              </a:r>
              <a:r>
                <a:rPr lang="pt-BR" b="1" dirty="0" smtClean="0">
                  <a:solidFill>
                    <a:schemeClr val="bg1"/>
                  </a:solidFill>
                </a:rPr>
                <a:t>1100 uh</a:t>
              </a:r>
            </a:p>
            <a:p>
              <a:pPr algn="ctr"/>
              <a:r>
                <a:rPr lang="pt-BR" sz="1600" b="1" dirty="0" smtClean="0">
                  <a:solidFill>
                    <a:schemeClr val="bg1"/>
                  </a:solidFill>
                </a:rPr>
                <a:t>68% dos municípios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273" name="Group 7"/>
          <p:cNvGrpSpPr>
            <a:grpSpLocks/>
          </p:cNvGrpSpPr>
          <p:nvPr/>
        </p:nvGrpSpPr>
        <p:grpSpPr bwMode="auto">
          <a:xfrm>
            <a:off x="71438" y="3306763"/>
            <a:ext cx="8653462" cy="979487"/>
            <a:chOff x="105" y="2078"/>
            <a:chExt cx="5451" cy="617"/>
          </a:xfrm>
        </p:grpSpPr>
        <p:pic>
          <p:nvPicPr>
            <p:cNvPr id="28" name="Picture 8" descr="Ball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5" y="2134"/>
              <a:ext cx="480" cy="480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tx1"/>
              </a:outerShdw>
            </a:effectLst>
          </p:spPr>
        </p:pic>
        <p:sp>
          <p:nvSpPr>
            <p:cNvPr id="29" name="Rectangle 9"/>
            <p:cNvSpPr>
              <a:spLocks noChangeArrowheads="1"/>
            </p:cNvSpPr>
            <p:nvPr/>
          </p:nvSpPr>
          <p:spPr bwMode="auto">
            <a:xfrm>
              <a:off x="2471" y="2078"/>
              <a:ext cx="3085" cy="61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lIns="45705" tIns="45705" rIns="45705" bIns="45705">
              <a:spAutoFit/>
            </a:bodyPr>
            <a:lstStyle/>
            <a:p>
              <a:pPr marL="401638" indent="-401638" algn="just">
                <a:lnSpc>
                  <a:spcPct val="90000"/>
                </a:lnSpc>
                <a:spcBef>
                  <a:spcPct val="35000"/>
                </a:spcBef>
                <a:buClr>
                  <a:schemeClr val="tx2"/>
                </a:buClr>
                <a:buSzPct val="115000"/>
                <a:buFont typeface="Wingdings" pitchFamily="2" charset="2"/>
                <a:buBlip>
                  <a:blip r:embed="rId6"/>
                </a:buBlip>
                <a:defRPr/>
              </a:pPr>
              <a:r>
                <a:rPr lang="pt-BR" sz="1600" dirty="0">
                  <a:latin typeface="Arial Rounded MT Bold" pitchFamily="34" charset="0"/>
                </a:rPr>
                <a:t>Construção de Unidades habitacionais em larga escala em Municípios que perderam de </a:t>
              </a:r>
              <a:r>
                <a:rPr lang="pt-BR" sz="1600" dirty="0" smtClean="0">
                  <a:latin typeface="Arial Rounded MT Bold" pitchFamily="34" charset="0"/>
                </a:rPr>
                <a:t>1100uh </a:t>
              </a:r>
              <a:r>
                <a:rPr lang="pt-BR" sz="1600" dirty="0">
                  <a:latin typeface="Arial Rounded MT Bold" pitchFamily="34" charset="0"/>
                </a:rPr>
                <a:t>a 5000uh, com sua malha urbana parcialmente preservada.</a:t>
              </a:r>
            </a:p>
          </p:txBody>
        </p:sp>
      </p:grpSp>
      <p:grpSp>
        <p:nvGrpSpPr>
          <p:cNvPr id="11275" name="Group 10"/>
          <p:cNvGrpSpPr>
            <a:grpSpLocks/>
          </p:cNvGrpSpPr>
          <p:nvPr/>
        </p:nvGrpSpPr>
        <p:grpSpPr bwMode="auto">
          <a:xfrm>
            <a:off x="142875" y="4792663"/>
            <a:ext cx="8858250" cy="1065212"/>
            <a:chOff x="136" y="3355"/>
            <a:chExt cx="5126" cy="671"/>
          </a:xfrm>
        </p:grpSpPr>
        <p:sp>
          <p:nvSpPr>
            <p:cNvPr id="37" name="Rectangle 11"/>
            <p:cNvSpPr>
              <a:spLocks noChangeArrowheads="1"/>
            </p:cNvSpPr>
            <p:nvPr/>
          </p:nvSpPr>
          <p:spPr bwMode="auto">
            <a:xfrm>
              <a:off x="2289" y="3355"/>
              <a:ext cx="2973" cy="67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lIns="45705" tIns="45705" rIns="45705" bIns="45705">
              <a:spAutoFit/>
            </a:bodyPr>
            <a:lstStyle/>
            <a:p>
              <a:pPr marL="401638" indent="-401638" algn="just">
                <a:lnSpc>
                  <a:spcPct val="90000"/>
                </a:lnSpc>
                <a:spcBef>
                  <a:spcPct val="35000"/>
                </a:spcBef>
                <a:buClr>
                  <a:schemeClr val="tx2"/>
                </a:buClr>
                <a:buSzPct val="115000"/>
                <a:defRPr/>
              </a:pPr>
              <a:r>
                <a:rPr lang="pt-BR" sz="1600" dirty="0">
                  <a:latin typeface="Arial Rounded MT Bold" pitchFamily="34" charset="0"/>
                </a:rPr>
                <a:t>	Reconstrução de cidades em  03 municípios onde a destruição ocorreu em larga </a:t>
              </a:r>
              <a:r>
                <a:rPr lang="pt-BR" sz="1600" dirty="0" smtClean="0">
                  <a:latin typeface="Arial Rounded MT Bold" pitchFamily="34" charset="0"/>
                </a:rPr>
                <a:t>escala, </a:t>
              </a:r>
              <a:r>
                <a:rPr lang="pt-BR" sz="1600" dirty="0">
                  <a:latin typeface="Arial Rounded MT Bold" pitchFamily="34" charset="0"/>
                </a:rPr>
                <a:t>deixando as cidades sem sua funcionalidade</a:t>
              </a:r>
              <a:r>
                <a:rPr lang="pt-BR" sz="1600" dirty="0">
                  <a:solidFill>
                    <a:srgbClr val="633D2F"/>
                  </a:solidFill>
                  <a:latin typeface="Arial Rounded MT Bold" pitchFamily="34" charset="0"/>
                </a:rPr>
                <a:t>.</a:t>
              </a:r>
            </a:p>
            <a:p>
              <a:pPr marL="401638" indent="-401638" algn="just">
                <a:lnSpc>
                  <a:spcPct val="90000"/>
                </a:lnSpc>
                <a:spcBef>
                  <a:spcPct val="35000"/>
                </a:spcBef>
                <a:buClr>
                  <a:schemeClr val="tx2"/>
                </a:buClr>
                <a:buSzPct val="115000"/>
                <a:defRPr/>
              </a:pPr>
              <a:endParaRPr lang="en-US" sz="1600" dirty="0">
                <a:solidFill>
                  <a:srgbClr val="633D2F"/>
                </a:solidFill>
                <a:latin typeface="Arial Rounded MT Bold" pitchFamily="34" charset="0"/>
              </a:endParaRPr>
            </a:p>
          </p:txBody>
        </p:sp>
        <p:pic>
          <p:nvPicPr>
            <p:cNvPr id="38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6" y="3415"/>
              <a:ext cx="476" cy="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</p:pic>
      </p:grpSp>
      <p:grpSp>
        <p:nvGrpSpPr>
          <p:cNvPr id="11276" name="Group 14"/>
          <p:cNvGrpSpPr>
            <a:grpSpLocks/>
          </p:cNvGrpSpPr>
          <p:nvPr/>
        </p:nvGrpSpPr>
        <p:grpSpPr bwMode="auto">
          <a:xfrm>
            <a:off x="396875" y="4715334"/>
            <a:ext cx="3746500" cy="1138895"/>
            <a:chOff x="252" y="1789"/>
            <a:chExt cx="2266" cy="1182"/>
          </a:xfrm>
        </p:grpSpPr>
        <p:grpSp>
          <p:nvGrpSpPr>
            <p:cNvPr id="11278" name="Group 15"/>
            <p:cNvGrpSpPr>
              <a:grpSpLocks/>
            </p:cNvGrpSpPr>
            <p:nvPr/>
          </p:nvGrpSpPr>
          <p:grpSpPr bwMode="auto">
            <a:xfrm rot="5400000">
              <a:off x="924" y="1133"/>
              <a:ext cx="921" cy="2266"/>
              <a:chOff x="246" y="925"/>
              <a:chExt cx="1420" cy="2664"/>
            </a:xfrm>
          </p:grpSpPr>
          <p:sp>
            <p:nvSpPr>
              <p:cNvPr id="42" name="Freeform 16"/>
              <p:cNvSpPr>
                <a:spLocks/>
              </p:cNvSpPr>
              <p:nvPr/>
            </p:nvSpPr>
            <p:spPr bwMode="auto">
              <a:xfrm>
                <a:off x="245" y="2804"/>
                <a:ext cx="1420" cy="646"/>
              </a:xfrm>
              <a:custGeom>
                <a:avLst/>
                <a:gdLst/>
                <a:ahLst/>
                <a:cxnLst>
                  <a:cxn ang="0">
                    <a:pos x="612" y="831"/>
                  </a:cxn>
                  <a:cxn ang="0">
                    <a:pos x="0" y="0"/>
                  </a:cxn>
                  <a:cxn ang="0">
                    <a:pos x="1420" y="0"/>
                  </a:cxn>
                  <a:cxn ang="0">
                    <a:pos x="830" y="839"/>
                  </a:cxn>
                  <a:cxn ang="0">
                    <a:pos x="612" y="831"/>
                  </a:cxn>
                </a:cxnLst>
                <a:rect l="0" t="0" r="r" b="b"/>
                <a:pathLst>
                  <a:path w="1420" h="839">
                    <a:moveTo>
                      <a:pt x="612" y="831"/>
                    </a:moveTo>
                    <a:lnTo>
                      <a:pt x="0" y="0"/>
                    </a:lnTo>
                    <a:lnTo>
                      <a:pt x="1420" y="0"/>
                    </a:lnTo>
                    <a:lnTo>
                      <a:pt x="830" y="839"/>
                    </a:lnTo>
                    <a:lnTo>
                      <a:pt x="612" y="83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5882"/>
                      <a:invGamma/>
                    </a:schemeClr>
                  </a:gs>
                </a:gsLst>
                <a:lin ang="5400000" scaled="1"/>
              </a:gra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3" name="Text Box 17"/>
              <p:cNvSpPr txBox="1">
                <a:spLocks noChangeArrowheads="1"/>
              </p:cNvSpPr>
              <p:nvPr/>
            </p:nvSpPr>
            <p:spPr bwMode="auto">
              <a:xfrm>
                <a:off x="245" y="928"/>
                <a:ext cx="1405" cy="182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993300">
                    <a:gamma/>
                    <a:shade val="60000"/>
                    <a:invGamma/>
                  </a:srgbClr>
                </a:prstShdw>
              </a:effectLst>
            </p:spPr>
            <p:txBody>
              <a:bodyPr rot="10800000" vert="eaVert" anchor="ctr"/>
              <a:lstStyle/>
              <a:p>
                <a:pPr algn="ctr">
                  <a:defRPr/>
                </a:pPr>
                <a:endParaRPr lang="pt-BR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1282" name="AutoShape 18"/>
              <p:cNvSpPr>
                <a:spLocks noChangeArrowheads="1"/>
              </p:cNvSpPr>
              <p:nvPr/>
            </p:nvSpPr>
            <p:spPr bwMode="auto">
              <a:xfrm flipH="1" flipV="1">
                <a:off x="859" y="3458"/>
                <a:ext cx="225" cy="131"/>
              </a:xfrm>
              <a:prstGeom prst="triangle">
                <a:avLst>
                  <a:gd name="adj" fmla="val 50000"/>
                </a:avLst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995C00"/>
                </a:prstShdw>
              </a:effec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1279" name="Text Box 19"/>
            <p:cNvSpPr txBox="1">
              <a:spLocks noChangeArrowheads="1"/>
            </p:cNvSpPr>
            <p:nvPr/>
          </p:nvSpPr>
          <p:spPr bwMode="auto">
            <a:xfrm>
              <a:off x="919" y="1789"/>
              <a:ext cx="1598" cy="1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RECONSTRUÇÃO DE </a:t>
              </a:r>
              <a:r>
                <a:rPr lang="pt-BR" b="1" dirty="0" smtClean="0">
                  <a:solidFill>
                    <a:schemeClr val="bg1"/>
                  </a:solidFill>
                </a:rPr>
                <a:t>CIDADES</a:t>
              </a:r>
            </a:p>
            <a:p>
              <a:pPr algn="ctr"/>
              <a:r>
                <a:rPr lang="pt-BR" sz="1600" b="1" dirty="0" smtClean="0">
                  <a:solidFill>
                    <a:schemeClr val="bg1"/>
                  </a:solidFill>
                </a:rPr>
                <a:t>16% dos municípios empreendimentos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277" name="CaixaDeTexto 25"/>
          <p:cNvSpPr txBox="1">
            <a:spLocks noChangeArrowheads="1"/>
          </p:cNvSpPr>
          <p:nvPr/>
        </p:nvSpPr>
        <p:spPr bwMode="auto">
          <a:xfrm>
            <a:off x="1714500" y="142875"/>
            <a:ext cx="5429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u="sng">
                <a:latin typeface="Eras Bold ITC" pitchFamily="34" charset="0"/>
              </a:rPr>
              <a:t>ESTRATÉGIAS DE AÇÃO PROJETOS URBANOS</a:t>
            </a:r>
          </a:p>
        </p:txBody>
      </p:sp>
      <p:grpSp>
        <p:nvGrpSpPr>
          <p:cNvPr id="11274" name="Group 14"/>
          <p:cNvGrpSpPr>
            <a:grpSpLocks/>
          </p:cNvGrpSpPr>
          <p:nvPr/>
        </p:nvGrpSpPr>
        <p:grpSpPr bwMode="auto">
          <a:xfrm>
            <a:off x="234950" y="3292475"/>
            <a:ext cx="3908425" cy="1279097"/>
            <a:chOff x="254" y="1803"/>
            <a:chExt cx="1997" cy="1327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 rot="5400000">
              <a:off x="793" y="1264"/>
              <a:ext cx="919" cy="1997"/>
              <a:chOff x="247" y="1241"/>
              <a:chExt cx="1418" cy="2348"/>
            </a:xfrm>
          </p:grpSpPr>
          <p:sp>
            <p:nvSpPr>
              <p:cNvPr id="33" name="Freeform 16"/>
              <p:cNvSpPr>
                <a:spLocks/>
              </p:cNvSpPr>
              <p:nvPr/>
            </p:nvSpPr>
            <p:spPr bwMode="auto">
              <a:xfrm>
                <a:off x="247" y="2833"/>
                <a:ext cx="1418" cy="531"/>
              </a:xfrm>
              <a:custGeom>
                <a:avLst/>
                <a:gdLst/>
                <a:ahLst/>
                <a:cxnLst>
                  <a:cxn ang="0">
                    <a:pos x="612" y="831"/>
                  </a:cxn>
                  <a:cxn ang="0">
                    <a:pos x="0" y="0"/>
                  </a:cxn>
                  <a:cxn ang="0">
                    <a:pos x="1420" y="0"/>
                  </a:cxn>
                  <a:cxn ang="0">
                    <a:pos x="830" y="839"/>
                  </a:cxn>
                  <a:cxn ang="0">
                    <a:pos x="612" y="831"/>
                  </a:cxn>
                </a:cxnLst>
                <a:rect l="0" t="0" r="r" b="b"/>
                <a:pathLst>
                  <a:path w="1420" h="839">
                    <a:moveTo>
                      <a:pt x="612" y="831"/>
                    </a:moveTo>
                    <a:lnTo>
                      <a:pt x="0" y="0"/>
                    </a:lnTo>
                    <a:lnTo>
                      <a:pt x="1420" y="0"/>
                    </a:lnTo>
                    <a:lnTo>
                      <a:pt x="830" y="839"/>
                    </a:lnTo>
                    <a:lnTo>
                      <a:pt x="612" y="83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5882"/>
                      <a:invGamma/>
                    </a:schemeClr>
                  </a:gs>
                </a:gsLst>
                <a:lin ang="5400000" scaled="1"/>
              </a:gra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4" name="Text Box 17"/>
              <p:cNvSpPr txBox="1">
                <a:spLocks noChangeArrowheads="1"/>
              </p:cNvSpPr>
              <p:nvPr/>
            </p:nvSpPr>
            <p:spPr bwMode="auto">
              <a:xfrm>
                <a:off x="262" y="1241"/>
                <a:ext cx="1372" cy="154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993300">
                    <a:gamma/>
                    <a:shade val="60000"/>
                    <a:invGamma/>
                  </a:srgbClr>
                </a:prstShdw>
              </a:effectLst>
            </p:spPr>
            <p:txBody>
              <a:bodyPr rot="10800000" vert="eaVert" anchor="ctr"/>
              <a:lstStyle/>
              <a:p>
                <a:pPr algn="ctr">
                  <a:defRPr/>
                </a:pPr>
                <a:endParaRPr lang="pt-BR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1289" name="AutoShape 18"/>
              <p:cNvSpPr>
                <a:spLocks noChangeArrowheads="1"/>
              </p:cNvSpPr>
              <p:nvPr/>
            </p:nvSpPr>
            <p:spPr bwMode="auto">
              <a:xfrm flipH="1" flipV="1">
                <a:off x="859" y="3458"/>
                <a:ext cx="225" cy="131"/>
              </a:xfrm>
              <a:prstGeom prst="triangle">
                <a:avLst>
                  <a:gd name="adj" fmla="val 50000"/>
                </a:avLst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995C00"/>
                </a:prstShdw>
              </a:effec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1286" name="Text Box 19"/>
            <p:cNvSpPr txBox="1">
              <a:spLocks noChangeArrowheads="1"/>
            </p:cNvSpPr>
            <p:nvPr/>
          </p:nvSpPr>
          <p:spPr bwMode="auto">
            <a:xfrm>
              <a:off x="886" y="1917"/>
              <a:ext cx="1365" cy="1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De 1100 a 5000 uh</a:t>
              </a:r>
            </a:p>
            <a:p>
              <a:pPr algn="ctr"/>
              <a:r>
                <a:rPr lang="pt-BR" sz="1600" b="1" dirty="0" smtClean="0">
                  <a:solidFill>
                    <a:schemeClr val="bg1"/>
                  </a:solidFill>
                </a:rPr>
                <a:t>16% dos municípios</a:t>
              </a:r>
            </a:p>
            <a:p>
              <a:pPr algn="ctr"/>
              <a:endParaRPr lang="pt-BR" b="1" dirty="0">
                <a:solidFill>
                  <a:schemeClr val="bg1"/>
                </a:solidFill>
              </a:endParaRPr>
            </a:p>
            <a:p>
              <a:pPr algn="ctr"/>
              <a:endParaRPr lang="pt-BR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4"/>
          <p:cNvGrpSpPr>
            <a:grpSpLocks/>
          </p:cNvGrpSpPr>
          <p:nvPr/>
        </p:nvGrpSpPr>
        <p:grpSpPr bwMode="auto">
          <a:xfrm>
            <a:off x="142875" y="1517650"/>
            <a:ext cx="8683625" cy="841375"/>
            <a:chOff x="158" y="978"/>
            <a:chExt cx="5470" cy="530"/>
          </a:xfrm>
        </p:grpSpPr>
        <p:sp>
          <p:nvSpPr>
            <p:cNvPr id="36" name="Rectangle 5"/>
            <p:cNvSpPr>
              <a:spLocks noChangeArrowheads="1"/>
            </p:cNvSpPr>
            <p:nvPr/>
          </p:nvSpPr>
          <p:spPr bwMode="auto">
            <a:xfrm>
              <a:off x="2498" y="978"/>
              <a:ext cx="3130" cy="4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lIns="45705" tIns="45705" rIns="45705" bIns="45705">
              <a:spAutoFit/>
            </a:bodyPr>
            <a:lstStyle/>
            <a:p>
              <a:pPr marL="401638" indent="-401638" algn="just">
                <a:lnSpc>
                  <a:spcPct val="90000"/>
                </a:lnSpc>
                <a:spcBef>
                  <a:spcPct val="35000"/>
                </a:spcBef>
                <a:buClr>
                  <a:schemeClr val="tx2"/>
                </a:buClr>
                <a:buSzPct val="115000"/>
                <a:defRPr/>
              </a:pPr>
              <a:r>
                <a:rPr lang="pt-BR" dirty="0">
                  <a:latin typeface="Arial Rounded MT Bold" pitchFamily="34" charset="0"/>
                </a:rPr>
                <a:t>       </a:t>
              </a:r>
              <a:r>
                <a:rPr lang="pt-BR" sz="1600" dirty="0">
                  <a:latin typeface="Arial Rounded MT Bold" pitchFamily="34" charset="0"/>
                </a:rPr>
                <a:t>Construção de Unidades habitacionais em </a:t>
              </a:r>
              <a:r>
                <a:rPr lang="pt-BR" sz="1600" dirty="0" smtClean="0">
                  <a:latin typeface="Arial Rounded MT Bold" pitchFamily="34" charset="0"/>
                </a:rPr>
                <a:t>Municípios  </a:t>
              </a:r>
              <a:r>
                <a:rPr lang="pt-BR" sz="1600" dirty="0">
                  <a:latin typeface="Arial Rounded MT Bold" pitchFamily="34" charset="0"/>
                </a:rPr>
                <a:t>que perderam até </a:t>
              </a:r>
              <a:r>
                <a:rPr lang="pt-BR" sz="1600" dirty="0" smtClean="0">
                  <a:latin typeface="Arial Rounded MT Bold" pitchFamily="34" charset="0"/>
                </a:rPr>
                <a:t>1100uh</a:t>
              </a:r>
              <a:r>
                <a:rPr lang="pt-BR" sz="1600" dirty="0">
                  <a:latin typeface="Arial Rounded MT Bold" pitchFamily="34" charset="0"/>
                </a:rPr>
                <a:t>, com sua malha urbana  preservada.</a:t>
              </a:r>
              <a:endParaRPr lang="en-US" sz="1600" dirty="0">
                <a:latin typeface="Arial Rounded MT Bold" pitchFamily="34" charset="0"/>
              </a:endParaRPr>
            </a:p>
          </p:txBody>
        </p:sp>
        <p:pic>
          <p:nvPicPr>
            <p:cNvPr id="37" name="Picture 6" descr="Ball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" y="1028"/>
              <a:ext cx="480" cy="480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tx1"/>
              </a:outerShdw>
            </a:effectLst>
          </p:spPr>
        </p:pic>
      </p:grpSp>
      <p:grpSp>
        <p:nvGrpSpPr>
          <p:cNvPr id="12291" name="Group 14"/>
          <p:cNvGrpSpPr>
            <a:grpSpLocks/>
          </p:cNvGrpSpPr>
          <p:nvPr/>
        </p:nvGrpSpPr>
        <p:grpSpPr bwMode="auto">
          <a:xfrm>
            <a:off x="398463" y="1500188"/>
            <a:ext cx="3773486" cy="887412"/>
            <a:chOff x="252" y="1799"/>
            <a:chExt cx="2484" cy="921"/>
          </a:xfrm>
        </p:grpSpPr>
        <p:grpSp>
          <p:nvGrpSpPr>
            <p:cNvPr id="12303" name="Group 15"/>
            <p:cNvGrpSpPr>
              <a:grpSpLocks/>
            </p:cNvGrpSpPr>
            <p:nvPr/>
          </p:nvGrpSpPr>
          <p:grpSpPr bwMode="auto">
            <a:xfrm rot="5400000">
              <a:off x="1033" y="1018"/>
              <a:ext cx="921" cy="2484"/>
              <a:chOff x="246" y="669"/>
              <a:chExt cx="1420" cy="2920"/>
            </a:xfrm>
          </p:grpSpPr>
          <p:sp>
            <p:nvSpPr>
              <p:cNvPr id="66" name="Freeform 16"/>
              <p:cNvSpPr>
                <a:spLocks/>
              </p:cNvSpPr>
              <p:nvPr/>
            </p:nvSpPr>
            <p:spPr bwMode="auto">
              <a:xfrm>
                <a:off x="245" y="2736"/>
                <a:ext cx="1420" cy="714"/>
              </a:xfrm>
              <a:custGeom>
                <a:avLst/>
                <a:gdLst/>
                <a:ahLst/>
                <a:cxnLst>
                  <a:cxn ang="0">
                    <a:pos x="612" y="831"/>
                  </a:cxn>
                  <a:cxn ang="0">
                    <a:pos x="0" y="0"/>
                  </a:cxn>
                  <a:cxn ang="0">
                    <a:pos x="1420" y="0"/>
                  </a:cxn>
                  <a:cxn ang="0">
                    <a:pos x="830" y="839"/>
                  </a:cxn>
                  <a:cxn ang="0">
                    <a:pos x="612" y="831"/>
                  </a:cxn>
                </a:cxnLst>
                <a:rect l="0" t="0" r="r" b="b"/>
                <a:pathLst>
                  <a:path w="1420" h="839">
                    <a:moveTo>
                      <a:pt x="612" y="831"/>
                    </a:moveTo>
                    <a:lnTo>
                      <a:pt x="0" y="0"/>
                    </a:lnTo>
                    <a:lnTo>
                      <a:pt x="1420" y="0"/>
                    </a:lnTo>
                    <a:lnTo>
                      <a:pt x="830" y="839"/>
                    </a:lnTo>
                    <a:lnTo>
                      <a:pt x="612" y="83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5882"/>
                      <a:invGamma/>
                    </a:schemeClr>
                  </a:gs>
                </a:gsLst>
                <a:lin ang="5400000" scaled="1"/>
              </a:gradFill>
              <a:ln w="9525" cap="flat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7" name="Text Box 17"/>
              <p:cNvSpPr txBox="1">
                <a:spLocks noChangeArrowheads="1"/>
              </p:cNvSpPr>
              <p:nvPr/>
            </p:nvSpPr>
            <p:spPr bwMode="auto">
              <a:xfrm>
                <a:off x="245" y="657"/>
                <a:ext cx="1405" cy="2012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993300">
                    <a:gamma/>
                    <a:shade val="60000"/>
                    <a:invGamma/>
                  </a:srgbClr>
                </a:prstShdw>
              </a:effectLst>
            </p:spPr>
            <p:txBody>
              <a:bodyPr rot="10800000" vert="eaVert" anchor="ctr"/>
              <a:lstStyle/>
              <a:p>
                <a:pPr algn="ctr">
                  <a:defRPr/>
                </a:pPr>
                <a:endParaRPr lang="pt-BR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2307" name="AutoShape 18"/>
              <p:cNvSpPr>
                <a:spLocks noChangeArrowheads="1"/>
              </p:cNvSpPr>
              <p:nvPr/>
            </p:nvSpPr>
            <p:spPr bwMode="auto">
              <a:xfrm flipH="1" flipV="1">
                <a:off x="859" y="3458"/>
                <a:ext cx="225" cy="131"/>
              </a:xfrm>
              <a:prstGeom prst="triangle">
                <a:avLst>
                  <a:gd name="adj" fmla="val 50000"/>
                </a:avLst>
              </a:prstGeom>
              <a:solidFill>
                <a:srgbClr val="FF99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995C00"/>
                </a:prstShdw>
              </a:effec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2304" name="Text Box 19"/>
            <p:cNvSpPr txBox="1">
              <a:spLocks noChangeArrowheads="1"/>
            </p:cNvSpPr>
            <p:nvPr/>
          </p:nvSpPr>
          <p:spPr bwMode="auto">
            <a:xfrm>
              <a:off x="1458" y="1873"/>
              <a:ext cx="1023" cy="671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</a:rPr>
                <a:t>Até </a:t>
              </a:r>
              <a:r>
                <a:rPr lang="pt-BR" sz="2000" dirty="0" smtClean="0">
                  <a:solidFill>
                    <a:schemeClr val="bg1"/>
                  </a:solidFill>
                </a:rPr>
                <a:t>1100 uh</a:t>
              </a:r>
            </a:p>
            <a:p>
              <a:pPr algn="ctr"/>
              <a:r>
                <a:rPr lang="pt-BR" sz="1600" b="1" dirty="0" smtClean="0">
                  <a:solidFill>
                    <a:schemeClr val="bg1"/>
                  </a:solidFill>
                </a:rPr>
                <a:t>13 municípios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Retângulo 37"/>
          <p:cNvSpPr/>
          <p:nvPr/>
        </p:nvSpPr>
        <p:spPr>
          <a:xfrm>
            <a:off x="0" y="0"/>
            <a:ext cx="9144000" cy="135731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2293" name="Imagem 43" descr="placa cert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90009">
            <a:off x="7437438" y="203200"/>
            <a:ext cx="12715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Imagem 45" descr="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417513"/>
            <a:ext cx="1404937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CaixaDeTexto 25"/>
          <p:cNvSpPr txBox="1">
            <a:spLocks noChangeArrowheads="1"/>
          </p:cNvSpPr>
          <p:nvPr/>
        </p:nvSpPr>
        <p:spPr bwMode="auto">
          <a:xfrm>
            <a:off x="1714500" y="142875"/>
            <a:ext cx="5429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u="sng">
                <a:latin typeface="Eras Bold ITC" pitchFamily="34" charset="0"/>
              </a:rPr>
              <a:t>ESTRATÉGIAS DE AÇÃO  PROJETOS URBANOS</a:t>
            </a:r>
          </a:p>
        </p:txBody>
      </p:sp>
      <p:sp>
        <p:nvSpPr>
          <p:cNvPr id="12296" name="CaixaDeTexto 16"/>
          <p:cNvSpPr txBox="1">
            <a:spLocks noChangeArrowheads="1"/>
          </p:cNvSpPr>
          <p:nvPr/>
        </p:nvSpPr>
        <p:spPr bwMode="auto">
          <a:xfrm>
            <a:off x="3857620" y="6572250"/>
            <a:ext cx="19127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 dirty="0"/>
              <a:t>Paulo </a:t>
            </a:r>
            <a:r>
              <a:rPr lang="pt-BR" sz="1400" b="1" dirty="0" smtClean="0"/>
              <a:t>Jacinto 442uh</a:t>
            </a:r>
            <a:endParaRPr lang="pt-BR" sz="1400" b="1" dirty="0"/>
          </a:p>
        </p:txBody>
      </p:sp>
      <p:cxnSp>
        <p:nvCxnSpPr>
          <p:cNvPr id="25" name="Conector reto 24"/>
          <p:cNvCxnSpPr/>
          <p:nvPr/>
        </p:nvCxnSpPr>
        <p:spPr>
          <a:xfrm>
            <a:off x="3143250" y="4714875"/>
            <a:ext cx="884238" cy="86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m 26" descr="NOVO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3042" y="2428868"/>
            <a:ext cx="5929354" cy="3931984"/>
          </a:xfrm>
          <a:prstGeom prst="rect">
            <a:avLst/>
          </a:prstGeom>
        </p:spPr>
      </p:pic>
      <p:sp>
        <p:nvSpPr>
          <p:cNvPr id="19" name="CaixaDeTexto 16"/>
          <p:cNvSpPr txBox="1">
            <a:spLocks noChangeArrowheads="1"/>
          </p:cNvSpPr>
          <p:nvPr/>
        </p:nvSpPr>
        <p:spPr bwMode="auto">
          <a:xfrm>
            <a:off x="1928794" y="6286520"/>
            <a:ext cx="6357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b="1" dirty="0"/>
              <a:t>Área aprovada através de laudo da </a:t>
            </a:r>
            <a:r>
              <a:rPr lang="pt-BR" sz="1200" b="1" dirty="0" smtClean="0"/>
              <a:t>CPRM – Serviço Geológico do Brasil </a:t>
            </a:r>
            <a:endParaRPr lang="pt-B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135731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316" name="Imagem 43" descr="placa cert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690009">
            <a:off x="7437438" y="203200"/>
            <a:ext cx="12715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Imagem 45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17513"/>
            <a:ext cx="1404937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CaixaDeTexto 25"/>
          <p:cNvSpPr txBox="1">
            <a:spLocks noChangeArrowheads="1"/>
          </p:cNvSpPr>
          <p:nvPr/>
        </p:nvSpPr>
        <p:spPr bwMode="auto">
          <a:xfrm>
            <a:off x="1714500" y="142875"/>
            <a:ext cx="542925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u="sng" dirty="0">
                <a:latin typeface="Eras Bold ITC" pitchFamily="34" charset="0"/>
              </a:rPr>
              <a:t>ESTRATÉGIAS DE AÇÃO PROJETOS </a:t>
            </a:r>
            <a:r>
              <a:rPr lang="pt-BR" sz="2400" u="sng" dirty="0" smtClean="0">
                <a:latin typeface="Eras Bold ITC" pitchFamily="34" charset="0"/>
              </a:rPr>
              <a:t>URBANOS</a:t>
            </a:r>
          </a:p>
          <a:p>
            <a:pPr algn="ctr"/>
            <a:r>
              <a:rPr lang="pt-BR" sz="2000" dirty="0" smtClean="0">
                <a:latin typeface="Eras Bold ITC" pitchFamily="34" charset="0"/>
              </a:rPr>
              <a:t>RES. SANTA INÊS – 442UH</a:t>
            </a:r>
            <a:endParaRPr lang="pt-BR" sz="2000" dirty="0">
              <a:latin typeface="Eras Bold ITC" pitchFamily="34" charset="0"/>
            </a:endParaRPr>
          </a:p>
        </p:txBody>
      </p:sp>
      <p:pic>
        <p:nvPicPr>
          <p:cNvPr id="9" name="Imagem 7" descr="Paulo Jacinto.jpg"/>
          <p:cNvPicPr>
            <a:picLocks noChangeAspect="1"/>
          </p:cNvPicPr>
          <p:nvPr/>
        </p:nvPicPr>
        <p:blipFill>
          <a:blip r:embed="rId4" cstate="print"/>
          <a:srcRect l="19973" t="1904" r="20578" b="58105"/>
          <a:stretch>
            <a:fillRect/>
          </a:stretch>
        </p:blipFill>
        <p:spPr bwMode="auto">
          <a:xfrm>
            <a:off x="1595246" y="1428736"/>
            <a:ext cx="733447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16"/>
          <p:cNvSpPr txBox="1">
            <a:spLocks noChangeArrowheads="1"/>
          </p:cNvSpPr>
          <p:nvPr/>
        </p:nvSpPr>
        <p:spPr bwMode="auto">
          <a:xfrm>
            <a:off x="6572264" y="5925941"/>
            <a:ext cx="21351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/>
              <a:t>MUNICÍPIO DE PAULO </a:t>
            </a:r>
            <a:r>
              <a:rPr lang="pt-BR" b="1" dirty="0" smtClean="0"/>
              <a:t>JACINTO</a:t>
            </a:r>
          </a:p>
        </p:txBody>
      </p:sp>
      <p:sp>
        <p:nvSpPr>
          <p:cNvPr id="13" name="CaixaDeTexto 16"/>
          <p:cNvSpPr txBox="1">
            <a:spLocks noChangeArrowheads="1"/>
          </p:cNvSpPr>
          <p:nvPr/>
        </p:nvSpPr>
        <p:spPr bwMode="auto">
          <a:xfrm>
            <a:off x="4174993" y="1549408"/>
            <a:ext cx="1446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 b="1"/>
              <a:t>RODOVIA AL-210</a:t>
            </a:r>
          </a:p>
        </p:txBody>
      </p:sp>
      <p:sp>
        <p:nvSpPr>
          <p:cNvPr id="14" name="CaixaDeTexto 16"/>
          <p:cNvSpPr txBox="1">
            <a:spLocks noChangeArrowheads="1"/>
          </p:cNvSpPr>
          <p:nvPr/>
        </p:nvSpPr>
        <p:spPr bwMode="auto">
          <a:xfrm>
            <a:off x="880904" y="4929198"/>
            <a:ext cx="18240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 b="1" dirty="0"/>
              <a:t>ÁREA COMERCIAL</a:t>
            </a:r>
          </a:p>
        </p:txBody>
      </p:sp>
      <p:cxnSp>
        <p:nvCxnSpPr>
          <p:cNvPr id="15" name="Conector de seta reta 14"/>
          <p:cNvCxnSpPr/>
          <p:nvPr/>
        </p:nvCxnSpPr>
        <p:spPr>
          <a:xfrm rot="5400000" flipH="1" flipV="1">
            <a:off x="1452370" y="4357694"/>
            <a:ext cx="785818" cy="50006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rot="16200000" flipH="1">
            <a:off x="1583425" y="2559923"/>
            <a:ext cx="1214446" cy="10952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>
            <a:stCxn id="20" idx="1"/>
          </p:cNvCxnSpPr>
          <p:nvPr/>
        </p:nvCxnSpPr>
        <p:spPr>
          <a:xfrm rot="10800000">
            <a:off x="5095708" y="2571745"/>
            <a:ext cx="357190" cy="270353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6"/>
          <p:cNvSpPr txBox="1">
            <a:spLocks noChangeArrowheads="1"/>
          </p:cNvSpPr>
          <p:nvPr/>
        </p:nvSpPr>
        <p:spPr bwMode="auto">
          <a:xfrm>
            <a:off x="5452898" y="5121289"/>
            <a:ext cx="1635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 b="1" dirty="0"/>
              <a:t>ÁREA DE LAZER</a:t>
            </a:r>
          </a:p>
        </p:txBody>
      </p:sp>
      <p:cxnSp>
        <p:nvCxnSpPr>
          <p:cNvPr id="21" name="Conector de seta reta 20"/>
          <p:cNvCxnSpPr>
            <a:stCxn id="20" idx="1"/>
          </p:cNvCxnSpPr>
          <p:nvPr/>
        </p:nvCxnSpPr>
        <p:spPr>
          <a:xfrm rot="10800000">
            <a:off x="4500562" y="5143513"/>
            <a:ext cx="952336" cy="13176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 flipV="1">
            <a:off x="1643042" y="2428869"/>
            <a:ext cx="571503" cy="7143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16"/>
          <p:cNvSpPr txBox="1">
            <a:spLocks noChangeArrowheads="1"/>
          </p:cNvSpPr>
          <p:nvPr/>
        </p:nvSpPr>
        <p:spPr bwMode="auto">
          <a:xfrm>
            <a:off x="71406" y="2406843"/>
            <a:ext cx="16251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 b="1" dirty="0" smtClean="0"/>
              <a:t>ÁREA DE</a:t>
            </a:r>
          </a:p>
          <a:p>
            <a:pPr algn="ctr"/>
            <a:r>
              <a:rPr lang="pt-BR" sz="1400" b="1" dirty="0" smtClean="0"/>
              <a:t>EQUIPAMENTOS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CED0A352-C492-4E20-8F14-97D184FD21D4}" type="slidenum">
              <a:rPr lang="pt-BR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14</a:t>
            </a:fld>
            <a:endParaRPr lang="pt-BR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144000" cy="135731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4341" name="Imagem 4" descr="placa cert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690009">
            <a:off x="7437438" y="203200"/>
            <a:ext cx="12715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Imagem 6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17513"/>
            <a:ext cx="1404937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CaixaDeTexto 25"/>
          <p:cNvSpPr txBox="1">
            <a:spLocks noChangeArrowheads="1"/>
          </p:cNvSpPr>
          <p:nvPr/>
        </p:nvSpPr>
        <p:spPr bwMode="auto">
          <a:xfrm>
            <a:off x="1714500" y="142875"/>
            <a:ext cx="5429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u="sng">
                <a:latin typeface="Eras Bold ITC" pitchFamily="34" charset="0"/>
              </a:rPr>
              <a:t>ESTRATÉGIAS DE AÇÃO PROJETOS URBANOS</a:t>
            </a:r>
          </a:p>
        </p:txBody>
      </p:sp>
      <p:sp>
        <p:nvSpPr>
          <p:cNvPr id="14344" name="CaixaDeTexto 16"/>
          <p:cNvSpPr txBox="1">
            <a:spLocks noChangeArrowheads="1"/>
          </p:cNvSpPr>
          <p:nvPr/>
        </p:nvSpPr>
        <p:spPr bwMode="auto">
          <a:xfrm>
            <a:off x="3786168" y="6534150"/>
            <a:ext cx="18574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b="1" dirty="0" smtClean="0"/>
              <a:t>Murici – 2328uh</a:t>
            </a:r>
            <a:endParaRPr lang="pt-BR" sz="1400" b="1" dirty="0"/>
          </a:p>
        </p:txBody>
      </p:sp>
      <p:sp>
        <p:nvSpPr>
          <p:cNvPr id="14345" name="CaixaDeTexto 16"/>
          <p:cNvSpPr txBox="1">
            <a:spLocks noChangeArrowheads="1"/>
          </p:cNvSpPr>
          <p:nvPr/>
        </p:nvSpPr>
        <p:spPr bwMode="auto">
          <a:xfrm>
            <a:off x="1928794" y="6286520"/>
            <a:ext cx="6357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b="1" dirty="0"/>
              <a:t>Área aprovada através de laudo da </a:t>
            </a:r>
            <a:r>
              <a:rPr lang="pt-BR" sz="1200" b="1" dirty="0" smtClean="0"/>
              <a:t>CPRM – Serviço Geológico do Brasil </a:t>
            </a:r>
            <a:endParaRPr lang="pt-BR" sz="1200" b="1" dirty="0"/>
          </a:p>
        </p:txBody>
      </p:sp>
      <p:grpSp>
        <p:nvGrpSpPr>
          <p:cNvPr id="14349" name="Group 7"/>
          <p:cNvGrpSpPr>
            <a:grpSpLocks/>
          </p:cNvGrpSpPr>
          <p:nvPr/>
        </p:nvGrpSpPr>
        <p:grpSpPr bwMode="auto">
          <a:xfrm>
            <a:off x="166688" y="1447800"/>
            <a:ext cx="8653462" cy="979488"/>
            <a:chOff x="105" y="2078"/>
            <a:chExt cx="5451" cy="617"/>
          </a:xfrm>
        </p:grpSpPr>
        <p:pic>
          <p:nvPicPr>
            <p:cNvPr id="17" name="Picture 8" descr="Ball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" y="2134"/>
              <a:ext cx="480" cy="480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tx1"/>
              </a:outerShdw>
            </a:effectLst>
          </p:spPr>
        </p:pic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2471" y="2078"/>
              <a:ext cx="3085" cy="61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lIns="45705" tIns="45705" rIns="45705" bIns="45705">
              <a:spAutoFit/>
            </a:bodyPr>
            <a:lstStyle/>
            <a:p>
              <a:pPr marL="401638" indent="-401638" algn="just">
                <a:lnSpc>
                  <a:spcPct val="90000"/>
                </a:lnSpc>
                <a:spcBef>
                  <a:spcPct val="35000"/>
                </a:spcBef>
                <a:buClr>
                  <a:schemeClr val="tx2"/>
                </a:buClr>
                <a:buSzPct val="115000"/>
                <a:buFont typeface="Wingdings" pitchFamily="2" charset="2"/>
                <a:buBlip>
                  <a:blip r:embed="rId5"/>
                </a:buBlip>
                <a:defRPr/>
              </a:pPr>
              <a:r>
                <a:rPr lang="pt-BR" sz="1600" dirty="0">
                  <a:latin typeface="Arial Rounded MT Bold" pitchFamily="34" charset="0"/>
                </a:rPr>
                <a:t>Construção de Unidades habitacionais em larga escala em Municípios que perderam de </a:t>
              </a:r>
              <a:r>
                <a:rPr lang="pt-BR" sz="1600" dirty="0" smtClean="0">
                  <a:latin typeface="Arial Rounded MT Bold" pitchFamily="34" charset="0"/>
                </a:rPr>
                <a:t>1100uh </a:t>
              </a:r>
              <a:r>
                <a:rPr lang="pt-BR" sz="1600" dirty="0">
                  <a:latin typeface="Arial Rounded MT Bold" pitchFamily="34" charset="0"/>
                </a:rPr>
                <a:t>a 5000uh, com sua malha urbana parcialmente preservada.</a:t>
              </a:r>
            </a:p>
          </p:txBody>
        </p:sp>
      </p:grpSp>
      <p:grpSp>
        <p:nvGrpSpPr>
          <p:cNvPr id="14350" name="Group 14"/>
          <p:cNvGrpSpPr>
            <a:grpSpLocks/>
          </p:cNvGrpSpPr>
          <p:nvPr/>
        </p:nvGrpSpPr>
        <p:grpSpPr bwMode="auto">
          <a:xfrm>
            <a:off x="330570" y="1430678"/>
            <a:ext cx="3806453" cy="1637454"/>
            <a:chOff x="254" y="1800"/>
            <a:chExt cx="1945" cy="1698"/>
          </a:xfrm>
        </p:grpSpPr>
        <p:grpSp>
          <p:nvGrpSpPr>
            <p:cNvPr id="14351" name="Group 15"/>
            <p:cNvGrpSpPr>
              <a:grpSpLocks/>
            </p:cNvGrpSpPr>
            <p:nvPr/>
          </p:nvGrpSpPr>
          <p:grpSpPr bwMode="auto">
            <a:xfrm rot="5400000">
              <a:off x="672" y="1382"/>
              <a:ext cx="1109" cy="1945"/>
              <a:chOff x="245" y="1302"/>
              <a:chExt cx="1711" cy="2287"/>
            </a:xfrm>
          </p:grpSpPr>
          <p:sp>
            <p:nvSpPr>
              <p:cNvPr id="22" name="Freeform 16"/>
              <p:cNvSpPr>
                <a:spLocks/>
              </p:cNvSpPr>
              <p:nvPr/>
            </p:nvSpPr>
            <p:spPr bwMode="auto">
              <a:xfrm>
                <a:off x="247" y="2673"/>
                <a:ext cx="1420" cy="692"/>
              </a:xfrm>
              <a:custGeom>
                <a:avLst/>
                <a:gdLst/>
                <a:ahLst/>
                <a:cxnLst>
                  <a:cxn ang="0">
                    <a:pos x="612" y="831"/>
                  </a:cxn>
                  <a:cxn ang="0">
                    <a:pos x="0" y="0"/>
                  </a:cxn>
                  <a:cxn ang="0">
                    <a:pos x="1420" y="0"/>
                  </a:cxn>
                  <a:cxn ang="0">
                    <a:pos x="830" y="839"/>
                  </a:cxn>
                  <a:cxn ang="0">
                    <a:pos x="612" y="831"/>
                  </a:cxn>
                </a:cxnLst>
                <a:rect l="0" t="0" r="r" b="b"/>
                <a:pathLst>
                  <a:path w="1420" h="839">
                    <a:moveTo>
                      <a:pt x="612" y="831"/>
                    </a:moveTo>
                    <a:lnTo>
                      <a:pt x="0" y="0"/>
                    </a:lnTo>
                    <a:lnTo>
                      <a:pt x="1420" y="0"/>
                    </a:lnTo>
                    <a:lnTo>
                      <a:pt x="830" y="839"/>
                    </a:lnTo>
                    <a:lnTo>
                      <a:pt x="612" y="83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5882"/>
                      <a:invGamma/>
                    </a:schemeClr>
                  </a:gs>
                </a:gsLst>
                <a:lin ang="5400000" scaled="1"/>
              </a:gra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" name="Text Box 17"/>
              <p:cNvSpPr txBox="1">
                <a:spLocks noChangeArrowheads="1"/>
              </p:cNvSpPr>
              <p:nvPr/>
            </p:nvSpPr>
            <p:spPr bwMode="auto">
              <a:xfrm>
                <a:off x="244" y="1305"/>
                <a:ext cx="1712" cy="1296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993300">
                    <a:gamma/>
                    <a:shade val="60000"/>
                    <a:invGamma/>
                  </a:srgbClr>
                </a:prstShdw>
              </a:effectLst>
            </p:spPr>
            <p:txBody>
              <a:bodyPr rot="10800000" vert="eaVert" anchor="ctr"/>
              <a:lstStyle/>
              <a:p>
                <a:pPr algn="ctr">
                  <a:defRPr/>
                </a:pPr>
                <a:endParaRPr lang="pt-BR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4355" name="AutoShape 18"/>
              <p:cNvSpPr>
                <a:spLocks noChangeArrowheads="1"/>
              </p:cNvSpPr>
              <p:nvPr/>
            </p:nvSpPr>
            <p:spPr bwMode="auto">
              <a:xfrm flipH="1" flipV="1">
                <a:off x="859" y="3458"/>
                <a:ext cx="225" cy="131"/>
              </a:xfrm>
              <a:prstGeom prst="triangle">
                <a:avLst>
                  <a:gd name="adj" fmla="val 50000"/>
                </a:avLst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995C00"/>
                </a:prstShdw>
              </a:effec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4352" name="Text Box 19"/>
            <p:cNvSpPr txBox="1">
              <a:spLocks noChangeArrowheads="1"/>
            </p:cNvSpPr>
            <p:nvPr/>
          </p:nvSpPr>
          <p:spPr bwMode="auto">
            <a:xfrm>
              <a:off x="1262" y="1870"/>
              <a:ext cx="794" cy="1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</a:rPr>
                <a:t>De </a:t>
              </a:r>
              <a:r>
                <a:rPr lang="pt-BR" sz="2000" dirty="0" smtClean="0">
                  <a:solidFill>
                    <a:schemeClr val="bg1"/>
                  </a:solidFill>
                </a:rPr>
                <a:t>1100 </a:t>
              </a:r>
              <a:endParaRPr lang="pt-BR" sz="2000" dirty="0">
                <a:solidFill>
                  <a:schemeClr val="bg1"/>
                </a:solidFill>
              </a:endParaRPr>
            </a:p>
            <a:p>
              <a:pPr algn="ctr"/>
              <a:r>
                <a:rPr lang="pt-BR" sz="2000" dirty="0">
                  <a:solidFill>
                    <a:schemeClr val="bg1"/>
                  </a:solidFill>
                </a:rPr>
                <a:t>a 5000 </a:t>
              </a:r>
              <a:r>
                <a:rPr lang="pt-BR" sz="2000" dirty="0" smtClean="0">
                  <a:solidFill>
                    <a:schemeClr val="bg1"/>
                  </a:solidFill>
                </a:rPr>
                <a:t>uh</a:t>
              </a:r>
            </a:p>
            <a:p>
              <a:pPr lvl="0" algn="ctr"/>
              <a:r>
                <a:rPr lang="pt-BR" sz="1600" b="1" dirty="0" smtClean="0">
                  <a:solidFill>
                    <a:prstClr val="white"/>
                  </a:solidFill>
                </a:rPr>
                <a:t>03 </a:t>
              </a:r>
              <a:r>
                <a:rPr lang="pt-BR" sz="1600" b="1" dirty="0">
                  <a:solidFill>
                    <a:prstClr val="white"/>
                  </a:solidFill>
                </a:rPr>
                <a:t>municípios</a:t>
              </a:r>
            </a:p>
            <a:p>
              <a:pPr algn="ctr"/>
              <a:endParaRPr lang="pt-BR" sz="2000" dirty="0" smtClean="0">
                <a:solidFill>
                  <a:schemeClr val="bg1"/>
                </a:solidFill>
              </a:endParaRPr>
            </a:p>
            <a:p>
              <a:pPr algn="ctr"/>
              <a:endParaRPr lang="pt-BR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Imagem 13" descr="DSC0349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7356" y="2643188"/>
            <a:ext cx="5500726" cy="368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Elipse 20"/>
          <p:cNvSpPr/>
          <p:nvPr/>
        </p:nvSpPr>
        <p:spPr>
          <a:xfrm>
            <a:off x="4357686" y="2759075"/>
            <a:ext cx="2141537" cy="669925"/>
          </a:xfrm>
          <a:prstGeom prst="ellipse">
            <a:avLst/>
          </a:prstGeom>
          <a:solidFill>
            <a:schemeClr val="bg1">
              <a:alpha val="36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</a:rPr>
              <a:t>IMPLANTAÇÃO DO “NOVO </a:t>
            </a:r>
            <a:r>
              <a:rPr lang="pt-BR" sz="1400" b="1" dirty="0" smtClean="0">
                <a:solidFill>
                  <a:schemeClr val="tx1"/>
                </a:solidFill>
              </a:rPr>
              <a:t>CONJUNTO”</a:t>
            </a:r>
            <a:endParaRPr lang="pt-BR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6" descr="Murici (2).jpg"/>
          <p:cNvPicPr>
            <a:picLocks noChangeAspect="1"/>
          </p:cNvPicPr>
          <p:nvPr/>
        </p:nvPicPr>
        <p:blipFill>
          <a:blip r:embed="rId2" cstate="print"/>
          <a:srcRect t="14480" r="49377" b="39364"/>
          <a:stretch>
            <a:fillRect/>
          </a:stretch>
        </p:blipFill>
        <p:spPr bwMode="auto">
          <a:xfrm>
            <a:off x="642910" y="1714488"/>
            <a:ext cx="7171775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0" y="0"/>
            <a:ext cx="9144000" cy="135731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5365" name="Imagem 43" descr="placa cert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90009">
            <a:off x="7437438" y="203200"/>
            <a:ext cx="12715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m 45" descr="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417513"/>
            <a:ext cx="1404937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CaixaDeTexto 25"/>
          <p:cNvSpPr txBox="1">
            <a:spLocks noChangeArrowheads="1"/>
          </p:cNvSpPr>
          <p:nvPr/>
        </p:nvSpPr>
        <p:spPr bwMode="auto">
          <a:xfrm>
            <a:off x="1571604" y="142875"/>
            <a:ext cx="592933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u="sng" dirty="0">
                <a:latin typeface="Eras Bold ITC" pitchFamily="34" charset="0"/>
              </a:rPr>
              <a:t>ESTRATÉGIAS DE AÇÃO PROJETOS </a:t>
            </a:r>
            <a:r>
              <a:rPr lang="pt-BR" sz="2400" u="sng" dirty="0" smtClean="0">
                <a:latin typeface="Eras Bold ITC" pitchFamily="34" charset="0"/>
              </a:rPr>
              <a:t>URBANOS</a:t>
            </a:r>
          </a:p>
          <a:p>
            <a:pPr algn="ctr"/>
            <a:r>
              <a:rPr lang="pt-BR" sz="2000" dirty="0" smtClean="0">
                <a:latin typeface="Eras Bold ITC" pitchFamily="34" charset="0"/>
              </a:rPr>
              <a:t>RES. OLAVO CALHEIROS NOVAIS – 1275UH</a:t>
            </a:r>
            <a:endParaRPr lang="pt-BR" sz="2000" dirty="0">
              <a:latin typeface="Eras Bold ITC" pitchFamily="34" charset="0"/>
            </a:endParaRPr>
          </a:p>
        </p:txBody>
      </p:sp>
      <p:cxnSp>
        <p:nvCxnSpPr>
          <p:cNvPr id="8" name="Conector de seta reta 7"/>
          <p:cNvCxnSpPr/>
          <p:nvPr/>
        </p:nvCxnSpPr>
        <p:spPr>
          <a:xfrm rot="5400000" flipH="1" flipV="1">
            <a:off x="1035819" y="4893479"/>
            <a:ext cx="1785950" cy="42862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9" name="CaixaDeTexto 16"/>
          <p:cNvSpPr txBox="1">
            <a:spLocks noChangeArrowheads="1"/>
          </p:cNvSpPr>
          <p:nvPr/>
        </p:nvSpPr>
        <p:spPr bwMode="auto">
          <a:xfrm>
            <a:off x="3294068" y="2335405"/>
            <a:ext cx="14208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400" b="1" dirty="0" smtClean="0"/>
              <a:t>SERVIÇOS</a:t>
            </a:r>
            <a:endParaRPr lang="pt-BR" sz="1400" b="1" dirty="0"/>
          </a:p>
        </p:txBody>
      </p:sp>
      <p:sp>
        <p:nvSpPr>
          <p:cNvPr id="15371" name="CaixaDeTexto 16"/>
          <p:cNvSpPr txBox="1">
            <a:spLocks noChangeArrowheads="1"/>
          </p:cNvSpPr>
          <p:nvPr/>
        </p:nvSpPr>
        <p:spPr bwMode="auto">
          <a:xfrm>
            <a:off x="6151604" y="6068817"/>
            <a:ext cx="32067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dirty="0"/>
              <a:t>MUNICÍPIO </a:t>
            </a:r>
            <a:r>
              <a:rPr lang="pt-BR" b="1" dirty="0" smtClean="0"/>
              <a:t>DE</a:t>
            </a:r>
          </a:p>
          <a:p>
            <a:pPr algn="ctr">
              <a:defRPr/>
            </a:pPr>
            <a:r>
              <a:rPr lang="pt-BR" b="1" dirty="0" smtClean="0"/>
              <a:t> MURICI</a:t>
            </a:r>
          </a:p>
        </p:txBody>
      </p:sp>
      <p:sp>
        <p:nvSpPr>
          <p:cNvPr id="15372" name="CaixaDeTexto 16"/>
          <p:cNvSpPr txBox="1">
            <a:spLocks noChangeArrowheads="1"/>
          </p:cNvSpPr>
          <p:nvPr/>
        </p:nvSpPr>
        <p:spPr bwMode="auto">
          <a:xfrm rot="19884383">
            <a:off x="5191874" y="5817132"/>
            <a:ext cx="14684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 b="1" dirty="0"/>
              <a:t>RODOVIA BR-104</a:t>
            </a:r>
          </a:p>
        </p:txBody>
      </p:sp>
      <p:sp>
        <p:nvSpPr>
          <p:cNvPr id="15377" name="CaixaDeTexto 16"/>
          <p:cNvSpPr txBox="1">
            <a:spLocks noChangeArrowheads="1"/>
          </p:cNvSpPr>
          <p:nvPr/>
        </p:nvSpPr>
        <p:spPr bwMode="auto">
          <a:xfrm>
            <a:off x="5937275" y="3262315"/>
            <a:ext cx="2135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 b="1" dirty="0"/>
              <a:t>LOTES </a:t>
            </a:r>
          </a:p>
          <a:p>
            <a:pPr algn="ctr"/>
            <a:r>
              <a:rPr lang="pt-BR" sz="1400" b="1" dirty="0"/>
              <a:t>COMERCIAIS</a:t>
            </a:r>
          </a:p>
        </p:txBody>
      </p:sp>
      <p:cxnSp>
        <p:nvCxnSpPr>
          <p:cNvPr id="23" name="Conector de seta reta 22"/>
          <p:cNvCxnSpPr/>
          <p:nvPr/>
        </p:nvCxnSpPr>
        <p:spPr>
          <a:xfrm rot="10800000">
            <a:off x="5214944" y="3000370"/>
            <a:ext cx="1357320" cy="42863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de seta reta 46"/>
          <p:cNvCxnSpPr/>
          <p:nvPr/>
        </p:nvCxnSpPr>
        <p:spPr>
          <a:xfrm rot="5400000" flipH="1" flipV="1">
            <a:off x="1643042" y="5357826"/>
            <a:ext cx="714380" cy="57150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ixaDeTexto 16"/>
          <p:cNvSpPr txBox="1">
            <a:spLocks noChangeArrowheads="1"/>
          </p:cNvSpPr>
          <p:nvPr/>
        </p:nvSpPr>
        <p:spPr bwMode="auto">
          <a:xfrm>
            <a:off x="793738" y="5978545"/>
            <a:ext cx="21351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 b="1" dirty="0" smtClean="0"/>
              <a:t>ÁREA DE</a:t>
            </a:r>
          </a:p>
          <a:p>
            <a:pPr algn="ctr"/>
            <a:r>
              <a:rPr lang="pt-BR" sz="1400" b="1" dirty="0" smtClean="0"/>
              <a:t>EQUIPAMENTOS</a:t>
            </a:r>
            <a:endParaRPr lang="pt-BR" sz="1400" b="1" dirty="0"/>
          </a:p>
        </p:txBody>
      </p:sp>
      <p:cxnSp>
        <p:nvCxnSpPr>
          <p:cNvPr id="50" name="Conector de seta reta 49"/>
          <p:cNvCxnSpPr/>
          <p:nvPr/>
        </p:nvCxnSpPr>
        <p:spPr>
          <a:xfrm rot="5400000">
            <a:off x="3571868" y="2643182"/>
            <a:ext cx="428628" cy="28575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de seta reta 52"/>
          <p:cNvCxnSpPr/>
          <p:nvPr/>
        </p:nvCxnSpPr>
        <p:spPr>
          <a:xfrm rot="5400000">
            <a:off x="1362058" y="2576512"/>
            <a:ext cx="1490662" cy="21431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aixaDeTexto 16"/>
          <p:cNvSpPr txBox="1">
            <a:spLocks noChangeArrowheads="1"/>
          </p:cNvSpPr>
          <p:nvPr/>
        </p:nvSpPr>
        <p:spPr bwMode="auto">
          <a:xfrm>
            <a:off x="1079491" y="1714488"/>
            <a:ext cx="21351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 b="1" dirty="0" smtClean="0"/>
              <a:t>ÁREAS </a:t>
            </a:r>
            <a:r>
              <a:rPr lang="pt-BR" sz="1400" b="1" dirty="0"/>
              <a:t>DE LAZER</a:t>
            </a:r>
          </a:p>
        </p:txBody>
      </p:sp>
      <p:cxnSp>
        <p:nvCxnSpPr>
          <p:cNvPr id="68" name="Conector de seta reta 67"/>
          <p:cNvCxnSpPr/>
          <p:nvPr/>
        </p:nvCxnSpPr>
        <p:spPr>
          <a:xfrm rot="5400000" flipH="1" flipV="1">
            <a:off x="1035819" y="4107661"/>
            <a:ext cx="2571768" cy="121444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de seta reta 71"/>
          <p:cNvCxnSpPr/>
          <p:nvPr/>
        </p:nvCxnSpPr>
        <p:spPr>
          <a:xfrm rot="10800000" flipV="1">
            <a:off x="4786314" y="3429000"/>
            <a:ext cx="1785950" cy="14287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CaixaDeTexto 16"/>
          <p:cNvSpPr txBox="1">
            <a:spLocks noChangeArrowheads="1"/>
          </p:cNvSpPr>
          <p:nvPr/>
        </p:nvSpPr>
        <p:spPr bwMode="auto">
          <a:xfrm>
            <a:off x="5784890" y="1428736"/>
            <a:ext cx="36448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b="1" dirty="0" smtClean="0"/>
              <a:t>02 EMPREENDIMENTOS</a:t>
            </a:r>
          </a:p>
          <a:p>
            <a:pPr algn="ctr">
              <a:defRPr/>
            </a:pPr>
            <a:r>
              <a:rPr lang="en-US" sz="1600" b="1" dirty="0" smtClean="0"/>
              <a:t>(1275uh e 1053uh)</a:t>
            </a:r>
            <a:endParaRPr lang="pt-BR" sz="1600" b="1" dirty="0" smtClean="0"/>
          </a:p>
        </p:txBody>
      </p:sp>
      <p:cxnSp>
        <p:nvCxnSpPr>
          <p:cNvPr id="27" name="Conector de seta reta 26"/>
          <p:cNvCxnSpPr/>
          <p:nvPr/>
        </p:nvCxnSpPr>
        <p:spPr>
          <a:xfrm rot="16200000" flipH="1">
            <a:off x="1214414" y="3000372"/>
            <a:ext cx="2143140" cy="14287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 flipV="1">
            <a:off x="1714480" y="5072074"/>
            <a:ext cx="2643206" cy="92869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9144000" cy="135731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6388" name="Imagem 4" descr="placa cert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690009">
            <a:off x="7437438" y="203200"/>
            <a:ext cx="12715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Imagem 6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17513"/>
            <a:ext cx="1404937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CaixaDeTexto 25"/>
          <p:cNvSpPr txBox="1">
            <a:spLocks noChangeArrowheads="1"/>
          </p:cNvSpPr>
          <p:nvPr/>
        </p:nvSpPr>
        <p:spPr bwMode="auto">
          <a:xfrm>
            <a:off x="1714500" y="142875"/>
            <a:ext cx="5429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u="sng">
                <a:latin typeface="Eras Bold ITC" pitchFamily="34" charset="0"/>
              </a:rPr>
              <a:t>ESTRATÉGIAS DE AÇÃO  PROJETOS URBANOS</a:t>
            </a:r>
          </a:p>
        </p:txBody>
      </p:sp>
      <p:sp>
        <p:nvSpPr>
          <p:cNvPr id="16394" name="CaixaDeTexto 16"/>
          <p:cNvSpPr txBox="1">
            <a:spLocks noChangeArrowheads="1"/>
          </p:cNvSpPr>
          <p:nvPr/>
        </p:nvSpPr>
        <p:spPr bwMode="auto">
          <a:xfrm>
            <a:off x="3175530" y="6565636"/>
            <a:ext cx="2539478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300" b="1" dirty="0"/>
              <a:t>Santana do </a:t>
            </a:r>
            <a:r>
              <a:rPr lang="pt-BR" sz="1300" b="1" dirty="0" smtClean="0"/>
              <a:t>Mundaú – 1261uh</a:t>
            </a:r>
            <a:endParaRPr lang="pt-BR" sz="1300" b="1" dirty="0"/>
          </a:p>
        </p:txBody>
      </p:sp>
      <p:sp>
        <p:nvSpPr>
          <p:cNvPr id="16395" name="CaixaDeTexto 16"/>
          <p:cNvSpPr txBox="1">
            <a:spLocks noChangeArrowheads="1"/>
          </p:cNvSpPr>
          <p:nvPr/>
        </p:nvSpPr>
        <p:spPr bwMode="auto">
          <a:xfrm>
            <a:off x="1905948" y="6286520"/>
            <a:ext cx="54521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 dirty="0"/>
              <a:t>Área aprovada através de laudo da </a:t>
            </a:r>
            <a:r>
              <a:rPr lang="pt-BR" sz="1200" b="1" dirty="0" smtClean="0"/>
              <a:t>CPRM – Serviço Geológico do Brasil</a:t>
            </a:r>
            <a:endParaRPr lang="pt-BR" sz="1200" b="1" dirty="0"/>
          </a:p>
        </p:txBody>
      </p:sp>
      <p:grpSp>
        <p:nvGrpSpPr>
          <p:cNvPr id="16396" name="Group 10"/>
          <p:cNvGrpSpPr>
            <a:grpSpLocks/>
          </p:cNvGrpSpPr>
          <p:nvPr/>
        </p:nvGrpSpPr>
        <p:grpSpPr bwMode="auto">
          <a:xfrm>
            <a:off x="215900" y="1649413"/>
            <a:ext cx="8637588" cy="1065212"/>
            <a:chOff x="136" y="3355"/>
            <a:chExt cx="4998" cy="671"/>
          </a:xfrm>
        </p:grpSpPr>
        <p:sp>
          <p:nvSpPr>
            <p:cNvPr id="23" name="Rectangle 11"/>
            <p:cNvSpPr>
              <a:spLocks noChangeArrowheads="1"/>
            </p:cNvSpPr>
            <p:nvPr/>
          </p:nvSpPr>
          <p:spPr bwMode="auto">
            <a:xfrm>
              <a:off x="2161" y="3355"/>
              <a:ext cx="2973" cy="67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lIns="45705" tIns="45705" rIns="45705" bIns="45705">
              <a:spAutoFit/>
            </a:bodyPr>
            <a:lstStyle/>
            <a:p>
              <a:pPr marL="401638" indent="-401638" algn="just">
                <a:lnSpc>
                  <a:spcPct val="90000"/>
                </a:lnSpc>
                <a:spcBef>
                  <a:spcPct val="35000"/>
                </a:spcBef>
                <a:buClr>
                  <a:schemeClr val="tx2"/>
                </a:buClr>
                <a:buSzPct val="115000"/>
                <a:defRPr/>
              </a:pPr>
              <a:r>
                <a:rPr lang="pt-BR" sz="1600" dirty="0">
                  <a:latin typeface="Arial Rounded MT Bold" pitchFamily="34" charset="0"/>
                </a:rPr>
                <a:t>	Reconstrução de cidades em  03 municípios onde a destruição ocorreu em larga </a:t>
              </a:r>
              <a:r>
                <a:rPr lang="pt-BR" sz="1600" dirty="0" smtClean="0">
                  <a:latin typeface="Arial Rounded MT Bold" pitchFamily="34" charset="0"/>
                </a:rPr>
                <a:t>escala, </a:t>
              </a:r>
              <a:r>
                <a:rPr lang="pt-BR" sz="1600" dirty="0">
                  <a:latin typeface="Arial Rounded MT Bold" pitchFamily="34" charset="0"/>
                </a:rPr>
                <a:t>deixando as cidades sem sua funcionalidade</a:t>
              </a:r>
              <a:r>
                <a:rPr lang="pt-BR" sz="1600" dirty="0">
                  <a:solidFill>
                    <a:srgbClr val="633D2F"/>
                  </a:solidFill>
                  <a:latin typeface="Arial Rounded MT Bold" pitchFamily="34" charset="0"/>
                </a:rPr>
                <a:t>.</a:t>
              </a:r>
            </a:p>
            <a:p>
              <a:pPr marL="401638" indent="-401638" algn="just">
                <a:lnSpc>
                  <a:spcPct val="90000"/>
                </a:lnSpc>
                <a:spcBef>
                  <a:spcPct val="35000"/>
                </a:spcBef>
                <a:buClr>
                  <a:schemeClr val="tx2"/>
                </a:buClr>
                <a:buSzPct val="115000"/>
                <a:defRPr/>
              </a:pPr>
              <a:endParaRPr lang="en-US" sz="1600" dirty="0">
                <a:solidFill>
                  <a:srgbClr val="633D2F"/>
                </a:solidFill>
                <a:latin typeface="Arial Rounded MT Bold" pitchFamily="34" charset="0"/>
              </a:endParaRPr>
            </a:p>
          </p:txBody>
        </p:sp>
        <p:pic>
          <p:nvPicPr>
            <p:cNvPr id="24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6" y="3362"/>
              <a:ext cx="476" cy="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</p:pic>
      </p:grpSp>
      <p:grpSp>
        <p:nvGrpSpPr>
          <p:cNvPr id="16397" name="Group 14"/>
          <p:cNvGrpSpPr>
            <a:grpSpLocks/>
          </p:cNvGrpSpPr>
          <p:nvPr/>
        </p:nvGrpSpPr>
        <p:grpSpPr bwMode="auto">
          <a:xfrm>
            <a:off x="465007" y="1585916"/>
            <a:ext cx="3538799" cy="1200561"/>
            <a:chOff x="249" y="1803"/>
            <a:chExt cx="2141" cy="1246"/>
          </a:xfrm>
        </p:grpSpPr>
        <p:grpSp>
          <p:nvGrpSpPr>
            <p:cNvPr id="16398" name="Group 15"/>
            <p:cNvGrpSpPr>
              <a:grpSpLocks/>
            </p:cNvGrpSpPr>
            <p:nvPr/>
          </p:nvGrpSpPr>
          <p:grpSpPr bwMode="auto">
            <a:xfrm rot="5400000">
              <a:off x="859" y="1193"/>
              <a:ext cx="922" cy="2141"/>
              <a:chOff x="245" y="1073"/>
              <a:chExt cx="1421" cy="2516"/>
            </a:xfrm>
          </p:grpSpPr>
          <p:sp>
            <p:nvSpPr>
              <p:cNvPr id="28" name="Freeform 16"/>
              <p:cNvSpPr>
                <a:spLocks/>
              </p:cNvSpPr>
              <p:nvPr/>
            </p:nvSpPr>
            <p:spPr bwMode="auto">
              <a:xfrm>
                <a:off x="246" y="2843"/>
                <a:ext cx="1420" cy="603"/>
              </a:xfrm>
              <a:custGeom>
                <a:avLst/>
                <a:gdLst/>
                <a:ahLst/>
                <a:cxnLst>
                  <a:cxn ang="0">
                    <a:pos x="612" y="831"/>
                  </a:cxn>
                  <a:cxn ang="0">
                    <a:pos x="0" y="0"/>
                  </a:cxn>
                  <a:cxn ang="0">
                    <a:pos x="1420" y="0"/>
                  </a:cxn>
                  <a:cxn ang="0">
                    <a:pos x="830" y="839"/>
                  </a:cxn>
                  <a:cxn ang="0">
                    <a:pos x="612" y="831"/>
                  </a:cxn>
                </a:cxnLst>
                <a:rect l="0" t="0" r="r" b="b"/>
                <a:pathLst>
                  <a:path w="1420" h="839">
                    <a:moveTo>
                      <a:pt x="612" y="831"/>
                    </a:moveTo>
                    <a:lnTo>
                      <a:pt x="0" y="0"/>
                    </a:lnTo>
                    <a:lnTo>
                      <a:pt x="1420" y="0"/>
                    </a:lnTo>
                    <a:lnTo>
                      <a:pt x="830" y="839"/>
                    </a:lnTo>
                    <a:lnTo>
                      <a:pt x="612" y="83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5882"/>
                      <a:invGamma/>
                    </a:schemeClr>
                  </a:gs>
                </a:gsLst>
                <a:lin ang="5400000" scaled="1"/>
              </a:gra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9" name="Text Box 17"/>
              <p:cNvSpPr txBox="1">
                <a:spLocks noChangeArrowheads="1"/>
              </p:cNvSpPr>
              <p:nvPr/>
            </p:nvSpPr>
            <p:spPr bwMode="auto">
              <a:xfrm>
                <a:off x="245" y="1073"/>
                <a:ext cx="1405" cy="171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993300">
                    <a:gamma/>
                    <a:shade val="60000"/>
                    <a:invGamma/>
                  </a:srgbClr>
                </a:prstShdw>
              </a:effectLst>
            </p:spPr>
            <p:txBody>
              <a:bodyPr rot="10800000" vert="eaVert" anchor="ctr"/>
              <a:lstStyle/>
              <a:p>
                <a:pPr algn="ctr">
                  <a:defRPr/>
                </a:pPr>
                <a:endParaRPr lang="pt-BR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6402" name="AutoShape 18"/>
              <p:cNvSpPr>
                <a:spLocks noChangeArrowheads="1"/>
              </p:cNvSpPr>
              <p:nvPr/>
            </p:nvSpPr>
            <p:spPr bwMode="auto">
              <a:xfrm flipH="1" flipV="1">
                <a:off x="859" y="3458"/>
                <a:ext cx="225" cy="131"/>
              </a:xfrm>
              <a:prstGeom prst="triangle">
                <a:avLst>
                  <a:gd name="adj" fmla="val 50000"/>
                </a:avLst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995C00"/>
                </a:prstShdw>
              </a:effec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6399" name="Text Box 19"/>
            <p:cNvSpPr txBox="1">
              <a:spLocks noChangeArrowheads="1"/>
            </p:cNvSpPr>
            <p:nvPr/>
          </p:nvSpPr>
          <p:spPr bwMode="auto">
            <a:xfrm>
              <a:off x="977" y="1835"/>
              <a:ext cx="1411" cy="1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dirty="0">
                  <a:solidFill>
                    <a:schemeClr val="bg1"/>
                  </a:solidFill>
                </a:rPr>
                <a:t>RECONSTRUÇÃO DE </a:t>
              </a:r>
              <a:r>
                <a:rPr lang="pt-BR" dirty="0" smtClean="0">
                  <a:solidFill>
                    <a:schemeClr val="bg1"/>
                  </a:solidFill>
                </a:rPr>
                <a:t>CIDADES</a:t>
              </a:r>
            </a:p>
            <a:p>
              <a:pPr lvl="0" algn="ctr"/>
              <a:r>
                <a:rPr lang="pt-BR" sz="1600" b="1" dirty="0" smtClean="0">
                  <a:solidFill>
                    <a:prstClr val="white"/>
                  </a:solidFill>
                </a:rPr>
                <a:t>03 municípios</a:t>
              </a:r>
              <a:endParaRPr lang="pt-BR" sz="1600" b="1" dirty="0">
                <a:solidFill>
                  <a:prstClr val="white"/>
                </a:solidFill>
              </a:endParaRPr>
            </a:p>
            <a:p>
              <a:pPr algn="ctr"/>
              <a:endParaRPr lang="pt-BR" dirty="0">
                <a:solidFill>
                  <a:schemeClr val="bg1"/>
                </a:solidFill>
              </a:endParaRPr>
            </a:p>
          </p:txBody>
        </p:sp>
      </p:grpSp>
      <p:pic>
        <p:nvPicPr>
          <p:cNvPr id="22" name="Imagem 8" descr="DSC0380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57" y="2598738"/>
            <a:ext cx="5500687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Elipse 18"/>
          <p:cNvSpPr/>
          <p:nvPr/>
        </p:nvSpPr>
        <p:spPr>
          <a:xfrm>
            <a:off x="2071670" y="3044827"/>
            <a:ext cx="2141537" cy="669925"/>
          </a:xfrm>
          <a:prstGeom prst="ellipse">
            <a:avLst/>
          </a:prstGeom>
          <a:solidFill>
            <a:schemeClr val="bg1">
              <a:alpha val="36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</a:rPr>
              <a:t>IMPLANTAÇÃO </a:t>
            </a:r>
            <a:r>
              <a:rPr lang="pt-BR" sz="1400" b="1" dirty="0" smtClean="0">
                <a:solidFill>
                  <a:schemeClr val="tx1"/>
                </a:solidFill>
              </a:rPr>
              <a:t>DA NOVA CIDADE</a:t>
            </a:r>
            <a:endParaRPr lang="pt-BR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29" descr="santana do mundau.JPG"/>
          <p:cNvPicPr>
            <a:picLocks noChangeAspect="1"/>
          </p:cNvPicPr>
          <p:nvPr/>
        </p:nvPicPr>
        <p:blipFill>
          <a:blip r:embed="rId2" cstate="print"/>
          <a:srcRect l="3846" t="7265" r="55893" b="31197"/>
          <a:stretch>
            <a:fillRect/>
          </a:stretch>
        </p:blipFill>
        <p:spPr bwMode="auto">
          <a:xfrm rot="5400000">
            <a:off x="1320803" y="822281"/>
            <a:ext cx="5357851" cy="6142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135731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7413" name="Imagem 43" descr="placa cert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90009">
            <a:off x="7437438" y="203200"/>
            <a:ext cx="12715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Imagem 45" descr="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417513"/>
            <a:ext cx="1404937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CaixaDeTexto 25"/>
          <p:cNvSpPr txBox="1">
            <a:spLocks noChangeArrowheads="1"/>
          </p:cNvSpPr>
          <p:nvPr/>
        </p:nvSpPr>
        <p:spPr bwMode="auto">
          <a:xfrm>
            <a:off x="1714500" y="142875"/>
            <a:ext cx="542925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u="sng" dirty="0">
                <a:latin typeface="Eras Bold ITC" pitchFamily="34" charset="0"/>
              </a:rPr>
              <a:t>ESTRATÉGIAS DE AÇÃO PROJETOS </a:t>
            </a:r>
            <a:r>
              <a:rPr lang="pt-BR" sz="2400" u="sng" dirty="0" smtClean="0">
                <a:latin typeface="Eras Bold ITC" pitchFamily="34" charset="0"/>
              </a:rPr>
              <a:t>URBANOS</a:t>
            </a:r>
          </a:p>
          <a:p>
            <a:pPr algn="ctr"/>
            <a:r>
              <a:rPr lang="pt-BR" sz="2000" dirty="0" smtClean="0">
                <a:latin typeface="Eras Bold ITC" pitchFamily="34" charset="0"/>
              </a:rPr>
              <a:t>RES. SANTANA DO MUNDAÚ – 1261UH</a:t>
            </a:r>
            <a:endParaRPr lang="pt-BR" sz="2000" dirty="0">
              <a:latin typeface="Eras Bold ITC" pitchFamily="34" charset="0"/>
            </a:endParaRPr>
          </a:p>
        </p:txBody>
      </p:sp>
      <p:sp>
        <p:nvSpPr>
          <p:cNvPr id="17416" name="CaixaDeTexto 16"/>
          <p:cNvSpPr txBox="1">
            <a:spLocks noChangeArrowheads="1"/>
          </p:cNvSpPr>
          <p:nvPr/>
        </p:nvSpPr>
        <p:spPr bwMode="auto">
          <a:xfrm>
            <a:off x="6215063" y="5857892"/>
            <a:ext cx="27878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b="1" dirty="0" smtClean="0"/>
              <a:t>MUNICÍPIO </a:t>
            </a:r>
            <a:r>
              <a:rPr lang="pt-BR" b="1" dirty="0"/>
              <a:t>DE </a:t>
            </a:r>
          </a:p>
          <a:p>
            <a:pPr algn="ctr">
              <a:defRPr/>
            </a:pPr>
            <a:r>
              <a:rPr lang="pt-BR" b="1" dirty="0"/>
              <a:t>SANTANA DO </a:t>
            </a:r>
            <a:r>
              <a:rPr lang="pt-BR" b="1" dirty="0" smtClean="0"/>
              <a:t>MUNDAÚ</a:t>
            </a:r>
          </a:p>
        </p:txBody>
      </p:sp>
      <p:sp>
        <p:nvSpPr>
          <p:cNvPr id="17417" name="CaixaDeTexto 16"/>
          <p:cNvSpPr txBox="1">
            <a:spLocks noChangeArrowheads="1"/>
          </p:cNvSpPr>
          <p:nvPr/>
        </p:nvSpPr>
        <p:spPr bwMode="auto">
          <a:xfrm>
            <a:off x="7056461" y="4214813"/>
            <a:ext cx="873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 dirty="0"/>
              <a:t>ANTIGA</a:t>
            </a:r>
          </a:p>
          <a:p>
            <a:r>
              <a:rPr lang="pt-BR" sz="1400" b="1" dirty="0"/>
              <a:t>CIDADE</a:t>
            </a:r>
          </a:p>
        </p:txBody>
      </p:sp>
      <p:sp>
        <p:nvSpPr>
          <p:cNvPr id="35" name="Forma livre 34"/>
          <p:cNvSpPr/>
          <p:nvPr/>
        </p:nvSpPr>
        <p:spPr>
          <a:xfrm>
            <a:off x="6000750" y="2000250"/>
            <a:ext cx="2643188" cy="4357688"/>
          </a:xfrm>
          <a:custGeom>
            <a:avLst/>
            <a:gdLst>
              <a:gd name="connsiteX0" fmla="*/ 86436 w 2242782"/>
              <a:gd name="connsiteY0" fmla="*/ 4312692 h 4367283"/>
              <a:gd name="connsiteX1" fmla="*/ 181970 w 2242782"/>
              <a:gd name="connsiteY1" fmla="*/ 4203510 h 4367283"/>
              <a:gd name="connsiteX2" fmla="*/ 1178257 w 2242782"/>
              <a:gd name="connsiteY2" fmla="*/ 3330054 h 4367283"/>
              <a:gd name="connsiteX3" fmla="*/ 1737815 w 2242782"/>
              <a:gd name="connsiteY3" fmla="*/ 2374710 h 4367283"/>
              <a:gd name="connsiteX4" fmla="*/ 1628633 w 2242782"/>
              <a:gd name="connsiteY4" fmla="*/ 1378424 h 4367283"/>
              <a:gd name="connsiteX5" fmla="*/ 2106304 w 2242782"/>
              <a:gd name="connsiteY5" fmla="*/ 286603 h 4367283"/>
              <a:gd name="connsiteX6" fmla="*/ 2242782 w 2242782"/>
              <a:gd name="connsiteY6" fmla="*/ 0 h 436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42782" h="4367283">
                <a:moveTo>
                  <a:pt x="86436" y="4312692"/>
                </a:moveTo>
                <a:cubicBezTo>
                  <a:pt x="43218" y="4339987"/>
                  <a:pt x="0" y="4367283"/>
                  <a:pt x="181970" y="4203510"/>
                </a:cubicBezTo>
                <a:cubicBezTo>
                  <a:pt x="363940" y="4039737"/>
                  <a:pt x="918950" y="3634854"/>
                  <a:pt x="1178257" y="3330054"/>
                </a:cubicBezTo>
                <a:cubicBezTo>
                  <a:pt x="1437564" y="3025254"/>
                  <a:pt x="1662752" y="2699982"/>
                  <a:pt x="1737815" y="2374710"/>
                </a:cubicBezTo>
                <a:cubicBezTo>
                  <a:pt x="1812878" y="2049438"/>
                  <a:pt x="1567218" y="1726442"/>
                  <a:pt x="1628633" y="1378424"/>
                </a:cubicBezTo>
                <a:cubicBezTo>
                  <a:pt x="1690048" y="1030406"/>
                  <a:pt x="2003946" y="516340"/>
                  <a:pt x="2106304" y="286603"/>
                </a:cubicBezTo>
                <a:cubicBezTo>
                  <a:pt x="2208662" y="56866"/>
                  <a:pt x="2222310" y="54591"/>
                  <a:pt x="2242782" y="0"/>
                </a:cubicBezTo>
              </a:path>
            </a:pathLst>
          </a:custGeom>
          <a:ln w="1016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9" name="CaixaDeTexto 16"/>
          <p:cNvSpPr txBox="1">
            <a:spLocks noChangeArrowheads="1"/>
          </p:cNvSpPr>
          <p:nvPr/>
        </p:nvSpPr>
        <p:spPr bwMode="auto">
          <a:xfrm>
            <a:off x="1069962" y="5405455"/>
            <a:ext cx="17160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 b="1" dirty="0"/>
              <a:t>CENTRO</a:t>
            </a:r>
          </a:p>
          <a:p>
            <a:pPr algn="ctr"/>
            <a:r>
              <a:rPr lang="pt-BR" sz="1400" b="1" dirty="0"/>
              <a:t>ADMINISTRATIVO</a:t>
            </a:r>
          </a:p>
        </p:txBody>
      </p:sp>
      <p:sp>
        <p:nvSpPr>
          <p:cNvPr id="17421" name="CaixaDeTexto 16"/>
          <p:cNvSpPr txBox="1">
            <a:spLocks noChangeArrowheads="1"/>
          </p:cNvSpPr>
          <p:nvPr/>
        </p:nvSpPr>
        <p:spPr bwMode="auto">
          <a:xfrm>
            <a:off x="6927874" y="3214686"/>
            <a:ext cx="10017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 b="1" dirty="0"/>
              <a:t>MIRANTE</a:t>
            </a:r>
          </a:p>
        </p:txBody>
      </p:sp>
      <p:cxnSp>
        <p:nvCxnSpPr>
          <p:cNvPr id="43" name="Conector de seta reta 42"/>
          <p:cNvCxnSpPr/>
          <p:nvPr/>
        </p:nvCxnSpPr>
        <p:spPr>
          <a:xfrm rot="10800000" flipV="1">
            <a:off x="3941763" y="1785938"/>
            <a:ext cx="1857375" cy="7858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de seta reta 44"/>
          <p:cNvCxnSpPr/>
          <p:nvPr/>
        </p:nvCxnSpPr>
        <p:spPr>
          <a:xfrm rot="16200000" flipH="1">
            <a:off x="4870451" y="2714625"/>
            <a:ext cx="2000250" cy="1428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4" name="CaixaDeTexto 16"/>
          <p:cNvSpPr txBox="1">
            <a:spLocks noChangeArrowheads="1"/>
          </p:cNvSpPr>
          <p:nvPr/>
        </p:nvSpPr>
        <p:spPr bwMode="auto">
          <a:xfrm>
            <a:off x="2635250" y="6049983"/>
            <a:ext cx="1936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 b="1" dirty="0"/>
              <a:t>SETOR COMERCIAL</a:t>
            </a:r>
          </a:p>
        </p:txBody>
      </p:sp>
      <p:cxnSp>
        <p:nvCxnSpPr>
          <p:cNvPr id="52" name="Conector de seta reta 51"/>
          <p:cNvCxnSpPr/>
          <p:nvPr/>
        </p:nvCxnSpPr>
        <p:spPr>
          <a:xfrm flipV="1">
            <a:off x="1785918" y="3143248"/>
            <a:ext cx="1214446" cy="100013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6" name="CaixaDeTexto 16"/>
          <p:cNvSpPr txBox="1">
            <a:spLocks noChangeArrowheads="1"/>
          </p:cNvSpPr>
          <p:nvPr/>
        </p:nvSpPr>
        <p:spPr bwMode="auto">
          <a:xfrm>
            <a:off x="589358" y="3977350"/>
            <a:ext cx="16251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 b="1" dirty="0" smtClean="0"/>
              <a:t>ÁREA DE</a:t>
            </a:r>
          </a:p>
          <a:p>
            <a:pPr algn="ctr"/>
            <a:r>
              <a:rPr lang="pt-BR" sz="1400" b="1" dirty="0" smtClean="0"/>
              <a:t>EQUIPAMENTOS</a:t>
            </a:r>
            <a:endParaRPr lang="pt-BR" sz="1400" b="1" dirty="0"/>
          </a:p>
        </p:txBody>
      </p:sp>
      <p:cxnSp>
        <p:nvCxnSpPr>
          <p:cNvPr id="54" name="Conector de seta reta 53"/>
          <p:cNvCxnSpPr/>
          <p:nvPr/>
        </p:nvCxnSpPr>
        <p:spPr>
          <a:xfrm rot="5400000" flipH="1" flipV="1">
            <a:off x="3143240" y="4714884"/>
            <a:ext cx="2143140" cy="71438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55"/>
          <p:cNvCxnSpPr/>
          <p:nvPr/>
        </p:nvCxnSpPr>
        <p:spPr>
          <a:xfrm flipV="1">
            <a:off x="1785918" y="3214690"/>
            <a:ext cx="1870095" cy="93504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de seta reta 65"/>
          <p:cNvCxnSpPr/>
          <p:nvPr/>
        </p:nvCxnSpPr>
        <p:spPr>
          <a:xfrm rot="16200000" flipV="1">
            <a:off x="1285865" y="3286136"/>
            <a:ext cx="1643071" cy="107154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31" name="CaixaDeTexto 16"/>
          <p:cNvSpPr txBox="1">
            <a:spLocks noChangeArrowheads="1"/>
          </p:cNvSpPr>
          <p:nvPr/>
        </p:nvSpPr>
        <p:spPr bwMode="auto">
          <a:xfrm>
            <a:off x="5072063" y="1549389"/>
            <a:ext cx="22018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 b="1" dirty="0"/>
              <a:t>SETOR HABITACIONAL</a:t>
            </a:r>
          </a:p>
        </p:txBody>
      </p:sp>
      <p:cxnSp>
        <p:nvCxnSpPr>
          <p:cNvPr id="71" name="Conector de seta reta 70"/>
          <p:cNvCxnSpPr/>
          <p:nvPr/>
        </p:nvCxnSpPr>
        <p:spPr>
          <a:xfrm rot="10800000" flipV="1">
            <a:off x="6500827" y="3429004"/>
            <a:ext cx="928688" cy="50006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33" name="CaixaDeTexto 16"/>
          <p:cNvSpPr txBox="1">
            <a:spLocks noChangeArrowheads="1"/>
          </p:cNvSpPr>
          <p:nvPr/>
        </p:nvSpPr>
        <p:spPr bwMode="auto">
          <a:xfrm>
            <a:off x="-87313" y="1476375"/>
            <a:ext cx="1230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 b="1"/>
              <a:t>VETOR DE</a:t>
            </a:r>
          </a:p>
          <a:p>
            <a:pPr algn="ctr"/>
            <a:r>
              <a:rPr lang="pt-BR" sz="1400" b="1"/>
              <a:t> EXPANSÃO</a:t>
            </a:r>
          </a:p>
        </p:txBody>
      </p:sp>
      <p:sp>
        <p:nvSpPr>
          <p:cNvPr id="17434" name="CaixaDeTexto 16"/>
          <p:cNvSpPr txBox="1">
            <a:spLocks noChangeArrowheads="1"/>
          </p:cNvSpPr>
          <p:nvPr/>
        </p:nvSpPr>
        <p:spPr bwMode="auto">
          <a:xfrm>
            <a:off x="4857750" y="6550025"/>
            <a:ext cx="944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 b="1"/>
              <a:t>ACESSO</a:t>
            </a:r>
          </a:p>
        </p:txBody>
      </p:sp>
      <p:sp>
        <p:nvSpPr>
          <p:cNvPr id="86" name="Seta para a esquerda e para cima 85"/>
          <p:cNvSpPr/>
          <p:nvPr/>
        </p:nvSpPr>
        <p:spPr>
          <a:xfrm>
            <a:off x="571500" y="1571625"/>
            <a:ext cx="857250" cy="714375"/>
          </a:xfrm>
          <a:prstGeom prst="left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30" name="Conector de seta reta 29"/>
          <p:cNvCxnSpPr/>
          <p:nvPr/>
        </p:nvCxnSpPr>
        <p:spPr>
          <a:xfrm flipV="1">
            <a:off x="2357434" y="4643453"/>
            <a:ext cx="1714500" cy="100012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 rot="5400000" flipH="1" flipV="1">
            <a:off x="1785918" y="2857496"/>
            <a:ext cx="1285884" cy="128588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/>
          <p:cNvCxnSpPr/>
          <p:nvPr/>
        </p:nvCxnSpPr>
        <p:spPr>
          <a:xfrm rot="10800000" flipV="1">
            <a:off x="6357950" y="2643182"/>
            <a:ext cx="1000132" cy="8572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ixaDeTexto 16"/>
          <p:cNvSpPr txBox="1">
            <a:spLocks noChangeArrowheads="1"/>
          </p:cNvSpPr>
          <p:nvPr/>
        </p:nvSpPr>
        <p:spPr bwMode="auto">
          <a:xfrm>
            <a:off x="6804464" y="2191400"/>
            <a:ext cx="16251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 b="1" dirty="0" smtClean="0"/>
              <a:t>ÁREA DE</a:t>
            </a:r>
          </a:p>
          <a:p>
            <a:pPr algn="ctr"/>
            <a:r>
              <a:rPr lang="pt-BR" sz="1400" b="1" dirty="0" smtClean="0"/>
              <a:t>EQUIPAMENTOS</a:t>
            </a:r>
            <a:endParaRPr lang="pt-BR" sz="1400" b="1" dirty="0"/>
          </a:p>
        </p:txBody>
      </p:sp>
      <p:cxnSp>
        <p:nvCxnSpPr>
          <p:cNvPr id="42" name="Conector de seta reta 41"/>
          <p:cNvCxnSpPr/>
          <p:nvPr/>
        </p:nvCxnSpPr>
        <p:spPr>
          <a:xfrm rot="10800000" flipV="1">
            <a:off x="5715008" y="2643182"/>
            <a:ext cx="1643074" cy="157163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de seta reta 45"/>
          <p:cNvCxnSpPr/>
          <p:nvPr/>
        </p:nvCxnSpPr>
        <p:spPr>
          <a:xfrm rot="5400000">
            <a:off x="5536414" y="2893216"/>
            <a:ext cx="2071702" cy="157163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ixaDeTexto 16"/>
          <p:cNvSpPr txBox="1">
            <a:spLocks noChangeArrowheads="1"/>
          </p:cNvSpPr>
          <p:nvPr/>
        </p:nvSpPr>
        <p:spPr bwMode="auto">
          <a:xfrm>
            <a:off x="785786" y="4549983"/>
            <a:ext cx="2043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400" b="1" dirty="0"/>
              <a:t>ÁREAS </a:t>
            </a:r>
            <a:r>
              <a:rPr lang="pt-BR" sz="1400" b="1" dirty="0" smtClean="0"/>
              <a:t>DE </a:t>
            </a:r>
            <a:r>
              <a:rPr lang="pt-BR" sz="1400" b="1" dirty="0"/>
              <a:t>LAZER</a:t>
            </a:r>
          </a:p>
        </p:txBody>
      </p:sp>
      <p:cxnSp>
        <p:nvCxnSpPr>
          <p:cNvPr id="53" name="Conector de seta reta 52"/>
          <p:cNvCxnSpPr/>
          <p:nvPr/>
        </p:nvCxnSpPr>
        <p:spPr>
          <a:xfrm flipV="1">
            <a:off x="2655888" y="4429132"/>
            <a:ext cx="415914" cy="21430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de seta reta 56"/>
          <p:cNvCxnSpPr/>
          <p:nvPr/>
        </p:nvCxnSpPr>
        <p:spPr>
          <a:xfrm>
            <a:off x="2643174" y="4643446"/>
            <a:ext cx="1428760" cy="50006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424160855"/>
              </p:ext>
            </p:extLst>
          </p:nvPr>
        </p:nvGraphicFramePr>
        <p:xfrm>
          <a:off x="928662" y="1682752"/>
          <a:ext cx="7143800" cy="4746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tângulo 8"/>
          <p:cNvSpPr/>
          <p:nvPr/>
        </p:nvSpPr>
        <p:spPr>
          <a:xfrm>
            <a:off x="0" y="0"/>
            <a:ext cx="9144000" cy="135731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437" name="CaixaDeTexto 25"/>
          <p:cNvSpPr txBox="1">
            <a:spLocks noChangeArrowheads="1"/>
          </p:cNvSpPr>
          <p:nvPr/>
        </p:nvSpPr>
        <p:spPr bwMode="auto">
          <a:xfrm>
            <a:off x="1214438" y="428625"/>
            <a:ext cx="664368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200" u="sng">
                <a:latin typeface="Eras Bold ITC" pitchFamily="34" charset="0"/>
              </a:rPr>
              <a:t>COMITÊ DE ANÁLISE E APROVAÇÃO </a:t>
            </a:r>
          </a:p>
          <a:p>
            <a:pPr algn="ctr"/>
            <a:r>
              <a:rPr lang="pt-BR" sz="2200" u="sng">
                <a:latin typeface="Eras Bold ITC" pitchFamily="34" charset="0"/>
              </a:rPr>
              <a:t>DE PROJETOS</a:t>
            </a:r>
          </a:p>
        </p:txBody>
      </p:sp>
      <p:pic>
        <p:nvPicPr>
          <p:cNvPr id="18438" name="Imagem 10" descr="placa certa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690009">
            <a:off x="7437438" y="203200"/>
            <a:ext cx="12715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Imagem 12" descr="logo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417513"/>
            <a:ext cx="1404937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0" y="6286520"/>
            <a:ext cx="5286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latin typeface="+mn-lt"/>
              </a:rPr>
              <a:t>DECRETO 6.969 DE 21 DE JULHO DE 2010</a:t>
            </a:r>
            <a:endParaRPr lang="pt-BR" sz="1600" b="1" dirty="0">
              <a:latin typeface="+mn-lt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9144000" cy="135731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460" name="CaixaDeTexto 25"/>
          <p:cNvSpPr txBox="1">
            <a:spLocks noChangeArrowheads="1"/>
          </p:cNvSpPr>
          <p:nvPr/>
        </p:nvSpPr>
        <p:spPr bwMode="auto">
          <a:xfrm>
            <a:off x="1214438" y="428625"/>
            <a:ext cx="66436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 u="sng" dirty="0" smtClean="0">
                <a:latin typeface="Eras Bold ITC" pitchFamily="34" charset="0"/>
              </a:rPr>
              <a:t>RESULTADOS </a:t>
            </a:r>
            <a:r>
              <a:rPr lang="pt-BR" sz="2000" u="sng" dirty="0">
                <a:latin typeface="Eras Bold ITC" pitchFamily="34" charset="0"/>
              </a:rPr>
              <a:t>ALCANÇADOS </a:t>
            </a:r>
          </a:p>
          <a:p>
            <a:pPr algn="ctr"/>
            <a:r>
              <a:rPr lang="pt-BR" sz="2000" u="sng" dirty="0">
                <a:latin typeface="Eras Bold ITC" pitchFamily="34" charset="0"/>
              </a:rPr>
              <a:t>PELO PROGRAMA DA RECONSTRUÇÃO </a:t>
            </a:r>
            <a:r>
              <a:rPr lang="pt-BR" sz="2000" u="sng" dirty="0" smtClean="0">
                <a:latin typeface="Eras Bold ITC" pitchFamily="34" charset="0"/>
              </a:rPr>
              <a:t>DAS </a:t>
            </a:r>
            <a:r>
              <a:rPr lang="pt-BR" sz="2000" u="sng" dirty="0">
                <a:latin typeface="Eras Bold ITC" pitchFamily="34" charset="0"/>
              </a:rPr>
              <a:t>HABITAÇÕES</a:t>
            </a:r>
          </a:p>
        </p:txBody>
      </p:sp>
      <p:pic>
        <p:nvPicPr>
          <p:cNvPr id="19461" name="Imagem 10" descr="placa cert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690009">
            <a:off x="7437438" y="203200"/>
            <a:ext cx="12715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Imagem 12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17513"/>
            <a:ext cx="1404937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upo 29"/>
          <p:cNvGrpSpPr/>
          <p:nvPr/>
        </p:nvGrpSpPr>
        <p:grpSpPr>
          <a:xfrm>
            <a:off x="1644352" y="1916832"/>
            <a:ext cx="6096000" cy="387183"/>
            <a:chOff x="0" y="0"/>
            <a:chExt cx="6096000" cy="387183"/>
          </a:xfrm>
          <a:scene3d>
            <a:camera prst="orthographicFront"/>
            <a:lightRig rig="flat" dir="t"/>
          </a:scene3d>
        </p:grpSpPr>
        <p:sp>
          <p:nvSpPr>
            <p:cNvPr id="31" name="Retângulo de cantos arredondados 30"/>
            <p:cNvSpPr/>
            <p:nvPr/>
          </p:nvSpPr>
          <p:spPr>
            <a:xfrm>
              <a:off x="0" y="0"/>
              <a:ext cx="6096000" cy="387183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2" name="Retângulo 31"/>
            <p:cNvSpPr/>
            <p:nvPr/>
          </p:nvSpPr>
          <p:spPr>
            <a:xfrm>
              <a:off x="18901" y="18901"/>
              <a:ext cx="6058198" cy="3493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kern="1200" dirty="0" smtClean="0"/>
                <a:t>RELOCAÇÃO DE FAMÍLIAS DE ÁREAS DE RISCO</a:t>
              </a:r>
              <a:endParaRPr lang="pt-BR" sz="2000" b="1" kern="1200" dirty="0"/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1644352" y="2420888"/>
            <a:ext cx="6096000" cy="784838"/>
            <a:chOff x="0" y="786804"/>
            <a:chExt cx="6096000" cy="784838"/>
          </a:xfrm>
          <a:scene3d>
            <a:camera prst="orthographicFront"/>
            <a:lightRig rig="flat" dir="t"/>
          </a:scene3d>
        </p:grpSpPr>
        <p:sp>
          <p:nvSpPr>
            <p:cNvPr id="34" name="Retângulo de cantos arredondados 33"/>
            <p:cNvSpPr/>
            <p:nvPr/>
          </p:nvSpPr>
          <p:spPr>
            <a:xfrm>
              <a:off x="0" y="786804"/>
              <a:ext cx="6096000" cy="784838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5" name="Retângulo 34"/>
            <p:cNvSpPr/>
            <p:nvPr/>
          </p:nvSpPr>
          <p:spPr>
            <a:xfrm>
              <a:off x="38313" y="825117"/>
              <a:ext cx="6019374" cy="70821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kern="1200" dirty="0" smtClean="0"/>
                <a:t>MELHORIA NA QUALIDADE DE VIDA E  INFRAESTRUTURA DA REGIÃO</a:t>
              </a:r>
              <a:endParaRPr lang="pt-BR" sz="2000" b="1" kern="1200" dirty="0"/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1644352" y="3326962"/>
            <a:ext cx="6096000" cy="390070"/>
            <a:chOff x="0" y="2166209"/>
            <a:chExt cx="6096000" cy="390070"/>
          </a:xfrm>
          <a:scene3d>
            <a:camera prst="orthographicFront"/>
            <a:lightRig rig="flat" dir="t"/>
          </a:scene3d>
        </p:grpSpPr>
        <p:sp>
          <p:nvSpPr>
            <p:cNvPr id="37" name="Retângulo de cantos arredondados 36"/>
            <p:cNvSpPr/>
            <p:nvPr/>
          </p:nvSpPr>
          <p:spPr>
            <a:xfrm>
              <a:off x="0" y="2166209"/>
              <a:ext cx="6096000" cy="39007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8" name="Retângulo 37"/>
            <p:cNvSpPr/>
            <p:nvPr/>
          </p:nvSpPr>
          <p:spPr>
            <a:xfrm>
              <a:off x="19042" y="2185251"/>
              <a:ext cx="6057916" cy="35198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kern="1200" dirty="0" smtClean="0"/>
                <a:t>AQUECIMENTO NO SETOR DA CONSTRUÇÃO CIVIL</a:t>
              </a: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1644352" y="3878605"/>
            <a:ext cx="6096000" cy="342483"/>
            <a:chOff x="0" y="1924379"/>
            <a:chExt cx="6096000" cy="342483"/>
          </a:xfrm>
          <a:scene3d>
            <a:camera prst="orthographicFront"/>
            <a:lightRig rig="flat" dir="t"/>
          </a:scene3d>
        </p:grpSpPr>
        <p:sp>
          <p:nvSpPr>
            <p:cNvPr id="40" name="Retângulo de cantos arredondados 39"/>
            <p:cNvSpPr/>
            <p:nvPr/>
          </p:nvSpPr>
          <p:spPr>
            <a:xfrm>
              <a:off x="0" y="1924379"/>
              <a:ext cx="6096000" cy="342483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1" name="Retângulo 40"/>
            <p:cNvSpPr/>
            <p:nvPr/>
          </p:nvSpPr>
          <p:spPr>
            <a:xfrm>
              <a:off x="16719" y="1941098"/>
              <a:ext cx="6062562" cy="3090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kern="1200" dirty="0" smtClean="0"/>
                <a:t>GERAÇÃO DE EMPREGO E RENDA</a:t>
              </a:r>
              <a:endParaRPr lang="pt-BR" sz="2000" b="1" kern="1200" dirty="0"/>
            </a:p>
          </p:txBody>
        </p:sp>
      </p:grpSp>
      <p:grpSp>
        <p:nvGrpSpPr>
          <p:cNvPr id="45" name="Grupo 44"/>
          <p:cNvGrpSpPr/>
          <p:nvPr/>
        </p:nvGrpSpPr>
        <p:grpSpPr>
          <a:xfrm>
            <a:off x="1644352" y="4842017"/>
            <a:ext cx="6096000" cy="387183"/>
            <a:chOff x="0" y="3473447"/>
            <a:chExt cx="6096000" cy="387183"/>
          </a:xfrm>
          <a:scene3d>
            <a:camera prst="orthographicFront"/>
            <a:lightRig rig="flat" dir="t"/>
          </a:scene3d>
        </p:grpSpPr>
        <p:sp>
          <p:nvSpPr>
            <p:cNvPr id="46" name="Retângulo de cantos arredondados 45"/>
            <p:cNvSpPr/>
            <p:nvPr/>
          </p:nvSpPr>
          <p:spPr>
            <a:xfrm>
              <a:off x="0" y="3473447"/>
              <a:ext cx="6096000" cy="387183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7" name="Retângulo 46"/>
            <p:cNvSpPr/>
            <p:nvPr/>
          </p:nvSpPr>
          <p:spPr>
            <a:xfrm>
              <a:off x="18901" y="3492348"/>
              <a:ext cx="6058198" cy="3493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kern="1200" dirty="0" smtClean="0"/>
                <a:t>ATRAÇÃO DE NOVOS INVESTIMENTOS</a:t>
              </a:r>
              <a:endParaRPr lang="pt-BR" sz="2000" b="1" kern="1200" dirty="0"/>
            </a:p>
          </p:txBody>
        </p:sp>
      </p:grpSp>
      <p:grpSp>
        <p:nvGrpSpPr>
          <p:cNvPr id="48" name="Grupo 47"/>
          <p:cNvGrpSpPr/>
          <p:nvPr/>
        </p:nvGrpSpPr>
        <p:grpSpPr>
          <a:xfrm>
            <a:off x="1644352" y="4345760"/>
            <a:ext cx="6096000" cy="379384"/>
            <a:chOff x="0" y="4549837"/>
            <a:chExt cx="6096000" cy="379384"/>
          </a:xfrm>
          <a:scene3d>
            <a:camera prst="orthographicFront"/>
            <a:lightRig rig="flat" dir="t"/>
          </a:scene3d>
        </p:grpSpPr>
        <p:sp>
          <p:nvSpPr>
            <p:cNvPr id="49" name="Retângulo de cantos arredondados 48"/>
            <p:cNvSpPr/>
            <p:nvPr/>
          </p:nvSpPr>
          <p:spPr>
            <a:xfrm>
              <a:off x="0" y="4549837"/>
              <a:ext cx="6096000" cy="379384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50" name="Retângulo 49"/>
            <p:cNvSpPr/>
            <p:nvPr/>
          </p:nvSpPr>
          <p:spPr>
            <a:xfrm>
              <a:off x="18520" y="4568357"/>
              <a:ext cx="6058960" cy="34234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kern="1200" dirty="0" smtClean="0"/>
                <a:t>CAPACITAÇÃO DE MÃO-DE-OBRA</a:t>
              </a:r>
              <a:endParaRPr lang="pt-BR" sz="2000" b="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versor 0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NCHENTES - VÍDEO 2 (final) 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9144000" cy="135731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32" name="CaixaDeTexto 25"/>
          <p:cNvSpPr txBox="1">
            <a:spLocks noChangeArrowheads="1"/>
          </p:cNvSpPr>
          <p:nvPr/>
        </p:nvSpPr>
        <p:spPr bwMode="auto">
          <a:xfrm>
            <a:off x="1643063" y="323850"/>
            <a:ext cx="5429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u="sng" dirty="0" smtClean="0">
                <a:latin typeface="Eras Bold ITC" pitchFamily="34" charset="0"/>
              </a:rPr>
              <a:t>AGRADECIMENTOS</a:t>
            </a:r>
            <a:endParaRPr lang="pt-BR" sz="2400" u="sng" dirty="0">
              <a:latin typeface="Eras Bold ITC" pitchFamily="34" charset="0"/>
            </a:endParaRPr>
          </a:p>
        </p:txBody>
      </p:sp>
      <p:pic>
        <p:nvPicPr>
          <p:cNvPr id="22533" name="Imagem 4" descr="placa cert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690009">
            <a:off x="7437438" y="203200"/>
            <a:ext cx="12715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Imagem 5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17513"/>
            <a:ext cx="1404937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CaixaDeTexto 6"/>
          <p:cNvSpPr txBox="1">
            <a:spLocks noChangeArrowheads="1"/>
          </p:cNvSpPr>
          <p:nvPr/>
        </p:nvSpPr>
        <p:spPr bwMode="auto">
          <a:xfrm>
            <a:off x="571500" y="1928813"/>
            <a:ext cx="80010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latin typeface="+mn-lt"/>
              </a:rPr>
              <a:t>GOVERNO FEDERAL</a:t>
            </a:r>
          </a:p>
          <a:p>
            <a:pPr algn="ctr">
              <a:defRPr/>
            </a:pPr>
            <a:r>
              <a:rPr lang="pt-BR" sz="2400" b="1" dirty="0">
                <a:latin typeface="+mn-lt"/>
              </a:rPr>
              <a:t>GOVERNO DO ESTADO DE </a:t>
            </a:r>
            <a:r>
              <a:rPr lang="pt-BR" sz="2400" b="1" dirty="0" smtClean="0">
                <a:latin typeface="+mn-lt"/>
              </a:rPr>
              <a:t>ALAGOAS</a:t>
            </a:r>
          </a:p>
          <a:p>
            <a:pPr algn="ctr">
              <a:defRPr/>
            </a:pPr>
            <a:r>
              <a:rPr lang="pt-BR" sz="2400" b="1" dirty="0" smtClean="0">
                <a:solidFill>
                  <a:prstClr val="black"/>
                </a:solidFill>
                <a:latin typeface="Calibri"/>
              </a:rPr>
              <a:t>PREFEITURAS MUNICIPAIS DE ALAGOAS</a:t>
            </a:r>
            <a:endParaRPr lang="pt-BR" sz="2400" b="1" dirty="0">
              <a:latin typeface="+mn-lt"/>
            </a:endParaRPr>
          </a:p>
          <a:p>
            <a:pPr algn="ctr">
              <a:defRPr/>
            </a:pPr>
            <a:r>
              <a:rPr lang="pt-BR" sz="2400" b="1" dirty="0">
                <a:latin typeface="+mn-lt"/>
              </a:rPr>
              <a:t>CAIXA ECONÔMICA FEDERAL</a:t>
            </a:r>
          </a:p>
          <a:p>
            <a:pPr algn="ctr">
              <a:defRPr/>
            </a:pPr>
            <a:r>
              <a:rPr lang="pt-BR" sz="2400" b="1" dirty="0">
                <a:latin typeface="+mn-lt"/>
              </a:rPr>
              <a:t>DEFESA CIVIL</a:t>
            </a:r>
          </a:p>
          <a:p>
            <a:pPr algn="ctr">
              <a:defRPr/>
            </a:pPr>
            <a:r>
              <a:rPr lang="pt-BR" sz="2400" b="1" dirty="0">
                <a:latin typeface="+mn-lt"/>
              </a:rPr>
              <a:t>ELETROBRÁS – </a:t>
            </a:r>
            <a:r>
              <a:rPr lang="pt-BR" sz="2400" b="1" dirty="0" smtClean="0">
                <a:latin typeface="+mn-lt"/>
              </a:rPr>
              <a:t>DISTRIBUIÇÃO </a:t>
            </a:r>
            <a:r>
              <a:rPr lang="pt-BR" sz="2400" b="1" dirty="0">
                <a:latin typeface="+mn-lt"/>
              </a:rPr>
              <a:t>ALAGOAS</a:t>
            </a:r>
          </a:p>
          <a:p>
            <a:pPr algn="ctr">
              <a:defRPr/>
            </a:pPr>
            <a:r>
              <a:rPr lang="pt-BR" sz="2400" b="1" dirty="0" smtClean="0">
                <a:latin typeface="+mn-lt"/>
              </a:rPr>
              <a:t>CASAL </a:t>
            </a:r>
            <a:r>
              <a:rPr lang="pt-BR" sz="2400" b="1" dirty="0">
                <a:latin typeface="+mn-lt"/>
              </a:rPr>
              <a:t>– COMPANHIA DE SANEAMENTO DE ALAGOAS</a:t>
            </a:r>
          </a:p>
          <a:p>
            <a:pPr algn="ctr">
              <a:defRPr/>
            </a:pPr>
            <a:r>
              <a:rPr lang="pt-BR" sz="2400" b="1" dirty="0">
                <a:latin typeface="+mn-lt"/>
              </a:rPr>
              <a:t>I</a:t>
            </a:r>
            <a:r>
              <a:rPr lang="pt-BR" sz="2400" b="1" dirty="0" smtClean="0">
                <a:latin typeface="+mn-lt"/>
              </a:rPr>
              <a:t>MA- </a:t>
            </a:r>
            <a:r>
              <a:rPr lang="pt-BR" sz="2400" b="1" dirty="0">
                <a:latin typeface="+mn-lt"/>
              </a:rPr>
              <a:t>INSTITUTO DO </a:t>
            </a:r>
            <a:r>
              <a:rPr lang="pt-BR" sz="2400" b="1" dirty="0" smtClean="0">
                <a:latin typeface="+mn-lt"/>
              </a:rPr>
              <a:t>MEIO-AMBIENTE</a:t>
            </a:r>
          </a:p>
          <a:p>
            <a:pPr lvl="0" algn="ctr">
              <a:defRPr/>
            </a:pPr>
            <a:r>
              <a:rPr lang="pt-BR" sz="2400" b="1" dirty="0" smtClean="0">
                <a:solidFill>
                  <a:prstClr val="black"/>
                </a:solidFill>
                <a:latin typeface="Calibri"/>
              </a:rPr>
              <a:t>AMA – ASSOCIAÇÃO DOS MUNICÍPIOS ALAGOANOS</a:t>
            </a:r>
          </a:p>
          <a:p>
            <a:pPr algn="ctr">
              <a:defRPr/>
            </a:pPr>
            <a:r>
              <a:rPr lang="pt-BR" sz="2400" b="1" dirty="0" err="1" smtClean="0">
                <a:latin typeface="+mn-lt"/>
              </a:rPr>
              <a:t>ONG´S</a:t>
            </a:r>
            <a:endParaRPr lang="pt-BR" sz="2400" b="1" dirty="0">
              <a:latin typeface="+mn-lt"/>
            </a:endParaRPr>
          </a:p>
          <a:p>
            <a:pPr algn="ctr">
              <a:defRPr/>
            </a:pPr>
            <a:r>
              <a:rPr lang="pt-BR" sz="2400" b="1" dirty="0">
                <a:latin typeface="+mn-lt"/>
              </a:rPr>
              <a:t>SOCIEDADE CIVIL</a:t>
            </a:r>
          </a:p>
          <a:p>
            <a:pPr algn="just">
              <a:buFont typeface="Arial" charset="0"/>
              <a:buChar char="•"/>
              <a:defRPr/>
            </a:pPr>
            <a:endParaRPr lang="pt-BR" dirty="0"/>
          </a:p>
          <a:p>
            <a:pPr algn="just">
              <a:buFont typeface="Arial" charset="0"/>
              <a:buChar char="•"/>
              <a:defRPr/>
            </a:pPr>
            <a:endParaRPr lang="pt-BR" dirty="0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6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6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6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6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6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6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6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6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6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6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6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6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6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6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6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6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9144000" cy="135731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 u="sng" dirty="0">
              <a:solidFill>
                <a:schemeClr val="tx1"/>
              </a:solidFill>
            </a:endParaRPr>
          </a:p>
        </p:txBody>
      </p:sp>
      <p:sp>
        <p:nvSpPr>
          <p:cNvPr id="22532" name="CaixaDeTexto 25"/>
          <p:cNvSpPr txBox="1">
            <a:spLocks noChangeArrowheads="1"/>
          </p:cNvSpPr>
          <p:nvPr/>
        </p:nvSpPr>
        <p:spPr bwMode="auto">
          <a:xfrm>
            <a:off x="1643063" y="323850"/>
            <a:ext cx="5429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u="sng" dirty="0" smtClean="0">
                <a:latin typeface="Eras Bold ITC" pitchFamily="34" charset="0"/>
              </a:rPr>
              <a:t>CONTATO</a:t>
            </a:r>
            <a:endParaRPr lang="pt-BR" sz="2400" u="sng" dirty="0">
              <a:latin typeface="Eras Bold ITC" pitchFamily="34" charset="0"/>
            </a:endParaRPr>
          </a:p>
        </p:txBody>
      </p:sp>
      <p:pic>
        <p:nvPicPr>
          <p:cNvPr id="22533" name="Imagem 4" descr="placa cert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690009">
            <a:off x="7437438" y="203200"/>
            <a:ext cx="12715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Imagem 5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17513"/>
            <a:ext cx="1404937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CaixaDeTexto 6"/>
          <p:cNvSpPr txBox="1">
            <a:spLocks noChangeArrowheads="1"/>
          </p:cNvSpPr>
          <p:nvPr/>
        </p:nvSpPr>
        <p:spPr bwMode="auto">
          <a:xfrm>
            <a:off x="571500" y="1928813"/>
            <a:ext cx="80010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 smtClean="0">
                <a:latin typeface="+mn-lt"/>
              </a:rPr>
              <a:t>MARISA TORRES PEREZ </a:t>
            </a:r>
          </a:p>
          <a:p>
            <a:pPr algn="ctr">
              <a:defRPr/>
            </a:pPr>
            <a:r>
              <a:rPr lang="pt-BR" sz="2400" b="1" dirty="0" smtClean="0">
                <a:latin typeface="+mn-lt"/>
              </a:rPr>
              <a:t>Superintendente de Política Habitacional</a:t>
            </a:r>
          </a:p>
          <a:p>
            <a:pPr algn="ctr">
              <a:defRPr/>
            </a:pPr>
            <a:r>
              <a:rPr lang="pt-BR" sz="2400" b="1" dirty="0" smtClean="0">
                <a:latin typeface="+mn-lt"/>
              </a:rPr>
              <a:t>SEINFRA/AL</a:t>
            </a:r>
          </a:p>
          <a:p>
            <a:pPr algn="ctr">
              <a:defRPr/>
            </a:pPr>
            <a:endParaRPr lang="pt-BR" sz="2400" b="1" dirty="0" smtClean="0">
              <a:latin typeface="+mn-lt"/>
            </a:endParaRPr>
          </a:p>
          <a:p>
            <a:pPr algn="ctr">
              <a:defRPr/>
            </a:pPr>
            <a:endParaRPr lang="pt-BR" sz="2400" b="1" dirty="0" smtClean="0">
              <a:latin typeface="+mn-lt"/>
            </a:endParaRPr>
          </a:p>
          <a:p>
            <a:pPr algn="ctr">
              <a:defRPr/>
            </a:pPr>
            <a:endParaRPr lang="pt-BR" sz="2400" b="1" dirty="0" smtClean="0">
              <a:latin typeface="+mn-lt"/>
            </a:endParaRPr>
          </a:p>
          <a:p>
            <a:pPr algn="ctr">
              <a:defRPr/>
            </a:pPr>
            <a:endParaRPr lang="pt-BR" sz="2400" b="1" dirty="0" smtClean="0">
              <a:latin typeface="+mn-lt"/>
            </a:endParaRPr>
          </a:p>
          <a:p>
            <a:pPr algn="ctr">
              <a:defRPr/>
            </a:pPr>
            <a:endParaRPr lang="pt-BR" sz="2400" b="1" dirty="0" smtClean="0">
              <a:latin typeface="+mn-lt"/>
            </a:endParaRPr>
          </a:p>
          <a:p>
            <a:pPr algn="ctr">
              <a:defRPr/>
            </a:pPr>
            <a:r>
              <a:rPr lang="pt-BR" sz="2400" b="1" dirty="0" smtClean="0">
                <a:latin typeface="+mj-lt"/>
                <a:hlinkClick r:id="rId4"/>
              </a:rPr>
              <a:t>marisa.perez@seinfra.al.gov.br</a:t>
            </a:r>
            <a:endParaRPr lang="pt-BR" sz="2400" b="1" dirty="0" smtClean="0">
              <a:latin typeface="+mj-lt"/>
            </a:endParaRPr>
          </a:p>
          <a:p>
            <a:pPr algn="ctr">
              <a:defRPr/>
            </a:pPr>
            <a:r>
              <a:rPr lang="pt-BR" sz="2400" b="1" dirty="0" smtClean="0">
                <a:latin typeface="+mn-lt"/>
              </a:rPr>
              <a:t>marisatperez@gmail.com</a:t>
            </a:r>
          </a:p>
          <a:p>
            <a:pPr algn="ctr">
              <a:defRPr/>
            </a:pPr>
            <a:r>
              <a:rPr lang="pt-BR" sz="2400" b="1" dirty="0" smtClean="0">
                <a:latin typeface="+mn-lt"/>
              </a:rPr>
              <a:t>(82) 8833-3893</a:t>
            </a:r>
          </a:p>
          <a:p>
            <a:pPr algn="ctr">
              <a:defRPr/>
            </a:pPr>
            <a:r>
              <a:rPr lang="pt-BR" sz="2400" b="1" dirty="0" smtClean="0">
                <a:latin typeface="+mn-lt"/>
              </a:rPr>
              <a:t>(82) 3315-3129</a:t>
            </a:r>
          </a:p>
          <a:p>
            <a:pPr algn="just">
              <a:buFont typeface="Arial" charset="0"/>
              <a:buChar char="•"/>
              <a:defRPr/>
            </a:pPr>
            <a:endParaRPr lang="pt-BR" dirty="0"/>
          </a:p>
          <a:p>
            <a:pPr algn="just">
              <a:buFont typeface="Arial" charset="0"/>
              <a:buChar char="•"/>
              <a:defRPr/>
            </a:pPr>
            <a:endParaRPr lang="pt-BR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56" descr="Mapa03.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5" y="857250"/>
            <a:ext cx="8278813" cy="600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tângulo 54"/>
          <p:cNvSpPr/>
          <p:nvPr/>
        </p:nvSpPr>
        <p:spPr>
          <a:xfrm>
            <a:off x="0" y="0"/>
            <a:ext cx="9144000" cy="135731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101" name="CaixaDeTexto 25"/>
          <p:cNvSpPr txBox="1">
            <a:spLocks noChangeArrowheads="1"/>
          </p:cNvSpPr>
          <p:nvPr/>
        </p:nvSpPr>
        <p:spPr bwMode="auto">
          <a:xfrm>
            <a:off x="1571625" y="323850"/>
            <a:ext cx="5429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u="sng">
                <a:latin typeface="Eras Bold ITC" pitchFamily="34" charset="0"/>
              </a:rPr>
              <a:t>MAPA DA TRAGÉDIA</a:t>
            </a:r>
          </a:p>
        </p:txBody>
      </p:sp>
      <p:pic>
        <p:nvPicPr>
          <p:cNvPr id="4102" name="Imagem 56" descr="placa cert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90009">
            <a:off x="7437438" y="203200"/>
            <a:ext cx="12715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Título 1"/>
          <p:cNvSpPr txBox="1">
            <a:spLocks/>
          </p:cNvSpPr>
          <p:nvPr/>
        </p:nvSpPr>
        <p:spPr>
          <a:xfrm>
            <a:off x="1857375" y="714375"/>
            <a:ext cx="5643563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defRPr/>
            </a:pPr>
            <a:r>
              <a:rPr lang="pt-BR" sz="1600" dirty="0">
                <a:latin typeface="Eras Bold ITC" pitchFamily="34" charset="0"/>
                <a:ea typeface="+mj-ea"/>
                <a:cs typeface="+mj-cs"/>
              </a:rPr>
              <a:t>Enchentes 2010 – Rio Paraíba e Rio Mundaú</a:t>
            </a:r>
          </a:p>
        </p:txBody>
      </p:sp>
      <p:pic>
        <p:nvPicPr>
          <p:cNvPr id="4104" name="Imagem 101" descr="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417513"/>
            <a:ext cx="1404937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CaixaDeTexto 54"/>
          <p:cNvSpPr txBox="1">
            <a:spLocks noChangeArrowheads="1"/>
          </p:cNvSpPr>
          <p:nvPr/>
        </p:nvSpPr>
        <p:spPr bwMode="auto">
          <a:xfrm>
            <a:off x="571500" y="6510338"/>
            <a:ext cx="3929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solidFill>
                  <a:schemeClr val="bg1"/>
                </a:solidFill>
                <a:latin typeface="Arial Black" pitchFamily="34" charset="0"/>
              </a:rPr>
              <a:t>DECRETO 6.592 DE 19 DE JUNHO DE 2010</a:t>
            </a:r>
            <a:r>
              <a:rPr lang="pt-BR" sz="1000" b="1">
                <a:latin typeface="Arial Black" pitchFamily="34" charset="0"/>
              </a:rPr>
              <a:t>.</a:t>
            </a: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9144000" cy="135731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5124" name="Imagem 17" descr="placa cert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690009">
            <a:off x="7437438" y="203200"/>
            <a:ext cx="12715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Imagem 21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17513"/>
            <a:ext cx="1404937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CaixaDeTexto 25"/>
          <p:cNvSpPr txBox="1">
            <a:spLocks noChangeArrowheads="1"/>
          </p:cNvSpPr>
          <p:nvPr/>
        </p:nvSpPr>
        <p:spPr bwMode="auto">
          <a:xfrm>
            <a:off x="1714500" y="285750"/>
            <a:ext cx="5429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u="sng">
                <a:latin typeface="Eras Bold ITC" pitchFamily="34" charset="0"/>
              </a:rPr>
              <a:t>AÇÕES EMERGENCIAIS </a:t>
            </a:r>
          </a:p>
        </p:txBody>
      </p:sp>
      <p:sp>
        <p:nvSpPr>
          <p:cNvPr id="5127" name="CaixaDeTexto 14"/>
          <p:cNvSpPr txBox="1">
            <a:spLocks noChangeArrowheads="1"/>
          </p:cNvSpPr>
          <p:nvPr/>
        </p:nvSpPr>
        <p:spPr bwMode="auto">
          <a:xfrm>
            <a:off x="4071938" y="6286500"/>
            <a:ext cx="2171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/>
              <a:t>Limpeza dos destroços</a:t>
            </a:r>
          </a:p>
        </p:txBody>
      </p:sp>
      <p:pic>
        <p:nvPicPr>
          <p:cNvPr id="5128" name="Imagem 20" descr="image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1571625"/>
            <a:ext cx="36385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CaixaDeTexto 14"/>
          <p:cNvSpPr txBox="1">
            <a:spLocks noChangeArrowheads="1"/>
          </p:cNvSpPr>
          <p:nvPr/>
        </p:nvSpPr>
        <p:spPr bwMode="auto">
          <a:xfrm>
            <a:off x="285750" y="4286250"/>
            <a:ext cx="1905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/>
              <a:t>Resgate das vítimas</a:t>
            </a:r>
          </a:p>
        </p:txBody>
      </p:sp>
      <p:pic>
        <p:nvPicPr>
          <p:cNvPr id="5130" name="Imagem 14" descr="doacaoenchente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0" y="1571625"/>
            <a:ext cx="3714750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1" name="CaixaDeTexto 14"/>
          <p:cNvSpPr txBox="1">
            <a:spLocks noChangeArrowheads="1"/>
          </p:cNvSpPr>
          <p:nvPr/>
        </p:nvSpPr>
        <p:spPr bwMode="auto">
          <a:xfrm>
            <a:off x="6273800" y="4357688"/>
            <a:ext cx="2370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/>
              <a:t>Distribuição de donativos</a:t>
            </a:r>
          </a:p>
        </p:txBody>
      </p:sp>
      <p:pic>
        <p:nvPicPr>
          <p:cNvPr id="12" name="Picture 3" descr="D:\PROJETOS\20100817_SEDEC\retirada_destrocos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3714750"/>
            <a:ext cx="3929063" cy="2609850"/>
          </a:xfrm>
          <a:prstGeom prst="rect">
            <a:avLst/>
          </a:prstGeom>
          <a:noFill/>
          <a:ln w="57150"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9144000" cy="135731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6148" name="Imagem 4" descr="placa cert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690009">
            <a:off x="7437438" y="203200"/>
            <a:ext cx="12715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Imagem 6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17513"/>
            <a:ext cx="1404937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CaixaDeTexto 25"/>
          <p:cNvSpPr txBox="1">
            <a:spLocks noChangeArrowheads="1"/>
          </p:cNvSpPr>
          <p:nvPr/>
        </p:nvSpPr>
        <p:spPr bwMode="auto">
          <a:xfrm>
            <a:off x="1714500" y="285750"/>
            <a:ext cx="5429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u="sng">
                <a:latin typeface="Eras Bold ITC" pitchFamily="34" charset="0"/>
              </a:rPr>
              <a:t>AÇÕES EMERGENCIAIS </a:t>
            </a:r>
          </a:p>
        </p:txBody>
      </p:sp>
      <p:sp>
        <p:nvSpPr>
          <p:cNvPr id="6151" name="CaixaDeTexto 17"/>
          <p:cNvSpPr txBox="1">
            <a:spLocks noChangeArrowheads="1"/>
          </p:cNvSpPr>
          <p:nvPr/>
        </p:nvSpPr>
        <p:spPr bwMode="auto">
          <a:xfrm>
            <a:off x="4643438" y="6192838"/>
            <a:ext cx="18653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/>
              <a:t>Documentação civil</a:t>
            </a:r>
          </a:p>
        </p:txBody>
      </p:sp>
      <p:pic>
        <p:nvPicPr>
          <p:cNvPr id="6152" name="Imagem 18" descr="Assistentes Sociais em Branquinhas (TC) 0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1571625"/>
            <a:ext cx="385762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3" name="CaixaDeTexto 19"/>
          <p:cNvSpPr txBox="1">
            <a:spLocks noChangeArrowheads="1"/>
          </p:cNvSpPr>
          <p:nvPr/>
        </p:nvSpPr>
        <p:spPr bwMode="auto">
          <a:xfrm>
            <a:off x="6608763" y="4143375"/>
            <a:ext cx="2035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/>
              <a:t>Cadastro das famílias</a:t>
            </a:r>
          </a:p>
        </p:txBody>
      </p:sp>
      <p:sp>
        <p:nvSpPr>
          <p:cNvPr id="6154" name="CaixaDeTexto 14"/>
          <p:cNvSpPr txBox="1">
            <a:spLocks noChangeArrowheads="1"/>
          </p:cNvSpPr>
          <p:nvPr/>
        </p:nvSpPr>
        <p:spPr bwMode="auto">
          <a:xfrm>
            <a:off x="285750" y="4143375"/>
            <a:ext cx="22018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/>
              <a:t>Atendimentos de saúde</a:t>
            </a:r>
          </a:p>
        </p:txBody>
      </p:sp>
      <p:pic>
        <p:nvPicPr>
          <p:cNvPr id="6155" name="Imagem 18" descr="imagem_dse1i7dnyj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1527175"/>
            <a:ext cx="3929063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E:\Artesão Carteira 11 (TC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92904" y="4000503"/>
            <a:ext cx="3579360" cy="2193421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135731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172" name="CaixaDeTexto 25"/>
          <p:cNvSpPr txBox="1">
            <a:spLocks noChangeArrowheads="1"/>
          </p:cNvSpPr>
          <p:nvPr/>
        </p:nvSpPr>
        <p:spPr bwMode="auto">
          <a:xfrm>
            <a:off x="1714500" y="285750"/>
            <a:ext cx="5429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u="sng">
                <a:latin typeface="Eras Bold ITC" pitchFamily="34" charset="0"/>
              </a:rPr>
              <a:t>AÇÕES EMERGENCIAIS ACAMPAMENTOS PROVISÓRIOS</a:t>
            </a:r>
          </a:p>
        </p:txBody>
      </p:sp>
      <p:pic>
        <p:nvPicPr>
          <p:cNvPr id="7173" name="Imagem 12" descr="placa cert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90009">
            <a:off x="7437438" y="203200"/>
            <a:ext cx="12715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CaixaDeTexto 16"/>
          <p:cNvSpPr txBox="1">
            <a:spLocks noChangeArrowheads="1"/>
          </p:cNvSpPr>
          <p:nvPr/>
        </p:nvSpPr>
        <p:spPr bwMode="auto">
          <a:xfrm>
            <a:off x="7839075" y="3835400"/>
            <a:ext cx="712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/>
              <a:t>Murici</a:t>
            </a:r>
          </a:p>
        </p:txBody>
      </p:sp>
      <p:pic>
        <p:nvPicPr>
          <p:cNvPr id="7175" name="Imagem 16" descr="UNIAO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1928813"/>
            <a:ext cx="44291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Imagem 14" descr="murici 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0" y="1428750"/>
            <a:ext cx="3643313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7" name="CaixaDeTexto 16"/>
          <p:cNvSpPr txBox="1">
            <a:spLocks noChangeArrowheads="1"/>
          </p:cNvSpPr>
          <p:nvPr/>
        </p:nvSpPr>
        <p:spPr bwMode="auto">
          <a:xfrm>
            <a:off x="285750" y="4857750"/>
            <a:ext cx="1897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/>
              <a:t>União dos Palmares</a:t>
            </a:r>
          </a:p>
        </p:txBody>
      </p:sp>
      <p:pic>
        <p:nvPicPr>
          <p:cNvPr id="7178" name="Imagem 21" descr="logo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3" y="417513"/>
            <a:ext cx="1404937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m 8" descr="Foto Murici 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1934" y="4071942"/>
            <a:ext cx="3571900" cy="2380833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7180" name="CaixaDeTexto 16"/>
          <p:cNvSpPr txBox="1">
            <a:spLocks noChangeArrowheads="1"/>
          </p:cNvSpPr>
          <p:nvPr/>
        </p:nvSpPr>
        <p:spPr bwMode="auto">
          <a:xfrm>
            <a:off x="6858000" y="6500813"/>
            <a:ext cx="712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/>
              <a:t>Murici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9144000" cy="135731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8196" name="Imagem 4" descr="placa cert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690009">
            <a:off x="7437438" y="203200"/>
            <a:ext cx="12715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Imagem 6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17513"/>
            <a:ext cx="1404937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Imagem 7" descr="DSC_093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1785938"/>
            <a:ext cx="40005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Imagem 9" descr="DSC_093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500" y="4214813"/>
            <a:ext cx="311943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CaixaDeTexto 14"/>
          <p:cNvSpPr txBox="1">
            <a:spLocks noChangeArrowheads="1"/>
          </p:cNvSpPr>
          <p:nvPr/>
        </p:nvSpPr>
        <p:spPr bwMode="auto">
          <a:xfrm>
            <a:off x="251521" y="4468813"/>
            <a:ext cx="148547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b="1" dirty="0" smtClean="0"/>
              <a:t>Lavanderias </a:t>
            </a:r>
          </a:p>
          <a:p>
            <a:r>
              <a:rPr lang="pt-BR" sz="1400" b="1" dirty="0" smtClean="0"/>
              <a:t>e banheiros</a:t>
            </a:r>
          </a:p>
          <a:p>
            <a:r>
              <a:rPr lang="pt-BR" sz="1400" b="1" dirty="0" smtClean="0"/>
              <a:t>comunitários</a:t>
            </a:r>
            <a:endParaRPr lang="pt-BR" sz="1400" b="1" dirty="0"/>
          </a:p>
        </p:txBody>
      </p:sp>
      <p:sp>
        <p:nvSpPr>
          <p:cNvPr id="8201" name="CaixaDeTexto 14"/>
          <p:cNvSpPr txBox="1">
            <a:spLocks noChangeArrowheads="1"/>
          </p:cNvSpPr>
          <p:nvPr/>
        </p:nvSpPr>
        <p:spPr bwMode="auto">
          <a:xfrm>
            <a:off x="6072198" y="3929063"/>
            <a:ext cx="21435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 dirty="0" smtClean="0"/>
              <a:t>Cozinhas comunitárias</a:t>
            </a:r>
            <a:endParaRPr lang="pt-BR" sz="1400" b="1" dirty="0"/>
          </a:p>
        </p:txBody>
      </p:sp>
      <p:sp>
        <p:nvSpPr>
          <p:cNvPr id="8202" name="CaixaDeTexto 14"/>
          <p:cNvSpPr txBox="1">
            <a:spLocks noChangeArrowheads="1"/>
          </p:cNvSpPr>
          <p:nvPr/>
        </p:nvSpPr>
        <p:spPr bwMode="auto">
          <a:xfrm>
            <a:off x="3540125" y="6286500"/>
            <a:ext cx="1389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/>
              <a:t>Serviço social</a:t>
            </a:r>
          </a:p>
        </p:txBody>
      </p:sp>
      <p:sp>
        <p:nvSpPr>
          <p:cNvPr id="8203" name="CaixaDeTexto 25"/>
          <p:cNvSpPr txBox="1">
            <a:spLocks noChangeArrowheads="1"/>
          </p:cNvSpPr>
          <p:nvPr/>
        </p:nvSpPr>
        <p:spPr bwMode="auto">
          <a:xfrm>
            <a:off x="1714500" y="285750"/>
            <a:ext cx="5429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u="sng">
                <a:latin typeface="Eras Bold ITC" pitchFamily="34" charset="0"/>
              </a:rPr>
              <a:t>AÇÕES EMERGENCIAIS ACAMPAMENTOS PROVISÓRIOS</a:t>
            </a:r>
          </a:p>
        </p:txBody>
      </p:sp>
      <p:pic>
        <p:nvPicPr>
          <p:cNvPr id="8204" name="Imagem 16" descr="IMG_669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3" y="4286250"/>
            <a:ext cx="30003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5" name="CaixaDeTexto 14"/>
          <p:cNvSpPr txBox="1">
            <a:spLocks noChangeArrowheads="1"/>
          </p:cNvSpPr>
          <p:nvPr/>
        </p:nvSpPr>
        <p:spPr bwMode="auto">
          <a:xfrm>
            <a:off x="6765950" y="6264275"/>
            <a:ext cx="1377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 dirty="0"/>
              <a:t>Ações sociais</a:t>
            </a:r>
          </a:p>
        </p:txBody>
      </p:sp>
      <p:pic>
        <p:nvPicPr>
          <p:cNvPr id="8206" name="Imagem 14" descr="imagem_hjr42g7ty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88" y="1835150"/>
            <a:ext cx="321468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m 13" descr="Imagem 02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3125788"/>
            <a:ext cx="4119563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tângulo 15"/>
          <p:cNvSpPr/>
          <p:nvPr/>
        </p:nvSpPr>
        <p:spPr>
          <a:xfrm>
            <a:off x="0" y="0"/>
            <a:ext cx="9144000" cy="135731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221" name="CaixaDeTexto 25"/>
          <p:cNvSpPr txBox="1">
            <a:spLocks noChangeArrowheads="1"/>
          </p:cNvSpPr>
          <p:nvPr/>
        </p:nvSpPr>
        <p:spPr bwMode="auto">
          <a:xfrm>
            <a:off x="1643063" y="323850"/>
            <a:ext cx="5429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u="sng">
                <a:latin typeface="Eras Bold ITC" pitchFamily="34" charset="0"/>
              </a:rPr>
              <a:t>NÚMEROS DA TRAGÉDIA</a:t>
            </a:r>
          </a:p>
        </p:txBody>
      </p:sp>
      <p:pic>
        <p:nvPicPr>
          <p:cNvPr id="9222" name="Imagem 17" descr="placa cert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90009">
            <a:off x="7437438" y="203200"/>
            <a:ext cx="12715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ítulo 1"/>
          <p:cNvSpPr txBox="1">
            <a:spLocks/>
          </p:cNvSpPr>
          <p:nvPr/>
        </p:nvSpPr>
        <p:spPr>
          <a:xfrm>
            <a:off x="1500188" y="714375"/>
            <a:ext cx="5643562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0" hangingPunct="0">
              <a:defRPr/>
            </a:pPr>
            <a:r>
              <a:rPr lang="pt-BR" sz="2200" dirty="0">
                <a:latin typeface="Eras Bold ITC" pitchFamily="34" charset="0"/>
                <a:ea typeface="+mj-ea"/>
                <a:cs typeface="+mj-cs"/>
              </a:rPr>
              <a:t>Habitação</a:t>
            </a:r>
          </a:p>
        </p:txBody>
      </p:sp>
      <p:pic>
        <p:nvPicPr>
          <p:cNvPr id="9224" name="Imagem 21" descr="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417513"/>
            <a:ext cx="1404937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Imagem 13" descr="2010jun21_ChuvasUniãoDosPalmares5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0" y="1500188"/>
            <a:ext cx="3167063" cy="472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" name="CaixaDeTexto 25"/>
          <p:cNvSpPr txBox="1">
            <a:spLocks noChangeArrowheads="1"/>
          </p:cNvSpPr>
          <p:nvPr/>
        </p:nvSpPr>
        <p:spPr bwMode="auto">
          <a:xfrm>
            <a:off x="714375" y="6286500"/>
            <a:ext cx="5429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>
                <a:latin typeface="Eras Bold ITC" pitchFamily="34" charset="0"/>
              </a:rPr>
              <a:t>FONTE: AVADAN  (Avaliação de Danos – Defesa Civil)</a:t>
            </a:r>
          </a:p>
        </p:txBody>
      </p:sp>
      <p:graphicFrame>
        <p:nvGraphicFramePr>
          <p:cNvPr id="13" name="Diagrama 12"/>
          <p:cNvGraphicFramePr/>
          <p:nvPr/>
        </p:nvGraphicFramePr>
        <p:xfrm>
          <a:off x="142844" y="1428736"/>
          <a:ext cx="6096000" cy="1928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9144000" cy="135731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4" name="CaixaDeTexto 25"/>
          <p:cNvSpPr txBox="1">
            <a:spLocks noChangeArrowheads="1"/>
          </p:cNvSpPr>
          <p:nvPr/>
        </p:nvSpPr>
        <p:spPr bwMode="auto">
          <a:xfrm>
            <a:off x="1214438" y="428625"/>
            <a:ext cx="664368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200" u="sng">
                <a:latin typeface="Eras Bold ITC" pitchFamily="34" charset="0"/>
              </a:rPr>
              <a:t>INVESTIMENTOS</a:t>
            </a:r>
          </a:p>
        </p:txBody>
      </p:sp>
      <p:pic>
        <p:nvPicPr>
          <p:cNvPr id="20485" name="Imagem 10" descr="placa cert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690009">
            <a:off x="7437438" y="203200"/>
            <a:ext cx="12715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Imagem 12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17513"/>
            <a:ext cx="1404937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Diagrama 7"/>
          <p:cNvGraphicFramePr/>
          <p:nvPr/>
        </p:nvGraphicFramePr>
        <p:xfrm>
          <a:off x="1404958" y="1500174"/>
          <a:ext cx="6096000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5119</TotalTime>
  <Words>613</Words>
  <Application>Microsoft Office PowerPoint</Application>
  <PresentationFormat>Apresentação na tela (4:3)</PresentationFormat>
  <Paragraphs>162</Paragraphs>
  <Slides>22</Slides>
  <Notes>2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3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AGAHU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Brenno</dc:creator>
  <cp:lastModifiedBy>Said AudioV</cp:lastModifiedBy>
  <cp:revision>632</cp:revision>
  <dcterms:created xsi:type="dcterms:W3CDTF">2009-06-08T16:14:10Z</dcterms:created>
  <dcterms:modified xsi:type="dcterms:W3CDTF">2012-05-17T11:22:36Z</dcterms:modified>
</cp:coreProperties>
</file>