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94" r:id="rId4"/>
    <p:sldId id="277" r:id="rId5"/>
    <p:sldId id="279" r:id="rId6"/>
    <p:sldId id="280" r:id="rId7"/>
    <p:sldId id="276" r:id="rId8"/>
    <p:sldId id="271" r:id="rId9"/>
    <p:sldId id="260" r:id="rId10"/>
    <p:sldId id="292" r:id="rId11"/>
    <p:sldId id="293" r:id="rId12"/>
    <p:sldId id="289" r:id="rId13"/>
    <p:sldId id="290" r:id="rId14"/>
    <p:sldId id="291" r:id="rId15"/>
    <p:sldId id="288" r:id="rId16"/>
    <p:sldId id="287" r:id="rId17"/>
    <p:sldId id="275" r:id="rId18"/>
    <p:sldId id="266" r:id="rId19"/>
    <p:sldId id="259" r:id="rId20"/>
    <p:sldId id="261" r:id="rId21"/>
    <p:sldId id="262" r:id="rId22"/>
    <p:sldId id="273" r:id="rId23"/>
    <p:sldId id="281" r:id="rId24"/>
    <p:sldId id="283" r:id="rId25"/>
    <p:sldId id="282" r:id="rId26"/>
    <p:sldId id="274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 rot="20707748">
            <a:off x="-617538" y="-652463"/>
            <a:ext cx="6664326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11"/>
          <p:cNvSpPr/>
          <p:nvPr/>
        </p:nvSpPr>
        <p:spPr>
          <a:xfrm rot="20707748">
            <a:off x="6167438" y="-441325"/>
            <a:ext cx="3127375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0"/>
          <p:cNvSpPr/>
          <p:nvPr/>
        </p:nvSpPr>
        <p:spPr>
          <a:xfrm rot="20707748">
            <a:off x="7143750" y="2001838"/>
            <a:ext cx="2679700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8"/>
          <p:cNvSpPr/>
          <p:nvPr/>
        </p:nvSpPr>
        <p:spPr>
          <a:xfrm rot="20707748">
            <a:off x="-206375" y="3322638"/>
            <a:ext cx="7378700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742113" y="2312988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6551613" y="1528763"/>
            <a:ext cx="24653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6451600" y="1162050"/>
            <a:ext cx="2133600" cy="420688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09C8A8-143D-4381-A115-9C2BD69552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1078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95350" y="-766763"/>
            <a:ext cx="8332788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707748">
            <a:off x="65088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8534400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758825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996113" y="6238875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5321300" y="6094413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8181975" y="3246438"/>
            <a:ext cx="90805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2338DC7-F9FA-4DC3-BD36-179F5D6B26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308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82650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707748">
            <a:off x="3227388" y="6273800"/>
            <a:ext cx="4395787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7659688" y="5459413"/>
            <a:ext cx="1709737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6665913" y="-490538"/>
            <a:ext cx="306705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4997450" y="6188075"/>
            <a:ext cx="23812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8A0B111-F36C-49AF-BD27-78A964E8D3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64103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391B9-DA80-473B-8976-26B68DE729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688" y="608013"/>
            <a:ext cx="1789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563" y="6176963"/>
            <a:ext cx="2392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238" y="300038"/>
            <a:ext cx="2287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5FEDE-6C4F-4A26-8D2C-A6C0D67895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1522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 rot="900000">
            <a:off x="-57150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17"/>
          <p:cNvSpPr/>
          <p:nvPr/>
        </p:nvSpPr>
        <p:spPr>
          <a:xfrm rot="900000">
            <a:off x="-776288" y="2417763"/>
            <a:ext cx="6997701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8"/>
          <p:cNvSpPr/>
          <p:nvPr/>
        </p:nvSpPr>
        <p:spPr>
          <a:xfrm rot="900000">
            <a:off x="6337300" y="3775075"/>
            <a:ext cx="3103563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ounded Rectangle 19"/>
          <p:cNvSpPr/>
          <p:nvPr/>
        </p:nvSpPr>
        <p:spPr>
          <a:xfrm rot="900000">
            <a:off x="732790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638" y="3760788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438" y="3170238"/>
            <a:ext cx="1927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7088" y="2660650"/>
            <a:ext cx="6826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ECD5BBC-3882-4C78-9071-C27A593938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1514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7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8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19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6525" y="5888038"/>
            <a:ext cx="12414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054475" y="5494338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3563"/>
            <a:ext cx="12414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D522001-DE07-4482-8959-B49E1AE00B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8682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53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54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55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 rot="20700000">
            <a:off x="4051300" y="5495925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19B6976-58ED-472D-A347-4451B92390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8868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21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22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23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2275" y="612775"/>
            <a:ext cx="1792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963" y="6100763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2063" y="30162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67AF5-5EAE-4021-A037-8D2F75C9FE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24111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 rot="900000">
            <a:off x="-371475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12"/>
          <p:cNvSpPr/>
          <p:nvPr/>
        </p:nvSpPr>
        <p:spPr>
          <a:xfrm rot="900000">
            <a:off x="-449263" y="5208588"/>
            <a:ext cx="7470776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13"/>
          <p:cNvSpPr/>
          <p:nvPr/>
        </p:nvSpPr>
        <p:spPr>
          <a:xfrm rot="900000">
            <a:off x="7192963" y="6483350"/>
            <a:ext cx="1931987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ounded Rectangle 14"/>
          <p:cNvSpPr/>
          <p:nvPr/>
        </p:nvSpPr>
        <p:spPr>
          <a:xfrm rot="900000">
            <a:off x="8126413" y="92075"/>
            <a:ext cx="1879600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575" y="592772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550" y="5988050"/>
            <a:ext cx="3124200" cy="2936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363" y="5570538"/>
            <a:ext cx="715962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E440880-4FB7-4C40-B21E-1D1B0C6ACA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4348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/>
          <p:cNvSpPr/>
          <p:nvPr/>
        </p:nvSpPr>
        <p:spPr>
          <a:xfrm rot="20707748">
            <a:off x="-896938" y="-623888"/>
            <a:ext cx="7286626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65088" y="5378450"/>
            <a:ext cx="7442200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7661275" y="5459413"/>
            <a:ext cx="1708150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15"/>
          <p:cNvSpPr/>
          <p:nvPr/>
        </p:nvSpPr>
        <p:spPr>
          <a:xfrm rot="20707748">
            <a:off x="6673850" y="-490538"/>
            <a:ext cx="3059113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264025" y="6099175"/>
            <a:ext cx="30622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85AB576-FC6C-4AE3-B446-BDA6847104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4557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 rot="900000">
            <a:off x="-533400" y="-979488"/>
            <a:ext cx="6672263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5"/>
          <p:cNvSpPr/>
          <p:nvPr/>
        </p:nvSpPr>
        <p:spPr>
          <a:xfrm rot="900000">
            <a:off x="-284163" y="5969000"/>
            <a:ext cx="5300663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6"/>
          <p:cNvSpPr/>
          <p:nvPr/>
        </p:nvSpPr>
        <p:spPr>
          <a:xfrm rot="900000">
            <a:off x="6931025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17"/>
          <p:cNvSpPr/>
          <p:nvPr/>
        </p:nvSpPr>
        <p:spPr>
          <a:xfrm rot="900000">
            <a:off x="5899150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938" y="571500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700" y="5162550"/>
            <a:ext cx="297656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913" y="390525"/>
            <a:ext cx="196215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5FAE28F-51A0-4640-8540-57B3A200E6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722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can1080Base.png"/>
          <p:cNvPicPr>
            <a:picLocks noChangeAspect="1"/>
          </p:cNvPicPr>
          <p:nvPr/>
        </p:nvPicPr>
        <p:blipFill>
          <a:blip r:embed="rId14">
            <a:lum brigh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893" y="2807493"/>
            <a:ext cx="5321300" cy="1839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613" cy="478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788" y="531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92AE267-C21A-4B81-BB0B-FC517FFA28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788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250" indent="-365125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963" indent="-319088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3050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73050" algn="l" rtl="0" eaLnBrk="0" fontAlgn="base" hangingPunct="0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logo%20prefeitura%202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05038"/>
            <a:ext cx="1655763" cy="1052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125538"/>
            <a:ext cx="8064500" cy="865187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lnSpc>
                <a:spcPct val="80000"/>
              </a:lnSpc>
              <a:defRPr/>
            </a:pPr>
            <a:r>
              <a:rPr lang="pt-BR" sz="1800" b="1"/>
              <a:t>PREFEITURA MUNICIPAL DE BARRETOS</a:t>
            </a:r>
          </a:p>
          <a:p>
            <a:pPr algn="ctr" eaLnBrk="1" fontAlgn="auto" hangingPunct="1">
              <a:lnSpc>
                <a:spcPct val="80000"/>
              </a:lnSpc>
              <a:defRPr/>
            </a:pPr>
            <a:r>
              <a:rPr lang="pt-BR" sz="1800" b="1"/>
              <a:t>Secretaria Municipal de Desenvolvimento Urbano</a:t>
            </a:r>
          </a:p>
          <a:p>
            <a:pPr algn="ctr" eaLnBrk="1" fontAlgn="auto" hangingPunct="1">
              <a:lnSpc>
                <a:spcPct val="80000"/>
              </a:lnSpc>
              <a:defRPr/>
            </a:pPr>
            <a:r>
              <a:rPr lang="pt-BR" sz="1800" b="1"/>
              <a:t>Departamento Municipal de Habitação</a:t>
            </a:r>
          </a:p>
        </p:txBody>
      </p:sp>
      <p:pic>
        <p:nvPicPr>
          <p:cNvPr id="13316" name="Picture 8" descr="logo%20prefeitura%202005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205038"/>
            <a:ext cx="197961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1692275" y="3573463"/>
            <a:ext cx="669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/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1403350" y="3573463"/>
            <a:ext cx="65532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3200" b="1"/>
              <a:t>DESFAVELAMENTO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3200" b="1"/>
              <a:t>BARRETOS E-F e H-I-J</a:t>
            </a:r>
          </a:p>
          <a:p>
            <a:pPr algn="ctr" eaLnBrk="1" hangingPunct="1">
              <a:spcBef>
                <a:spcPct val="50000"/>
              </a:spcBef>
            </a:pPr>
            <a:endParaRPr lang="pt-BR" sz="1200" b="1"/>
          </a:p>
          <a:p>
            <a:pPr algn="ctr" eaLnBrk="1" hangingPunct="1">
              <a:spcBef>
                <a:spcPct val="50000"/>
              </a:spcBef>
            </a:pPr>
            <a:r>
              <a:rPr lang="pt-BR" sz="3200" b="1"/>
              <a:t>D. BOSCO E S. FRANCISCO</a:t>
            </a:r>
          </a:p>
          <a:p>
            <a:pPr algn="r" eaLnBrk="1" hangingPunct="1">
              <a:spcBef>
                <a:spcPct val="50000"/>
              </a:spcBef>
            </a:pPr>
            <a:endParaRPr lang="pt-BR" sz="3200" b="1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924800" cy="8667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/>
              <a:t>Tecnologia JET CASA</a:t>
            </a:r>
          </a:p>
        </p:txBody>
      </p:sp>
      <p:pic>
        <p:nvPicPr>
          <p:cNvPr id="22531" name="Picture 2" descr="C:\Users\Edson\Videos\Fotos Jet casa\DSC04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924800" cy="8667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/>
              <a:t>Tecnologia JET CASA</a:t>
            </a:r>
          </a:p>
        </p:txBody>
      </p:sp>
      <p:pic>
        <p:nvPicPr>
          <p:cNvPr id="23555" name="Picture 2" descr="C:\Users\Edson\Videos\Fotos Jet casa\DSC05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924800" cy="8667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/>
              <a:t>Tecnologia JET CASA</a:t>
            </a:r>
          </a:p>
        </p:txBody>
      </p:sp>
      <p:pic>
        <p:nvPicPr>
          <p:cNvPr id="24579" name="Picture 2" descr="C:\Users\Edson\Videos\Fotos Jet casa\DSC01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924800" cy="8667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/>
              <a:t>Tecnologia JET CASA</a:t>
            </a:r>
          </a:p>
        </p:txBody>
      </p:sp>
      <p:pic>
        <p:nvPicPr>
          <p:cNvPr id="25603" name="Picture 2" descr="C:\Users\Edson\Videos\Fotos Jet casa\DSC01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924800" cy="8667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/>
              <a:t>Tecnologia JET CASA</a:t>
            </a:r>
          </a:p>
        </p:txBody>
      </p:sp>
      <p:pic>
        <p:nvPicPr>
          <p:cNvPr id="26627" name="Picture 2" descr="C:\Users\Edson\Videos\Fotos Jet casa\DSC04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924800" cy="8667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/>
              <a:t>Tecnologia JET CASA</a:t>
            </a:r>
          </a:p>
        </p:txBody>
      </p:sp>
      <p:pic>
        <p:nvPicPr>
          <p:cNvPr id="27651" name="Picture 5" descr="C:\Users\Edson\Videos\Fotos Jet casa\DSC048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924800" cy="8667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/>
              <a:t>EXECUÇÃO DO PROJETO</a:t>
            </a:r>
          </a:p>
        </p:txBody>
      </p:sp>
      <p:pic>
        <p:nvPicPr>
          <p:cNvPr id="28675" name="Picture 9" descr="DSC073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3311525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2565400"/>
            <a:ext cx="4392612" cy="3810000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400" dirty="0"/>
              <a:t>Foram removidas 86 famílias, sendo assentadas em dois Conjuntos Habitacionais localizados em bairros sendo:</a:t>
            </a:r>
          </a:p>
          <a:p>
            <a:pPr marL="0" indent="0" eaLnBrk="1" fontAlgn="auto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2400" dirty="0"/>
          </a:p>
          <a:p>
            <a:pPr marL="365760" indent="-365760" eaLnBrk="1" fontAlgn="auto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t-BR" sz="2400" dirty="0"/>
              <a:t>48 famílias no Bairro Dom Bosco </a:t>
            </a:r>
          </a:p>
          <a:p>
            <a:pPr marL="365760" indent="-365760" eaLnBrk="1" fontAlgn="auto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t-BR" sz="2400" dirty="0"/>
              <a:t>38 famílias no Bairro São Francisco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EXECUÇÃO DO PROJETO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427538" y="5516563"/>
            <a:ext cx="4537075" cy="1206500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buFont typeface="Wingdings" pitchFamily="2" charset="2"/>
              <a:buNone/>
              <a:defRPr/>
            </a:pPr>
            <a:r>
              <a:rPr lang="pt-BR" dirty="0"/>
              <a:t>A distribuição através de sorteio entre os beneficiários.</a:t>
            </a:r>
          </a:p>
        </p:txBody>
      </p:sp>
      <p:pic>
        <p:nvPicPr>
          <p:cNvPr id="29700" name="Picture 5" descr="E:\Projeto Dom Bosco CDHU\Favela do Brejo\DSC_3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628775"/>
            <a:ext cx="5392738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TRABALHO TÉCNICO SOCIAL</a:t>
            </a:r>
          </a:p>
        </p:txBody>
      </p:sp>
      <p:sp>
        <p:nvSpPr>
          <p:cNvPr id="13315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7662863" cy="3724275"/>
          </a:xfrm>
        </p:spPr>
        <p:txBody>
          <a:bodyPr/>
          <a:lstStyle/>
          <a:p>
            <a:pPr marL="0" indent="0" algn="just" eaLnBrk="1" fontAlgn="auto" hangingPunct="1">
              <a:buFont typeface="Wingdings" pitchFamily="2" charset="2"/>
              <a:buNone/>
              <a:defRPr/>
            </a:pPr>
            <a:endParaRPr lang="pt-BR" dirty="0"/>
          </a:p>
          <a:p>
            <a:pPr marL="0" indent="0" algn="just" eaLnBrk="1" fontAlgn="auto" hangingPunct="1">
              <a:buFont typeface="Wingdings" pitchFamily="2" charset="2"/>
              <a:buNone/>
              <a:defRPr/>
            </a:pPr>
            <a:r>
              <a:rPr lang="pt-BR" dirty="0">
                <a:solidFill>
                  <a:schemeClr val="bg1"/>
                </a:solidFill>
              </a:rPr>
              <a:t>O Trabalho Técnico Social acompanhou a população durante as obras e posteriormente à ocupação das unidades habitacionais.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TRABALHO TÉCNICO SOCIAL</a:t>
            </a:r>
            <a:br>
              <a:rPr lang="pt-BR" dirty="0"/>
            </a:br>
            <a:r>
              <a:rPr lang="pt-BR" dirty="0"/>
              <a:t>1ª Etapa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140200" y="908050"/>
            <a:ext cx="4657725" cy="5076825"/>
          </a:xfrm>
        </p:spPr>
        <p:txBody>
          <a:bodyPr/>
          <a:lstStyle/>
          <a:p>
            <a:pPr marL="365760" indent="-365760" eaLnBrk="1" fontAlgn="auto" hangingPunct="1">
              <a:buFont typeface="Wingdings" pitchFamily="2" charset="2"/>
              <a:buChar char="§"/>
              <a:defRPr/>
            </a:pPr>
            <a:r>
              <a:rPr lang="pt-BR" dirty="0"/>
              <a:t>Pesquisa </a:t>
            </a:r>
            <a:r>
              <a:rPr lang="pt-BR" dirty="0" err="1"/>
              <a:t>sócio-econômica</a:t>
            </a:r>
            <a:r>
              <a:rPr lang="pt-BR"/>
              <a:t> da </a:t>
            </a:r>
            <a:r>
              <a:rPr lang="pt-BR" dirty="0"/>
              <a:t>população beneficiária </a:t>
            </a:r>
          </a:p>
          <a:p>
            <a:pPr marL="365760" indent="-365760" eaLnBrk="1" fontAlgn="auto" hangingPunct="1">
              <a:buFont typeface="Wingdings" pitchFamily="2" charset="2"/>
              <a:buChar char="§"/>
              <a:defRPr/>
            </a:pPr>
            <a:r>
              <a:rPr lang="pt-BR" dirty="0"/>
              <a:t>Elaboração do diagnóstico social das famílias beneficiárias </a:t>
            </a:r>
          </a:p>
          <a:p>
            <a:pPr marL="365760" indent="-365760" eaLnBrk="1" fontAlgn="auto" hangingPunct="1">
              <a:buFont typeface="Wingdings" pitchFamily="2" charset="2"/>
              <a:buChar char="§"/>
              <a:defRPr/>
            </a:pPr>
            <a:r>
              <a:rPr lang="pt-BR" dirty="0"/>
              <a:t>Elaboração do Projeto Técnico Social.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6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924800" cy="7921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pt-BR" sz="3200" dirty="0"/>
              <a:t>SITUAÇÃO EXISTENTE</a:t>
            </a:r>
          </a:p>
        </p:txBody>
      </p:sp>
      <p:pic>
        <p:nvPicPr>
          <p:cNvPr id="14339" name="Picture 9" descr="DSC07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377031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2349500"/>
            <a:ext cx="4249737" cy="4111625"/>
          </a:xfrm>
        </p:spPr>
        <p:txBody>
          <a:bodyPr/>
          <a:lstStyle/>
          <a:p>
            <a:pPr marL="0" indent="0" algn="r" eaLnBrk="1" fontAlgn="auto" hangingPunct="1">
              <a:buFont typeface="Wingdings" pitchFamily="2" charset="2"/>
              <a:buNone/>
              <a:defRPr/>
            </a:pPr>
            <a:r>
              <a:rPr lang="pt-BR" sz="2400" dirty="0"/>
              <a:t>Ocupação de reserva ambiental, em </a:t>
            </a:r>
            <a:r>
              <a:rPr lang="pt-BR" dirty="0"/>
              <a:t>condições</a:t>
            </a:r>
            <a:r>
              <a:rPr lang="pt-BR" sz="2400" dirty="0"/>
              <a:t> precárias e de risco habitacional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/>
              <a:t> TRABALHO TÉCNICO SOCIAL</a:t>
            </a:r>
            <a:br>
              <a:rPr lang="pt-BR" sz="3200" dirty="0"/>
            </a:br>
            <a:r>
              <a:rPr lang="pt-BR" sz="3200" dirty="0"/>
              <a:t>2ª Etapa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24300" y="476250"/>
            <a:ext cx="4595813" cy="5884863"/>
          </a:xfrm>
        </p:spPr>
        <p:txBody>
          <a:bodyPr/>
          <a:lstStyle/>
          <a:p>
            <a:pPr marL="365760" indent="-365760" algn="just" eaLnBrk="1" fontAlgn="auto" hangingPunct="1">
              <a:buFont typeface="Wingdings" pitchFamily="2" charset="2"/>
              <a:buChar char="§"/>
              <a:defRPr/>
            </a:pPr>
            <a:r>
              <a:rPr lang="pt-BR" dirty="0"/>
              <a:t>Acompanhamento e orientação aos beneficiários durante as obras </a:t>
            </a:r>
          </a:p>
          <a:p>
            <a:pPr marL="365760" indent="-365760" algn="just" eaLnBrk="1" fontAlgn="auto" hangingPunct="1">
              <a:buFont typeface="Wingdings" pitchFamily="2" charset="2"/>
              <a:buChar char="§"/>
              <a:defRPr/>
            </a:pPr>
            <a:r>
              <a:rPr lang="pt-BR" dirty="0"/>
              <a:t>Avaliação dos impactos que a mudança implicaria às famílias </a:t>
            </a:r>
          </a:p>
          <a:p>
            <a:pPr marL="365760" indent="-365760" algn="just" eaLnBrk="1" fontAlgn="auto" hangingPunct="1">
              <a:buFont typeface="Wingdings" pitchFamily="2" charset="2"/>
              <a:buChar char="§"/>
              <a:defRPr/>
            </a:pPr>
            <a:r>
              <a:rPr lang="pt-BR" dirty="0"/>
              <a:t>Estabelecimento em conjunto com os beneficiários, os critérios para a ocupação do conjunto habitacional.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/>
              <a:t>TRABALHO TÉCNICO SOCIAL</a:t>
            </a:r>
            <a:br>
              <a:rPr lang="pt-BR" sz="3200"/>
            </a:br>
            <a:r>
              <a:rPr lang="pt-BR" sz="3200"/>
              <a:t>3ª Etapa –  Pós-Ocupação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24300" y="260350"/>
            <a:ext cx="4968875" cy="6029325"/>
          </a:xfrm>
        </p:spPr>
        <p:txBody>
          <a:bodyPr/>
          <a:lstStyle/>
          <a:p>
            <a:pPr marL="365760" indent="-365760" algn="just" eaLnBrk="1" fontAlgn="auto" hangingPunct="1">
              <a:buFont typeface="Wingdings" pitchFamily="2" charset="2"/>
              <a:buChar char="§"/>
              <a:defRPr/>
            </a:pPr>
            <a:r>
              <a:rPr lang="pt-BR" dirty="0"/>
              <a:t>Desenvolvimento de atividades de orientação às famílias para a realização da mudança </a:t>
            </a:r>
          </a:p>
          <a:p>
            <a:pPr marL="365760" indent="-365760" algn="just" eaLnBrk="1" fontAlgn="auto" hangingPunct="1">
              <a:buFont typeface="Wingdings" pitchFamily="2" charset="2"/>
              <a:buChar char="§"/>
              <a:defRPr/>
            </a:pPr>
            <a:endParaRPr lang="pt-BR" dirty="0"/>
          </a:p>
          <a:p>
            <a:pPr marL="365760" indent="-365760" algn="just" eaLnBrk="1" fontAlgn="auto" hangingPunct="1">
              <a:buFont typeface="Wingdings" pitchFamily="2" charset="2"/>
              <a:buChar char="§"/>
              <a:defRPr/>
            </a:pPr>
            <a:r>
              <a:rPr lang="pt-BR" dirty="0"/>
              <a:t>Avaliação: pesquisa junto aos beneficiários, utilizando questionários contendo perguntas abertas e/ou fechadas e o devido registro das respostas. </a:t>
            </a:r>
          </a:p>
          <a:p>
            <a:pPr marL="365760" indent="-365760" algn="just" eaLnBrk="1" fontAlgn="auto" hangingPunct="1">
              <a:buFont typeface="Wingdings" pitchFamily="2" charset="2"/>
              <a:buNone/>
              <a:defRPr/>
            </a:pPr>
            <a:endParaRPr lang="pt-BR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2"/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REMOÇÃO DAS FAMÍLIAS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859338" y="5516563"/>
            <a:ext cx="3671887" cy="569912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400" dirty="0"/>
              <a:t>A remoção das famílias</a:t>
            </a:r>
          </a:p>
        </p:txBody>
      </p:sp>
      <p:pic>
        <p:nvPicPr>
          <p:cNvPr id="34820" name="Picture 5" descr="E:\Projeto Dom Bosco CDHU\Favela do Brejo\DSC_3294-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89138"/>
            <a:ext cx="50673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924800" cy="8667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/>
              <a:t>REMOÇÃO DAS FAMÍLIAS</a:t>
            </a:r>
          </a:p>
        </p:txBody>
      </p:sp>
      <p:pic>
        <p:nvPicPr>
          <p:cNvPr id="35843" name="Picture 2" descr="E:\Projeto Dom Bosco CDHU\Favela do Brejo\DSC_3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8208963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924800" cy="8667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/>
              <a:t>REMOÇÃO DAS FAMÍLIAS</a:t>
            </a:r>
          </a:p>
        </p:txBody>
      </p:sp>
      <p:pic>
        <p:nvPicPr>
          <p:cNvPr id="36867" name="Picture 2" descr="E:\Projeto Dom Bosco CDHU\Favela do Brejo\DSC_3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828040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924800" cy="8667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/>
              <a:t>REMOÇÃO DAS FAMÍLIAS</a:t>
            </a:r>
          </a:p>
        </p:txBody>
      </p:sp>
      <p:pic>
        <p:nvPicPr>
          <p:cNvPr id="37891" name="Picture 2" descr="E:\Projeto Dom Bosco CDHU\Favela do Brejo\DSC_3316-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806450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NOVA VIDA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427538" y="2420938"/>
            <a:ext cx="4500562" cy="3724275"/>
          </a:xfrm>
        </p:spPr>
        <p:txBody>
          <a:bodyPr/>
          <a:lstStyle/>
          <a:p>
            <a:pPr marL="365760" indent="-365760" algn="just" eaLnBrk="1" fontAlgn="auto" hangingPunct="1">
              <a:defRPr/>
            </a:pPr>
            <a:r>
              <a:rPr lang="pt-BR"/>
              <a:t>A remoção aconteceu simultaneamente a mudança para as novas moradias, contando com o apoio das próprias famílias beneficiadas.</a:t>
            </a:r>
          </a:p>
          <a:p>
            <a:pPr marL="365760" indent="-365760" eaLnBrk="1" fontAlgn="auto" hangingPunct="1">
              <a:defRPr/>
            </a:pPr>
            <a:endParaRPr lang="pt-BR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924800" cy="8667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/>
              <a:t>NOVA VIDA</a:t>
            </a:r>
          </a:p>
        </p:txBody>
      </p:sp>
      <p:pic>
        <p:nvPicPr>
          <p:cNvPr id="39939" name="Picture 2" descr="E:\Projeto Dom Bosco CDHU\Favela do Brejo\DSC_3319-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8351837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924800" cy="8667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/>
              <a:t>NOVA VIDA</a:t>
            </a:r>
          </a:p>
        </p:txBody>
      </p:sp>
      <p:pic>
        <p:nvPicPr>
          <p:cNvPr id="40963" name="Picture 4" descr="E:\Projeto Dom Bosco CDHU\Favela do Brejo\DSC_3362-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569325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924800" cy="8667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/>
              <a:t>NOVA VIDA</a:t>
            </a:r>
          </a:p>
        </p:txBody>
      </p:sp>
      <p:pic>
        <p:nvPicPr>
          <p:cNvPr id="41987" name="Picture 2" descr="E:\Projeto Dom Bosco CDHU\Favela do Brejo\DSC_3198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67691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6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924800" cy="7921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dirty="0"/>
              <a:t>Edson Marcondes de Souza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900113" y="1628775"/>
            <a:ext cx="7777162" cy="4832350"/>
          </a:xfrm>
        </p:spPr>
        <p:txBody>
          <a:bodyPr/>
          <a:lstStyle/>
          <a:p>
            <a:pPr marL="0" indent="0" eaLnBrk="1" fontAlgn="auto" hangingPunct="1">
              <a:buFont typeface="Wingdings" pitchFamily="2" charset="2"/>
              <a:buNone/>
              <a:defRPr/>
            </a:pPr>
            <a:r>
              <a:rPr lang="pt-BR" sz="2400" dirty="0"/>
              <a:t>Secretário Desenvolvimento Urbano – Barretos – SP</a:t>
            </a:r>
          </a:p>
          <a:p>
            <a:pPr marL="0" indent="0" eaLnBrk="1" fontAlgn="auto" hangingPunct="1">
              <a:buFont typeface="Wingdings" pitchFamily="2" charset="2"/>
              <a:buNone/>
              <a:defRPr/>
            </a:pPr>
            <a:r>
              <a:rPr lang="pt-BR" sz="2400" dirty="0"/>
              <a:t>Engenheiro Civil – </a:t>
            </a:r>
            <a:r>
              <a:rPr lang="pt-BR" sz="2400" dirty="0" err="1"/>
              <a:t>Unifeb</a:t>
            </a:r>
            <a:r>
              <a:rPr lang="pt-BR" sz="2400" dirty="0"/>
              <a:t> </a:t>
            </a:r>
          </a:p>
          <a:p>
            <a:pPr marL="0" indent="0" eaLnBrk="1" fontAlgn="auto" hangingPunct="1">
              <a:buFont typeface="Wingdings" pitchFamily="2" charset="2"/>
              <a:buNone/>
              <a:defRPr/>
            </a:pPr>
            <a:r>
              <a:rPr lang="pt-BR" sz="2400" dirty="0"/>
              <a:t>MBA Gestão Negócios – UERJ</a:t>
            </a:r>
          </a:p>
          <a:p>
            <a:pPr marL="0" indent="0" eaLnBrk="1" fontAlgn="auto" hangingPunct="1">
              <a:buFont typeface="Wingdings" pitchFamily="2" charset="2"/>
              <a:buNone/>
              <a:defRPr/>
            </a:pPr>
            <a:r>
              <a:rPr lang="pt-BR" sz="2400" dirty="0" err="1"/>
              <a:t>MSc</a:t>
            </a:r>
            <a:r>
              <a:rPr lang="pt-BR" sz="2400" dirty="0"/>
              <a:t> Engenharia Urbana – UFSCar</a:t>
            </a:r>
          </a:p>
          <a:p>
            <a:pPr marL="0" indent="0" eaLnBrk="1" fontAlgn="auto" hangingPunct="1">
              <a:buFont typeface="Wingdings" pitchFamily="2" charset="2"/>
              <a:buNone/>
              <a:defRPr/>
            </a:pPr>
            <a:r>
              <a:rPr lang="pt-BR" sz="2400" dirty="0"/>
              <a:t>Prof. Hidráulica - </a:t>
            </a:r>
            <a:r>
              <a:rPr lang="pt-BR" sz="2400"/>
              <a:t>Unifeb</a:t>
            </a:r>
            <a:endParaRPr lang="pt-BR" sz="24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6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pt-BR" sz="3200"/>
              <a:t> MORADIAS PRECÁRIAS</a:t>
            </a:r>
          </a:p>
        </p:txBody>
      </p:sp>
      <p:pic>
        <p:nvPicPr>
          <p:cNvPr id="16387" name="Picture 2" descr="E:\Projeto Dom Bosco CDHU\Favela do Brejo\DSC_3278-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79538"/>
            <a:ext cx="8928100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pt-BR" sz="3200"/>
              <a:t> MORADIAS PRECÁRIAS</a:t>
            </a:r>
          </a:p>
        </p:txBody>
      </p:sp>
      <p:pic>
        <p:nvPicPr>
          <p:cNvPr id="17411" name="Picture 2" descr="E:\Projeto Dom Bosco CDHU\Favela do Brejo\DSC_3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8928100" cy="549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6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pt-BR" sz="3200"/>
              <a:t> MORADIAS PRECÁRIAS</a:t>
            </a:r>
          </a:p>
        </p:txBody>
      </p:sp>
      <p:pic>
        <p:nvPicPr>
          <p:cNvPr id="18435" name="Picture 2" descr="E:\Projeto Dom Bosco CDHU\Favela do Brejo\DSC_3280-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68400"/>
            <a:ext cx="8856662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/>
              <a:t>OBJETIVOS</a:t>
            </a:r>
            <a:br>
              <a:rPr lang="pt-BR" sz="3200"/>
            </a:br>
            <a:endParaRPr lang="pt-BR" sz="320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7175" y="981075"/>
            <a:ext cx="4657725" cy="5076825"/>
          </a:xfrm>
        </p:spPr>
        <p:txBody>
          <a:bodyPr/>
          <a:lstStyle/>
          <a:p>
            <a:pPr eaLnBrk="1" fontAlgn="auto" hangingPunct="1">
              <a:buFont typeface="Wingdings" pitchFamily="2" charset="2"/>
              <a:buChar char="§"/>
              <a:defRPr/>
            </a:pPr>
            <a:r>
              <a:rPr lang="pt-BR" dirty="0"/>
              <a:t>Propiciar o conforto, a segurança e estabilidade da família;</a:t>
            </a:r>
          </a:p>
          <a:p>
            <a:pPr eaLnBrk="1" fontAlgn="auto" hangingPunct="1">
              <a:buFont typeface="Wingdings" pitchFamily="2" charset="2"/>
              <a:buChar char="§"/>
              <a:defRPr/>
            </a:pPr>
            <a:r>
              <a:rPr lang="pt-BR" dirty="0"/>
              <a:t>Proporcionar acesso ao saneamento básico,</a:t>
            </a:r>
          </a:p>
          <a:p>
            <a:pPr eaLnBrk="1" fontAlgn="auto" hangingPunct="1">
              <a:buFont typeface="Wingdings" pitchFamily="2" charset="2"/>
              <a:buChar char="§"/>
              <a:defRPr/>
            </a:pPr>
            <a:r>
              <a:rPr lang="pt-BR" dirty="0"/>
              <a:t>Proporcionar a garantia de direito ao um lar e a individualidade;</a:t>
            </a:r>
          </a:p>
          <a:p>
            <a:pPr eaLnBrk="1" fontAlgn="auto" hangingPunct="1">
              <a:buFont typeface="Wingdings" pitchFamily="2" charset="2"/>
              <a:buChar char="§"/>
              <a:defRPr/>
            </a:pPr>
            <a:r>
              <a:rPr lang="pt-BR" dirty="0"/>
              <a:t>Concretização da cidadania.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/>
              <a:t>OBJETIVOS</a:t>
            </a:r>
            <a:br>
              <a:rPr lang="pt-BR" sz="3200"/>
            </a:br>
            <a:r>
              <a:rPr lang="pt-BR" sz="3200"/>
              <a:t>Processo Construtivo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51275" y="765175"/>
            <a:ext cx="5111750" cy="5380038"/>
          </a:xfrm>
        </p:spPr>
        <p:txBody>
          <a:bodyPr/>
          <a:lstStyle/>
          <a:p>
            <a:pPr marL="365760" indent="-365760" eaLnBrk="1" fontAlgn="auto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t-BR" dirty="0"/>
              <a:t>Tecnologia alternativa pioneira – </a:t>
            </a:r>
            <a:r>
              <a:rPr lang="pt-BR" i="1" dirty="0" err="1"/>
              <a:t>jet</a:t>
            </a:r>
            <a:r>
              <a:rPr lang="pt-BR" dirty="0"/>
              <a:t> casa- </a:t>
            </a:r>
          </a:p>
          <a:p>
            <a:pPr marL="365760" indent="-365760" eaLnBrk="1" fontAlgn="auto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t-BR" dirty="0"/>
              <a:t>sistema de painéis pré-fabricados - com redução do tempo de obra, bem como do custo se comparada as edificações convencionais.</a:t>
            </a:r>
          </a:p>
          <a:p>
            <a:pPr marL="365760" indent="-365760" eaLnBrk="1" fontAlgn="auto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t-BR" dirty="0"/>
              <a:t>Economia de energia, através da instalação de aquecedor solar em cada Unidade Habitacional.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924800" cy="8667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/>
              <a:t>Tecnologia JET CASA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6113"/>
            <a:ext cx="2087563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16113"/>
            <a:ext cx="2087562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16113"/>
            <a:ext cx="2087562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2388"/>
            <a:ext cx="2087563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3860800"/>
            <a:ext cx="2100262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878263"/>
            <a:ext cx="2087562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TC101859865[[fn=Bom estado]]</Template>
  <TotalTime>480</TotalTime>
  <Words>396</Words>
  <Application>Microsoft Office PowerPoint</Application>
  <PresentationFormat>Apresentação na tela (4:3)</PresentationFormat>
  <Paragraphs>66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Arial</vt:lpstr>
      <vt:lpstr>Rockwell</vt:lpstr>
      <vt:lpstr>Wingdings</vt:lpstr>
      <vt:lpstr>Kilter</vt:lpstr>
      <vt:lpstr>Apresentação do PowerPoint</vt:lpstr>
      <vt:lpstr>SITUAÇÃO EXISTENTE</vt:lpstr>
      <vt:lpstr>Edson Marcondes de Souza</vt:lpstr>
      <vt:lpstr> MORADIAS PRECÁRIAS</vt:lpstr>
      <vt:lpstr> MORADIAS PRECÁRIAS</vt:lpstr>
      <vt:lpstr> MORADIAS PRECÁRIAS</vt:lpstr>
      <vt:lpstr>OBJETIVOS </vt:lpstr>
      <vt:lpstr>OBJETIVOS Processo Construtivo</vt:lpstr>
      <vt:lpstr>Tecnologia JET CASA</vt:lpstr>
      <vt:lpstr>Tecnologia JET CASA</vt:lpstr>
      <vt:lpstr>Tecnologia JET CASA</vt:lpstr>
      <vt:lpstr>Tecnologia JET CASA</vt:lpstr>
      <vt:lpstr>Tecnologia JET CASA</vt:lpstr>
      <vt:lpstr>Tecnologia JET CASA</vt:lpstr>
      <vt:lpstr>Tecnologia JET CASA</vt:lpstr>
      <vt:lpstr>EXECUÇÃO DO PROJETO</vt:lpstr>
      <vt:lpstr>EXECUÇÃO DO PROJETO</vt:lpstr>
      <vt:lpstr>TRABALHO TÉCNICO SOCIAL</vt:lpstr>
      <vt:lpstr>TRABALHO TÉCNICO SOCIAL 1ª Etapa</vt:lpstr>
      <vt:lpstr> TRABALHO TÉCNICO SOCIAL 2ª Etapa </vt:lpstr>
      <vt:lpstr>TRABALHO TÉCNICO SOCIAL 3ª Etapa –  Pós-Ocupação</vt:lpstr>
      <vt:lpstr>REMOÇÃO DAS FAMÍLIAS</vt:lpstr>
      <vt:lpstr>REMOÇÃO DAS FAMÍLIAS</vt:lpstr>
      <vt:lpstr>REMOÇÃO DAS FAMÍLIAS</vt:lpstr>
      <vt:lpstr>REMOÇÃO DAS FAMÍLIAS</vt:lpstr>
      <vt:lpstr>NOVA VIDA</vt:lpstr>
      <vt:lpstr>NOVA VIDA</vt:lpstr>
      <vt:lpstr>NOVA VIDA</vt:lpstr>
      <vt:lpstr>NOVA VIDA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smdu-hb3</dc:creator>
  <cp:lastModifiedBy>Ednéia Reami</cp:lastModifiedBy>
  <cp:revision>26</cp:revision>
  <cp:lastPrinted>2011-06-01T01:41:13Z</cp:lastPrinted>
  <dcterms:created xsi:type="dcterms:W3CDTF">2011-03-17T16:48:43Z</dcterms:created>
  <dcterms:modified xsi:type="dcterms:W3CDTF">2023-04-26T20:06:08Z</dcterms:modified>
</cp:coreProperties>
</file>