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handoutMasterIdLst>
    <p:handoutMasterId r:id="rId28"/>
  </p:handoutMasterIdLst>
  <p:sldIdLst>
    <p:sldId id="276" r:id="rId2"/>
    <p:sldId id="301" r:id="rId3"/>
    <p:sldId id="277" r:id="rId4"/>
    <p:sldId id="278" r:id="rId5"/>
    <p:sldId id="279" r:id="rId6"/>
    <p:sldId id="280" r:id="rId7"/>
    <p:sldId id="298" r:id="rId8"/>
    <p:sldId id="281" r:id="rId9"/>
    <p:sldId id="282" r:id="rId10"/>
    <p:sldId id="283" r:id="rId11"/>
    <p:sldId id="290" r:id="rId12"/>
    <p:sldId id="295" r:id="rId13"/>
    <p:sldId id="296" r:id="rId14"/>
    <p:sldId id="299" r:id="rId15"/>
    <p:sldId id="297" r:id="rId16"/>
    <p:sldId id="294" r:id="rId17"/>
    <p:sldId id="291" r:id="rId18"/>
    <p:sldId id="292" r:id="rId19"/>
    <p:sldId id="293" r:id="rId20"/>
    <p:sldId id="270" r:id="rId21"/>
    <p:sldId id="271" r:id="rId22"/>
    <p:sldId id="284" r:id="rId23"/>
    <p:sldId id="300" r:id="rId24"/>
    <p:sldId id="285" r:id="rId25"/>
    <p:sldId id="286" r:id="rId26"/>
    <p:sldId id="288" r:id="rId27"/>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221" autoAdjust="0"/>
  </p:normalViewPr>
  <p:slideViewPr>
    <p:cSldViewPr>
      <p:cViewPr>
        <p:scale>
          <a:sx n="110" d="100"/>
          <a:sy n="110" d="100"/>
        </p:scale>
        <p:origin x="-180" y="12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3DC66D4-8BEA-4C5D-A2FC-2326FA842409}" type="datetimeFigureOut">
              <a:rPr lang="pt-BR" smtClean="0"/>
              <a:t>10/03/2016</a:t>
            </a:fld>
            <a:endParaRPr lang="pt-BR"/>
          </a:p>
        </p:txBody>
      </p:sp>
      <p:sp>
        <p:nvSpPr>
          <p:cNvPr id="4" name="Espaço Reservado para Rodapé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F487B72-D5B6-4770-9FAD-A9A9BC71D21D}" type="slidenum">
              <a:rPr lang="pt-BR" smtClean="0"/>
              <a:t>‹nº›</a:t>
            </a:fld>
            <a:endParaRPr lang="pt-BR"/>
          </a:p>
        </p:txBody>
      </p:sp>
    </p:spTree>
    <p:extLst>
      <p:ext uri="{BB962C8B-B14F-4D97-AF65-F5344CB8AC3E}">
        <p14:creationId xmlns:p14="http://schemas.microsoft.com/office/powerpoint/2010/main" val="3018934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CDCB9208-9129-415D-A7CE-CD3A03102F6B}" type="datetimeFigureOut">
              <a:rPr lang="pt-BR" smtClean="0"/>
              <a:pPr/>
              <a:t>10/03/2016</a:t>
            </a:fld>
            <a:endParaRPr lang="pt-BR"/>
          </a:p>
        </p:txBody>
      </p:sp>
      <p:sp>
        <p:nvSpPr>
          <p:cNvPr id="5" name="Footer Placeholder 4"/>
          <p:cNvSpPr>
            <a:spLocks noGrp="1"/>
          </p:cNvSpPr>
          <p:nvPr>
            <p:ph type="ftr" sz="quarter" idx="11"/>
          </p:nvPr>
        </p:nvSpPr>
        <p:spPr>
          <a:xfrm>
            <a:off x="1921934" y="5054602"/>
            <a:ext cx="4064860" cy="279400"/>
          </a:xfrm>
        </p:spPr>
        <p:txBody>
          <a:bodyPr/>
          <a:lstStyle/>
          <a:p>
            <a:endParaRPr lang="pt-BR"/>
          </a:p>
        </p:txBody>
      </p:sp>
      <p:sp>
        <p:nvSpPr>
          <p:cNvPr id="6" name="Slide Number Placeholder 5"/>
          <p:cNvSpPr>
            <a:spLocks noGrp="1"/>
          </p:cNvSpPr>
          <p:nvPr>
            <p:ph type="sldNum" sz="quarter" idx="12"/>
          </p:nvPr>
        </p:nvSpPr>
        <p:spPr>
          <a:xfrm>
            <a:off x="6817317" y="5054602"/>
            <a:ext cx="413483" cy="279400"/>
          </a:xfrm>
        </p:spPr>
        <p:txBody>
          <a:bodyPr/>
          <a:lstStyle/>
          <a:p>
            <a:fld id="{896E00BF-A75A-4FBD-BB61-38F3C4B0C74C}" type="slidenum">
              <a:rPr lang="pt-BR" smtClean="0"/>
              <a:pPr/>
              <a:t>‹nº›</a:t>
            </a:fld>
            <a:endParaRPr lang="pt-B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8345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DCB9208-9129-415D-A7CE-CD3A03102F6B}" type="datetimeFigureOut">
              <a:rPr lang="pt-BR" smtClean="0"/>
              <a:pPr/>
              <a:t>10/03/2016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96E00BF-A75A-4FBD-BB61-38F3C4B0C74C}" type="slidenum">
              <a:rPr lang="pt-BR" smtClean="0"/>
              <a:pPr/>
              <a:t>‹nº›</a:t>
            </a:fld>
            <a:endParaRPr lang="pt-BR"/>
          </a:p>
        </p:txBody>
      </p:sp>
    </p:spTree>
    <p:extLst>
      <p:ext uri="{BB962C8B-B14F-4D97-AF65-F5344CB8AC3E}">
        <p14:creationId xmlns:p14="http://schemas.microsoft.com/office/powerpoint/2010/main" val="407018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DCB9208-9129-415D-A7CE-CD3A03102F6B}" type="datetimeFigureOut">
              <a:rPr lang="pt-BR" smtClean="0"/>
              <a:pPr/>
              <a:t>10/03/2016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6E00BF-A75A-4FBD-BB61-38F3C4B0C74C}" type="slidenum">
              <a:rPr lang="pt-BR" smtClean="0"/>
              <a:pPr/>
              <a:t>‹nº›</a:t>
            </a:fld>
            <a:endParaRPr lang="pt-B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1526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DCB9208-9129-415D-A7CE-CD3A03102F6B}" type="datetimeFigureOut">
              <a:rPr lang="pt-BR" smtClean="0"/>
              <a:pPr/>
              <a:t>10/03/2016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6E00BF-A75A-4FBD-BB61-38F3C4B0C74C}" type="slidenum">
              <a:rPr lang="pt-BR" smtClean="0"/>
              <a:pPr/>
              <a:t>‹nº›</a:t>
            </a:fld>
            <a:endParaRPr lang="pt-B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837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DCB9208-9129-415D-A7CE-CD3A03102F6B}" type="datetimeFigureOut">
              <a:rPr lang="pt-BR" smtClean="0"/>
              <a:pPr/>
              <a:t>10/03/2016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6E00BF-A75A-4FBD-BB61-38F3C4B0C74C}" type="slidenum">
              <a:rPr lang="pt-BR" smtClean="0"/>
              <a:pPr/>
              <a:t>‹nº›</a:t>
            </a:fld>
            <a:endParaRPr lang="pt-BR"/>
          </a:p>
        </p:txBody>
      </p:sp>
    </p:spTree>
    <p:extLst>
      <p:ext uri="{BB962C8B-B14F-4D97-AF65-F5344CB8AC3E}">
        <p14:creationId xmlns:p14="http://schemas.microsoft.com/office/powerpoint/2010/main" val="2819930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DCB9208-9129-415D-A7CE-CD3A03102F6B}" type="datetimeFigureOut">
              <a:rPr lang="pt-BR" smtClean="0"/>
              <a:pPr/>
              <a:t>10/03/2016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6E00BF-A75A-4FBD-BB61-38F3C4B0C74C}" type="slidenum">
              <a:rPr lang="pt-BR" smtClean="0"/>
              <a:pPr/>
              <a:t>‹nº›</a:t>
            </a:fld>
            <a:endParaRPr lang="pt-B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2337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pt-BR" smtClean="0"/>
              <a:t>Clique para editar o título mestre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DCB9208-9129-415D-A7CE-CD3A03102F6B}" type="datetimeFigureOut">
              <a:rPr lang="pt-BR" smtClean="0"/>
              <a:pPr/>
              <a:t>10/03/2016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6E00BF-A75A-4FBD-BB61-38F3C4B0C74C}" type="slidenum">
              <a:rPr lang="pt-BR" smtClean="0"/>
              <a:pPr/>
              <a:t>‹nº›</a:t>
            </a:fld>
            <a:endParaRPr lang="pt-B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983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DCB9208-9129-415D-A7CE-CD3A03102F6B}" type="datetimeFigureOut">
              <a:rPr lang="pt-BR" smtClean="0"/>
              <a:pPr/>
              <a:t>10/03/2016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6E00BF-A75A-4FBD-BB61-38F3C4B0C74C}" type="slidenum">
              <a:rPr lang="pt-BR" smtClean="0"/>
              <a:pPr/>
              <a:t>‹nº›</a:t>
            </a:fld>
            <a:endParaRPr lang="pt-B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114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DCB9208-9129-415D-A7CE-CD3A03102F6B}" type="datetimeFigureOut">
              <a:rPr lang="pt-BR" smtClean="0"/>
              <a:pPr/>
              <a:t>10/03/2016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6E00BF-A75A-4FBD-BB61-38F3C4B0C74C}" type="slidenum">
              <a:rPr lang="pt-BR" smtClean="0"/>
              <a:pPr/>
              <a:t>‹nº›</a:t>
            </a:fld>
            <a:endParaRPr lang="pt-B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439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DCB9208-9129-415D-A7CE-CD3A03102F6B}" type="datetimeFigureOut">
              <a:rPr lang="pt-BR" smtClean="0"/>
              <a:pPr/>
              <a:t>10/03/2016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6E00BF-A75A-4FBD-BB61-38F3C4B0C74C}" type="slidenum">
              <a:rPr lang="pt-BR" smtClean="0"/>
              <a:pPr/>
              <a:t>‹nº›</a:t>
            </a:fld>
            <a:endParaRPr lang="pt-BR"/>
          </a:p>
        </p:txBody>
      </p:sp>
    </p:spTree>
    <p:extLst>
      <p:ext uri="{BB962C8B-B14F-4D97-AF65-F5344CB8AC3E}">
        <p14:creationId xmlns:p14="http://schemas.microsoft.com/office/powerpoint/2010/main" val="93140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DCB9208-9129-415D-A7CE-CD3A03102F6B}" type="datetimeFigureOut">
              <a:rPr lang="pt-BR" smtClean="0"/>
              <a:pPr/>
              <a:t>10/03/2016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6E00BF-A75A-4FBD-BB61-38F3C4B0C74C}" type="slidenum">
              <a:rPr lang="pt-BR" smtClean="0"/>
              <a:pPr/>
              <a:t>‹nº›</a:t>
            </a:fld>
            <a:endParaRPr lang="pt-B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972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CDCB9208-9129-415D-A7CE-CD3A03102F6B}" type="datetimeFigureOut">
              <a:rPr lang="pt-BR" smtClean="0"/>
              <a:pPr/>
              <a:t>10/03/2016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96E00BF-A75A-4FBD-BB61-38F3C4B0C74C}" type="slidenum">
              <a:rPr lang="pt-BR" smtClean="0"/>
              <a:pPr/>
              <a:t>‹nº›</a:t>
            </a:fld>
            <a:endParaRPr lang="pt-BR"/>
          </a:p>
        </p:txBody>
      </p:sp>
    </p:spTree>
    <p:extLst>
      <p:ext uri="{BB962C8B-B14F-4D97-AF65-F5344CB8AC3E}">
        <p14:creationId xmlns:p14="http://schemas.microsoft.com/office/powerpoint/2010/main" val="333795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CDCB9208-9129-415D-A7CE-CD3A03102F6B}" type="datetimeFigureOut">
              <a:rPr lang="pt-BR" smtClean="0"/>
              <a:pPr/>
              <a:t>10/03/2016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896E00BF-A75A-4FBD-BB61-38F3C4B0C74C}" type="slidenum">
              <a:rPr lang="pt-BR" smtClean="0"/>
              <a:pPr/>
              <a:t>‹nº›</a:t>
            </a:fld>
            <a:endParaRPr lang="pt-B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47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CDCB9208-9129-415D-A7CE-CD3A03102F6B}" type="datetimeFigureOut">
              <a:rPr lang="pt-BR" smtClean="0"/>
              <a:pPr/>
              <a:t>10/03/2016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896E00BF-A75A-4FBD-BB61-38F3C4B0C74C}" type="slidenum">
              <a:rPr lang="pt-BR" smtClean="0"/>
              <a:pPr/>
              <a:t>‹nº›</a:t>
            </a:fld>
            <a:endParaRPr lang="pt-B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902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CB9208-9129-415D-A7CE-CD3A03102F6B}" type="datetimeFigureOut">
              <a:rPr lang="pt-BR" smtClean="0"/>
              <a:pPr/>
              <a:t>10/03/2016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896E00BF-A75A-4FBD-BB61-38F3C4B0C74C}" type="slidenum">
              <a:rPr lang="pt-BR" smtClean="0"/>
              <a:pPr/>
              <a:t>‹nº›</a:t>
            </a:fld>
            <a:endParaRPr lang="pt-BR"/>
          </a:p>
        </p:txBody>
      </p:sp>
    </p:spTree>
    <p:extLst>
      <p:ext uri="{BB962C8B-B14F-4D97-AF65-F5344CB8AC3E}">
        <p14:creationId xmlns:p14="http://schemas.microsoft.com/office/powerpoint/2010/main" val="1522514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DCB9208-9129-415D-A7CE-CD3A03102F6B}" type="datetimeFigureOut">
              <a:rPr lang="pt-BR" smtClean="0"/>
              <a:pPr/>
              <a:t>10/03/2016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96E00BF-A75A-4FBD-BB61-38F3C4B0C74C}" type="slidenum">
              <a:rPr lang="pt-BR" smtClean="0"/>
              <a:pPr/>
              <a:t>‹nº›</a:t>
            </a:fld>
            <a:endParaRPr lang="pt-B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1197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pt-BR" smtClean="0"/>
              <a:t>Clique para editar o título mestre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DCB9208-9129-415D-A7CE-CD3A03102F6B}" type="datetimeFigureOut">
              <a:rPr lang="pt-BR" smtClean="0"/>
              <a:pPr/>
              <a:t>10/03/2016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96E00BF-A75A-4FBD-BB61-38F3C4B0C74C}" type="slidenum">
              <a:rPr lang="pt-BR" smtClean="0"/>
              <a:pPr/>
              <a:t>‹nº›</a:t>
            </a:fld>
            <a:endParaRPr lang="pt-BR"/>
          </a:p>
        </p:txBody>
      </p:sp>
    </p:spTree>
    <p:extLst>
      <p:ext uri="{BB962C8B-B14F-4D97-AF65-F5344CB8AC3E}">
        <p14:creationId xmlns:p14="http://schemas.microsoft.com/office/powerpoint/2010/main" val="367894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CB9208-9129-415D-A7CE-CD3A03102F6B}" type="datetimeFigureOut">
              <a:rPr lang="pt-BR" smtClean="0"/>
              <a:pPr/>
              <a:t>10/03/2016</a:t>
            </a:fld>
            <a:endParaRPr lang="pt-B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6E00BF-A75A-4FBD-BB61-38F3C4B0C74C}" type="slidenum">
              <a:rPr lang="pt-BR" smtClean="0"/>
              <a:pPr/>
              <a:t>‹nº›</a:t>
            </a:fld>
            <a:endParaRPr lang="pt-BR"/>
          </a:p>
        </p:txBody>
      </p:sp>
    </p:spTree>
    <p:extLst>
      <p:ext uri="{BB962C8B-B14F-4D97-AF65-F5344CB8AC3E}">
        <p14:creationId xmlns:p14="http://schemas.microsoft.com/office/powerpoint/2010/main" val="67071970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sehab.ms.gov.br/casa-propria-inscricao/"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sehab.ms.gov.br/casa-propria-inscricao" TargetMode="External"/><Relationship Id="rId2" Type="http://schemas.openxmlformats.org/officeDocument/2006/relationships/hyperlink" Target="http://www.sehab.ms.gov.br/"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sehab.ms.gov.br/casa-propria-inscrica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21934" y="1811863"/>
            <a:ext cx="5308866" cy="1041073"/>
          </a:xfrm>
        </p:spPr>
        <p:txBody>
          <a:bodyPr/>
          <a:lstStyle/>
          <a:p>
            <a:r>
              <a:rPr lang="pt-BR" sz="4000" dirty="0" smtClean="0"/>
              <a:t>INSCRIÇÃO COMPARTILHADA</a:t>
            </a:r>
            <a:endParaRPr lang="pt-BR" sz="4000" dirty="0"/>
          </a:p>
        </p:txBody>
      </p:sp>
      <p:sp>
        <p:nvSpPr>
          <p:cNvPr id="3" name="Subtítulo 2"/>
          <p:cNvSpPr>
            <a:spLocks noGrp="1"/>
          </p:cNvSpPr>
          <p:nvPr>
            <p:ph type="subTitle" idx="1"/>
          </p:nvPr>
        </p:nvSpPr>
        <p:spPr>
          <a:xfrm>
            <a:off x="1921934" y="2996952"/>
            <a:ext cx="5308866" cy="1979027"/>
          </a:xfrm>
        </p:spPr>
        <p:txBody>
          <a:bodyPr>
            <a:normAutofit/>
          </a:bodyPr>
          <a:lstStyle/>
          <a:p>
            <a:r>
              <a:rPr lang="pt-BR" dirty="0" smtClean="0"/>
              <a:t>AGEHAB/MS</a:t>
            </a:r>
          </a:p>
          <a:p>
            <a:endParaRPr lang="pt-BR" dirty="0" smtClean="0"/>
          </a:p>
          <a:p>
            <a:r>
              <a:rPr lang="pt-BR" dirty="0" smtClean="0"/>
              <a:t>Transparência na Inscrição e Seleção da              Casa Própria</a:t>
            </a:r>
            <a:endParaRPr lang="pt-BR" dirty="0"/>
          </a:p>
        </p:txBody>
      </p:sp>
    </p:spTree>
    <p:extLst>
      <p:ext uri="{BB962C8B-B14F-4D97-AF65-F5344CB8AC3E}">
        <p14:creationId xmlns:p14="http://schemas.microsoft.com/office/powerpoint/2010/main" val="1161118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258044" y="1052736"/>
            <a:ext cx="6799263" cy="425450"/>
          </a:xfrm>
        </p:spPr>
        <p:txBody>
          <a:bodyPr>
            <a:normAutofit/>
          </a:bodyPr>
          <a:lstStyle/>
          <a:p>
            <a:r>
              <a:rPr lang="pt-BR" sz="2000" b="1" u="sng" dirty="0" smtClean="0">
                <a:latin typeface="Verdana" panose="020B0604030504040204" pitchFamily="34" charset="0"/>
                <a:ea typeface="Verdana" panose="020B0604030504040204" pitchFamily="34" charset="0"/>
                <a:cs typeface="Verdana" panose="020B0604030504040204" pitchFamily="34" charset="0"/>
              </a:rPr>
              <a:t>PROJETO DE MONITORAMENTO</a:t>
            </a:r>
            <a:endParaRPr lang="pt-BR" sz="2000" b="1" u="sng" dirty="0">
              <a:latin typeface="Verdana" panose="020B0604030504040204" pitchFamily="34" charset="0"/>
              <a:ea typeface="Verdana" panose="020B0604030504040204" pitchFamily="34" charset="0"/>
              <a:cs typeface="Verdana" panose="020B0604030504040204" pitchFamily="34" charset="0"/>
            </a:endParaRPr>
          </a:p>
        </p:txBody>
      </p:sp>
      <p:sp>
        <p:nvSpPr>
          <p:cNvPr id="3" name="Espaço Reservado para Conteúdo 2"/>
          <p:cNvSpPr>
            <a:spLocks noGrp="1"/>
          </p:cNvSpPr>
          <p:nvPr>
            <p:ph idx="4294967295"/>
          </p:nvPr>
        </p:nvSpPr>
        <p:spPr>
          <a:xfrm>
            <a:off x="1259632" y="2060848"/>
            <a:ext cx="6797675" cy="1227138"/>
          </a:xfrm>
        </p:spPr>
        <p:txBody>
          <a:bodyPr>
            <a:noAutofit/>
          </a:bodyPr>
          <a:lstStyle/>
          <a:p>
            <a:pPr marL="0" indent="0" algn="just">
              <a:buNone/>
            </a:pPr>
            <a:r>
              <a:rPr lang="pt-BR" sz="1800" dirty="0" smtClean="0">
                <a:latin typeface="Verdana" panose="020B0604030504040204" pitchFamily="34" charset="0"/>
                <a:ea typeface="Verdana" panose="020B0604030504040204" pitchFamily="34" charset="0"/>
                <a:cs typeface="Verdana" panose="020B0604030504040204" pitchFamily="34" charset="0"/>
              </a:rPr>
              <a:t>O projeto de Inscrição Compartilhada foi construído através do programa DOMUS, porém, quem determina o que inserir e os próximos procedimentos de seleção dentro do sistema é a AGEHAB/MS. </a:t>
            </a:r>
          </a:p>
          <a:p>
            <a:pPr marL="0" indent="0" algn="just">
              <a:buNone/>
            </a:pPr>
            <a:r>
              <a:rPr lang="pt-BR" sz="1800" dirty="0" smtClean="0">
                <a:latin typeface="Verdana" panose="020B0604030504040204" pitchFamily="34" charset="0"/>
                <a:ea typeface="Verdana" panose="020B0604030504040204" pitchFamily="34" charset="0"/>
                <a:cs typeface="Verdana" panose="020B0604030504040204" pitchFamily="34" charset="0"/>
              </a:rPr>
              <a:t>Toda semana é gerado um relatório que aponta o tipo de acesso que o sistema está recebendo, o quantitativo de novas inscrições e de atualizações.</a:t>
            </a:r>
            <a:endParaRPr lang="pt-BR"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29467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403648" y="764704"/>
            <a:ext cx="6798734" cy="576064"/>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000" b="1" u="sng" dirty="0" smtClean="0">
                <a:latin typeface="Verdana" panose="020B0604030504040204" pitchFamily="34" charset="0"/>
                <a:ea typeface="Verdana" panose="020B0604030504040204" pitchFamily="34" charset="0"/>
                <a:cs typeface="Verdana" panose="020B0604030504040204" pitchFamily="34" charset="0"/>
              </a:rPr>
              <a:t>MARCOS REGULATÓRIOS DO PROJETO INSCRIÇÃO COMPARTILHADA </a:t>
            </a:r>
            <a:endParaRPr lang="pt-BR" sz="2000" b="1" u="sng" dirty="0">
              <a:latin typeface="Verdana" panose="020B0604030504040204" pitchFamily="34" charset="0"/>
              <a:ea typeface="Verdana" panose="020B0604030504040204" pitchFamily="34" charset="0"/>
              <a:cs typeface="Verdana" panose="020B0604030504040204" pitchFamily="34" charset="0"/>
            </a:endParaRPr>
          </a:p>
        </p:txBody>
      </p:sp>
      <p:sp>
        <p:nvSpPr>
          <p:cNvPr id="3" name="Espaço Reservado para Conteúdo 2"/>
          <p:cNvSpPr txBox="1">
            <a:spLocks/>
          </p:cNvSpPr>
          <p:nvPr/>
        </p:nvSpPr>
        <p:spPr>
          <a:xfrm>
            <a:off x="1259632" y="1628800"/>
            <a:ext cx="6798736" cy="3456384"/>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spcBef>
                <a:spcPts val="0"/>
              </a:spcBef>
              <a:spcAft>
                <a:spcPts val="0"/>
              </a:spcAft>
              <a:buFont typeface="Arial"/>
              <a:buNone/>
            </a:pPr>
            <a:r>
              <a:rPr lang="pt-BR" sz="1800" dirty="0" smtClean="0">
                <a:latin typeface="Verdana" panose="020B0604030504040204" pitchFamily="34" charset="0"/>
                <a:ea typeface="Verdana" panose="020B0604030504040204" pitchFamily="34" charset="0"/>
                <a:cs typeface="Verdana" panose="020B0604030504040204" pitchFamily="34" charset="0"/>
              </a:rPr>
              <a:t>. Lançamento oficial do Projeto pelo governo do estado em abril de 2015;</a:t>
            </a:r>
          </a:p>
          <a:p>
            <a:pPr marL="0" indent="0" algn="just">
              <a:spcBef>
                <a:spcPts val="0"/>
              </a:spcBef>
              <a:spcAft>
                <a:spcPts val="0"/>
              </a:spcAft>
              <a:buFont typeface="Arial"/>
              <a:buNone/>
            </a:pPr>
            <a:r>
              <a:rPr lang="pt-BR" sz="1800" dirty="0" smtClean="0">
                <a:latin typeface="Verdana" panose="020B0604030504040204" pitchFamily="34" charset="0"/>
                <a:ea typeface="Verdana" panose="020B0604030504040204" pitchFamily="34" charset="0"/>
                <a:cs typeface="Verdana" panose="020B0604030504040204" pitchFamily="34" charset="0"/>
              </a:rPr>
              <a:t>. Assinatura de Termo de Adesão ao programa de 45 municípios;</a:t>
            </a:r>
          </a:p>
          <a:p>
            <a:pPr marL="0" indent="0" algn="just">
              <a:spcBef>
                <a:spcPts val="0"/>
              </a:spcBef>
              <a:spcAft>
                <a:spcPts val="0"/>
              </a:spcAft>
              <a:buFont typeface="Arial"/>
              <a:buNone/>
            </a:pPr>
            <a:r>
              <a:rPr lang="pt-BR" sz="1800" dirty="0" smtClean="0">
                <a:latin typeface="Verdana" panose="020B0604030504040204" pitchFamily="34" charset="0"/>
                <a:ea typeface="Verdana" panose="020B0604030504040204" pitchFamily="34" charset="0"/>
                <a:cs typeface="Verdana" panose="020B0604030504040204" pitchFamily="34" charset="0"/>
              </a:rPr>
              <a:t>. Portaria nº 412, de 06 de agosto de 2015, do Ministério das Cidades que “Aprova o Manual de Instruções para Seleção de Beneficiários do Programa Minha Casa, Minha Vida - PMCMV”;</a:t>
            </a:r>
          </a:p>
          <a:p>
            <a:pPr marL="0" indent="0" algn="just">
              <a:spcBef>
                <a:spcPts val="0"/>
              </a:spcBef>
              <a:spcAft>
                <a:spcPts val="0"/>
              </a:spcAft>
              <a:buFont typeface="Arial"/>
              <a:buNone/>
            </a:pPr>
            <a:r>
              <a:rPr lang="pt-BR" sz="1800" dirty="0" smtClean="0">
                <a:latin typeface="Verdana" panose="020B0604030504040204" pitchFamily="34" charset="0"/>
                <a:ea typeface="Verdana" panose="020B0604030504040204" pitchFamily="34" charset="0"/>
                <a:cs typeface="Verdana" panose="020B0604030504040204" pitchFamily="34" charset="0"/>
              </a:rPr>
              <a:t>. O sistema de Inscrição compartilhado atendeu a Lei Estadual n° 4.810 que “dispõe sobre a publicidade e transparência dos cadastros de programas habitacionais e sociais do Estado do MS”.</a:t>
            </a:r>
          </a:p>
          <a:p>
            <a:pPr marL="171450" indent="-171450" algn="just">
              <a:spcBef>
                <a:spcPts val="0"/>
              </a:spcBef>
              <a:spcAft>
                <a:spcPts val="0"/>
              </a:spcAft>
            </a:pPr>
            <a:r>
              <a:rPr lang="pt-BR" sz="1800" dirty="0" smtClean="0">
                <a:latin typeface="Verdana" panose="020B0604030504040204" pitchFamily="34" charset="0"/>
                <a:ea typeface="Verdana" panose="020B0604030504040204" pitchFamily="34" charset="0"/>
                <a:cs typeface="Verdana" panose="020B0604030504040204" pitchFamily="34" charset="0"/>
              </a:rPr>
              <a:t>Esta Lei foi aprimorada em 28 de dezembro de 2015 através da Lei Estadual n° 4.810.</a:t>
            </a:r>
          </a:p>
          <a:p>
            <a:pPr marL="171450" indent="-171450" algn="just">
              <a:spcBef>
                <a:spcPts val="0"/>
              </a:spcBef>
              <a:spcAft>
                <a:spcPts val="0"/>
              </a:spcAft>
            </a:pPr>
            <a:r>
              <a:rPr lang="pt-BR" sz="1800" dirty="0" smtClean="0">
                <a:latin typeface="Verdana" panose="020B0604030504040204" pitchFamily="34" charset="0"/>
                <a:ea typeface="Verdana" panose="020B0604030504040204" pitchFamily="34" charset="0"/>
                <a:cs typeface="Verdana" panose="020B0604030504040204" pitchFamily="34" charset="0"/>
              </a:rPr>
              <a:t>A Inscrição compartilhada está disponível no sítio da SEHAB/AGEHAB. </a:t>
            </a:r>
          </a:p>
          <a:p>
            <a:pPr marL="0" indent="0" algn="just">
              <a:buFont typeface="Arial"/>
              <a:buNone/>
            </a:pPr>
            <a:endParaRPr lang="pt-BR" sz="18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81688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302176" y="555981"/>
            <a:ext cx="6799263" cy="792088"/>
          </a:xfrm>
          <a:prstGeom prst="rect">
            <a:avLst/>
          </a:prstGeom>
          <a:effectLst/>
        </p:spPr>
        <p:txBody>
          <a:bodyPr vert="horz" lIns="91440" tIns="45720" rIns="91440" bIns="45720" rtlCol="0" anchor="ctr">
            <a:normAutofit fontScale="92500"/>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000" b="1" u="sng" dirty="0" smtClean="0">
                <a:latin typeface="Verdana" panose="020B0604030504040204" pitchFamily="34" charset="0"/>
                <a:ea typeface="Verdana" panose="020B0604030504040204" pitchFamily="34" charset="0"/>
                <a:cs typeface="Verdana" panose="020B0604030504040204" pitchFamily="34" charset="0"/>
              </a:rPr>
              <a:t>TREINAMENTO DOS GESTORES HABITACIONAIS</a:t>
            </a:r>
          </a:p>
          <a:p>
            <a:r>
              <a:rPr lang="pt-BR" sz="2000" b="1" u="sng" dirty="0" smtClean="0">
                <a:latin typeface="Verdana" panose="020B0604030504040204" pitchFamily="34" charset="0"/>
                <a:ea typeface="Verdana" panose="020B0604030504040204" pitchFamily="34" charset="0"/>
                <a:cs typeface="Verdana" panose="020B0604030504040204" pitchFamily="34" charset="0"/>
              </a:rPr>
              <a:t>ESTADUAIS / MUNICIPAIS</a:t>
            </a:r>
            <a:endParaRPr lang="pt-BR" sz="2000" b="1" u="sng" dirty="0">
              <a:latin typeface="Verdana" panose="020B0604030504040204" pitchFamily="34" charset="0"/>
              <a:ea typeface="Verdana" panose="020B0604030504040204" pitchFamily="34" charset="0"/>
              <a:cs typeface="Verdana" panose="020B060403050404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6998" y="1484784"/>
            <a:ext cx="2986073" cy="1986272"/>
          </a:xfrm>
          <a:prstGeom prst="rect">
            <a:avLst/>
          </a:prstGeom>
        </p:spPr>
      </p:pic>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717031"/>
            <a:ext cx="2641897" cy="1757333"/>
          </a:xfrm>
          <a:prstGeom prst="rect">
            <a:avLst/>
          </a:prstGeom>
        </p:spPr>
      </p:pic>
      <p:pic>
        <p:nvPicPr>
          <p:cNvPr id="10" name="Image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3717031"/>
            <a:ext cx="2530748" cy="1762879"/>
          </a:xfrm>
          <a:prstGeom prst="rect">
            <a:avLst/>
          </a:prstGeom>
        </p:spPr>
      </p:pic>
      <p:pic>
        <p:nvPicPr>
          <p:cNvPr id="11" name="Image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3717032"/>
            <a:ext cx="2592287" cy="1724334"/>
          </a:xfrm>
          <a:prstGeom prst="rect">
            <a:avLst/>
          </a:prstGeom>
        </p:spPr>
      </p:pic>
      <p:pic>
        <p:nvPicPr>
          <p:cNvPr id="12" name="Image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3556" y="1456611"/>
            <a:ext cx="3026396" cy="2014445"/>
          </a:xfrm>
          <a:prstGeom prst="rect">
            <a:avLst/>
          </a:prstGeom>
        </p:spPr>
      </p:pic>
      <p:sp>
        <p:nvSpPr>
          <p:cNvPr id="13" name="Espaço Reservado para Conteúdo 2"/>
          <p:cNvSpPr txBox="1">
            <a:spLocks/>
          </p:cNvSpPr>
          <p:nvPr/>
        </p:nvSpPr>
        <p:spPr>
          <a:xfrm>
            <a:off x="1095369" y="5533219"/>
            <a:ext cx="6797675" cy="61359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Font typeface="Arial"/>
              <a:buNone/>
            </a:pPr>
            <a:r>
              <a:rPr lang="pt-BR" sz="1200" dirty="0" smtClean="0">
                <a:latin typeface="Verdana" panose="020B0604030504040204" pitchFamily="34" charset="0"/>
                <a:ea typeface="Verdana" panose="020B0604030504040204" pitchFamily="34" charset="0"/>
                <a:cs typeface="Verdana" panose="020B0604030504040204" pitchFamily="34" charset="0"/>
              </a:rPr>
              <a:t>Treinamento realizado com os gestores habitacionais da AGEHAB/MS e do gestores habitacionais Municipais.</a:t>
            </a:r>
          </a:p>
          <a:p>
            <a:pPr marL="0" indent="0" algn="just">
              <a:buFont typeface="Arial"/>
              <a:buNone/>
            </a:pPr>
            <a:r>
              <a:rPr lang="pt-BR" sz="1200" dirty="0" smtClean="0">
                <a:latin typeface="Verdana" panose="020B0604030504040204" pitchFamily="34" charset="0"/>
                <a:ea typeface="Verdana" panose="020B0604030504040204" pitchFamily="34" charset="0"/>
                <a:cs typeface="Verdana" panose="020B0604030504040204" pitchFamily="34" charset="0"/>
              </a:rPr>
              <a:t>Data: 21/10/2015  		Fotos: Viviane Martins</a:t>
            </a:r>
            <a:endParaRPr lang="pt-BR"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0238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115616" y="692696"/>
            <a:ext cx="6799263" cy="7920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000" b="1" u="sng" dirty="0" smtClean="0">
                <a:latin typeface="Verdana" panose="020B0604030504040204" pitchFamily="34" charset="0"/>
                <a:ea typeface="Verdana" panose="020B0604030504040204" pitchFamily="34" charset="0"/>
                <a:cs typeface="Verdana" panose="020B0604030504040204" pitchFamily="34" charset="0"/>
              </a:rPr>
              <a:t>REGISTRO DAS PRÉ-SELEÇÕES</a:t>
            </a:r>
            <a:endParaRPr lang="pt-BR" sz="2000" b="1" u="sng" dirty="0">
              <a:latin typeface="Verdana" panose="020B0604030504040204" pitchFamily="34" charset="0"/>
              <a:ea typeface="Verdana" panose="020B0604030504040204" pitchFamily="34" charset="0"/>
              <a:cs typeface="Verdana" panose="020B0604030504040204" pitchFamily="34" charset="0"/>
            </a:endParaRPr>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202" y="1682153"/>
            <a:ext cx="3712629" cy="2784472"/>
          </a:xfrm>
          <a:prstGeom prst="rect">
            <a:avLst/>
          </a:prstGeom>
        </p:spPr>
      </p:pic>
      <p:sp>
        <p:nvSpPr>
          <p:cNvPr id="4" name="Espaço Reservado para Conteúdo 2"/>
          <p:cNvSpPr txBox="1">
            <a:spLocks/>
          </p:cNvSpPr>
          <p:nvPr/>
        </p:nvSpPr>
        <p:spPr>
          <a:xfrm>
            <a:off x="777865" y="4458761"/>
            <a:ext cx="3769966" cy="1227138"/>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spcBef>
                <a:spcPts val="0"/>
              </a:spcBef>
              <a:spcAft>
                <a:spcPts val="0"/>
              </a:spcAft>
              <a:buFont typeface="Arial"/>
              <a:buNone/>
            </a:pPr>
            <a:r>
              <a:rPr lang="pt-BR" sz="1200" dirty="0" smtClean="0">
                <a:latin typeface="Verdana" panose="020B0604030504040204" pitchFamily="34" charset="0"/>
                <a:ea typeface="Verdana" panose="020B0604030504040204" pitchFamily="34" charset="0"/>
                <a:cs typeface="Verdana" panose="020B0604030504040204" pitchFamily="34" charset="0"/>
              </a:rPr>
              <a:t>Primeira pré-seleção realizada com o município de Brasilândia/MS com a participação dos representantes da Defensoria Pública.</a:t>
            </a:r>
          </a:p>
          <a:p>
            <a:pPr marL="0" indent="0" algn="just">
              <a:spcBef>
                <a:spcPts val="0"/>
              </a:spcBef>
              <a:spcAft>
                <a:spcPts val="0"/>
              </a:spcAft>
              <a:buFont typeface="Arial"/>
              <a:buNone/>
            </a:pPr>
            <a:r>
              <a:rPr lang="pt-BR" sz="1200" b="1" dirty="0" smtClean="0">
                <a:latin typeface="Verdana" panose="020B0604030504040204" pitchFamily="34" charset="0"/>
                <a:ea typeface="Verdana" panose="020B0604030504040204" pitchFamily="34" charset="0"/>
                <a:cs typeface="Verdana" panose="020B0604030504040204" pitchFamily="34" charset="0"/>
              </a:rPr>
              <a:t>Data</a:t>
            </a:r>
            <a:r>
              <a:rPr lang="pt-BR" sz="1200" dirty="0" smtClean="0">
                <a:latin typeface="Verdana" panose="020B0604030504040204" pitchFamily="34" charset="0"/>
                <a:ea typeface="Verdana" panose="020B0604030504040204" pitchFamily="34" charset="0"/>
                <a:cs typeface="Verdana" panose="020B0604030504040204" pitchFamily="34" charset="0"/>
              </a:rPr>
              <a:t>: 09/11/2015</a:t>
            </a:r>
          </a:p>
          <a:p>
            <a:pPr marL="0" indent="0" algn="just">
              <a:spcBef>
                <a:spcPts val="0"/>
              </a:spcBef>
              <a:spcAft>
                <a:spcPts val="0"/>
              </a:spcAft>
              <a:buFont typeface="Arial"/>
              <a:buNone/>
            </a:pPr>
            <a:r>
              <a:rPr lang="pt-BR" sz="1200" b="1" dirty="0" smtClean="0">
                <a:latin typeface="Verdana" panose="020B0604030504040204" pitchFamily="34" charset="0"/>
                <a:ea typeface="Verdana" panose="020B0604030504040204" pitchFamily="34" charset="0"/>
                <a:cs typeface="Verdana" panose="020B0604030504040204" pitchFamily="34" charset="0"/>
              </a:rPr>
              <a:t>Foto</a:t>
            </a:r>
            <a:r>
              <a:rPr lang="pt-BR" sz="1200" dirty="0" smtClean="0">
                <a:latin typeface="Verdana" panose="020B0604030504040204" pitchFamily="34" charset="0"/>
                <a:ea typeface="Verdana" panose="020B0604030504040204" pitchFamily="34" charset="0"/>
                <a:cs typeface="Verdana" panose="020B0604030504040204" pitchFamily="34" charset="0"/>
              </a:rPr>
              <a:t>: Viviane Martins</a:t>
            </a:r>
            <a:endParaRPr lang="pt-BR" sz="1200" dirty="0">
              <a:latin typeface="Verdana" panose="020B0604030504040204" pitchFamily="34" charset="0"/>
              <a:ea typeface="Verdana" panose="020B0604030504040204" pitchFamily="34" charset="0"/>
              <a:cs typeface="Verdana" panose="020B0604030504040204" pitchFamily="34" charset="0"/>
            </a:endParaRPr>
          </a:p>
        </p:txBody>
      </p:sp>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3548" y="1656967"/>
            <a:ext cx="3702144" cy="2776608"/>
          </a:xfrm>
          <a:prstGeom prst="rect">
            <a:avLst/>
          </a:prstGeom>
        </p:spPr>
      </p:pic>
      <p:sp>
        <p:nvSpPr>
          <p:cNvPr id="7" name="Espaço Reservado para Conteúdo 2"/>
          <p:cNvSpPr txBox="1">
            <a:spLocks/>
          </p:cNvSpPr>
          <p:nvPr/>
        </p:nvSpPr>
        <p:spPr>
          <a:xfrm>
            <a:off x="4623548" y="4458761"/>
            <a:ext cx="3769966" cy="1227138"/>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spcBef>
                <a:spcPts val="0"/>
              </a:spcBef>
              <a:spcAft>
                <a:spcPts val="0"/>
              </a:spcAft>
              <a:buFont typeface="Arial"/>
              <a:buNone/>
            </a:pPr>
            <a:r>
              <a:rPr lang="pt-BR" sz="1200" dirty="0" smtClean="0">
                <a:latin typeface="Verdana" panose="020B0604030504040204" pitchFamily="34" charset="0"/>
                <a:ea typeface="Verdana" panose="020B0604030504040204" pitchFamily="34" charset="0"/>
                <a:cs typeface="Verdana" panose="020B0604030504040204" pitchFamily="34" charset="0"/>
              </a:rPr>
              <a:t>Pré-seleção realizada com o município de Fátima do Sul/MS.</a:t>
            </a:r>
          </a:p>
          <a:p>
            <a:pPr marL="0" indent="0" algn="just">
              <a:spcBef>
                <a:spcPts val="0"/>
              </a:spcBef>
              <a:spcAft>
                <a:spcPts val="0"/>
              </a:spcAft>
              <a:buFont typeface="Arial"/>
              <a:buNone/>
            </a:pPr>
            <a:r>
              <a:rPr lang="pt-BR" sz="1200" b="1" dirty="0" smtClean="0">
                <a:latin typeface="Verdana" panose="020B0604030504040204" pitchFamily="34" charset="0"/>
                <a:ea typeface="Verdana" panose="020B0604030504040204" pitchFamily="34" charset="0"/>
                <a:cs typeface="Verdana" panose="020B0604030504040204" pitchFamily="34" charset="0"/>
              </a:rPr>
              <a:t>Data</a:t>
            </a:r>
            <a:r>
              <a:rPr lang="pt-BR" sz="1200" dirty="0" smtClean="0">
                <a:latin typeface="Verdana" panose="020B0604030504040204" pitchFamily="34" charset="0"/>
                <a:ea typeface="Verdana" panose="020B0604030504040204" pitchFamily="34" charset="0"/>
                <a:cs typeface="Verdana" panose="020B0604030504040204" pitchFamily="34" charset="0"/>
              </a:rPr>
              <a:t>: 13/11/2015</a:t>
            </a:r>
          </a:p>
          <a:p>
            <a:pPr marL="0" indent="0" algn="just">
              <a:spcBef>
                <a:spcPts val="0"/>
              </a:spcBef>
              <a:spcAft>
                <a:spcPts val="0"/>
              </a:spcAft>
              <a:buFont typeface="Arial"/>
              <a:buNone/>
            </a:pPr>
            <a:r>
              <a:rPr lang="pt-BR" sz="1200" b="1" dirty="0" smtClean="0">
                <a:latin typeface="Verdana" panose="020B0604030504040204" pitchFamily="34" charset="0"/>
                <a:ea typeface="Verdana" panose="020B0604030504040204" pitchFamily="34" charset="0"/>
                <a:cs typeface="Verdana" panose="020B0604030504040204" pitchFamily="34" charset="0"/>
              </a:rPr>
              <a:t>Foto</a:t>
            </a:r>
            <a:r>
              <a:rPr lang="pt-BR" sz="1200" dirty="0" smtClean="0">
                <a:latin typeface="Verdana" panose="020B0604030504040204" pitchFamily="34" charset="0"/>
                <a:ea typeface="Verdana" panose="020B0604030504040204" pitchFamily="34" charset="0"/>
                <a:cs typeface="Verdana" panose="020B0604030504040204" pitchFamily="34" charset="0"/>
              </a:rPr>
              <a:t>: Viviane Martins</a:t>
            </a:r>
            <a:endParaRPr lang="pt-BR" sz="12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115616" y="692696"/>
            <a:ext cx="6799263" cy="7920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000" b="1" u="sng" dirty="0" smtClean="0">
                <a:latin typeface="Verdana" panose="020B0604030504040204" pitchFamily="34" charset="0"/>
                <a:ea typeface="Verdana" panose="020B0604030504040204" pitchFamily="34" charset="0"/>
                <a:cs typeface="Verdana" panose="020B0604030504040204" pitchFamily="34" charset="0"/>
              </a:rPr>
              <a:t>REGISTRO DAS PRÉ-SELEÇÕES</a:t>
            </a:r>
            <a:endParaRPr lang="pt-BR" sz="2000" b="1" u="sng" dirty="0">
              <a:latin typeface="Verdana" panose="020B0604030504040204" pitchFamily="34" charset="0"/>
              <a:ea typeface="Verdana" panose="020B0604030504040204" pitchFamily="34" charset="0"/>
              <a:cs typeface="Verdana" panose="020B0604030504040204" pitchFamily="34" charset="0"/>
            </a:endParaRPr>
          </a:p>
        </p:txBody>
      </p:sp>
      <p:sp>
        <p:nvSpPr>
          <p:cNvPr id="4" name="Espaço Reservado para Conteúdo 2"/>
          <p:cNvSpPr txBox="1">
            <a:spLocks/>
          </p:cNvSpPr>
          <p:nvPr/>
        </p:nvSpPr>
        <p:spPr>
          <a:xfrm>
            <a:off x="777865" y="4458761"/>
            <a:ext cx="3769966" cy="1227138"/>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spcBef>
                <a:spcPts val="0"/>
              </a:spcBef>
              <a:spcAft>
                <a:spcPts val="0"/>
              </a:spcAft>
              <a:buFont typeface="Arial"/>
              <a:buNone/>
            </a:pPr>
            <a:r>
              <a:rPr lang="pt-BR" sz="1200" dirty="0" smtClean="0">
                <a:latin typeface="Verdana" panose="020B0604030504040204" pitchFamily="34" charset="0"/>
                <a:ea typeface="Verdana" panose="020B0604030504040204" pitchFamily="34" charset="0"/>
                <a:cs typeface="Verdana" panose="020B0604030504040204" pitchFamily="34" charset="0"/>
              </a:rPr>
              <a:t>Pré-seleção realizada com o município de Coronel Sapucaia/MS.</a:t>
            </a:r>
          </a:p>
          <a:p>
            <a:pPr marL="0" indent="0" algn="just">
              <a:spcBef>
                <a:spcPts val="0"/>
              </a:spcBef>
              <a:spcAft>
                <a:spcPts val="0"/>
              </a:spcAft>
              <a:buFont typeface="Arial"/>
              <a:buNone/>
            </a:pPr>
            <a:r>
              <a:rPr lang="pt-BR" sz="1200" b="1" dirty="0" smtClean="0">
                <a:latin typeface="Verdana" panose="020B0604030504040204" pitchFamily="34" charset="0"/>
                <a:ea typeface="Verdana" panose="020B0604030504040204" pitchFamily="34" charset="0"/>
                <a:cs typeface="Verdana" panose="020B0604030504040204" pitchFamily="34" charset="0"/>
              </a:rPr>
              <a:t>Data</a:t>
            </a:r>
            <a:r>
              <a:rPr lang="pt-BR" sz="1200" dirty="0" smtClean="0">
                <a:latin typeface="Verdana" panose="020B0604030504040204" pitchFamily="34" charset="0"/>
                <a:ea typeface="Verdana" panose="020B0604030504040204" pitchFamily="34" charset="0"/>
                <a:cs typeface="Verdana" panose="020B0604030504040204" pitchFamily="34" charset="0"/>
              </a:rPr>
              <a:t>: 11/12/2015</a:t>
            </a:r>
          </a:p>
          <a:p>
            <a:pPr marL="0" indent="0" algn="just">
              <a:spcBef>
                <a:spcPts val="0"/>
              </a:spcBef>
              <a:spcAft>
                <a:spcPts val="0"/>
              </a:spcAft>
              <a:buFont typeface="Arial"/>
              <a:buNone/>
            </a:pPr>
            <a:r>
              <a:rPr lang="pt-BR" sz="1200" b="1" dirty="0" smtClean="0">
                <a:latin typeface="Verdana" panose="020B0604030504040204" pitchFamily="34" charset="0"/>
                <a:ea typeface="Verdana" panose="020B0604030504040204" pitchFamily="34" charset="0"/>
                <a:cs typeface="Verdana" panose="020B0604030504040204" pitchFamily="34" charset="0"/>
              </a:rPr>
              <a:t>Foto</a:t>
            </a:r>
            <a:r>
              <a:rPr lang="pt-BR" sz="1200" dirty="0" smtClean="0">
                <a:latin typeface="Verdana" panose="020B0604030504040204" pitchFamily="34" charset="0"/>
                <a:ea typeface="Verdana" panose="020B0604030504040204" pitchFamily="34" charset="0"/>
                <a:cs typeface="Verdana" panose="020B0604030504040204" pitchFamily="34" charset="0"/>
              </a:rPr>
              <a:t>: Viviane Martins</a:t>
            </a:r>
            <a:endParaRPr lang="pt-BR" sz="1200" dirty="0">
              <a:latin typeface="Verdana" panose="020B0604030504040204" pitchFamily="34" charset="0"/>
              <a:ea typeface="Verdana" panose="020B0604030504040204" pitchFamily="34" charset="0"/>
              <a:cs typeface="Verdana" panose="020B0604030504040204" pitchFamily="34" charset="0"/>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067" y="1666823"/>
            <a:ext cx="3712629" cy="2784472"/>
          </a:xfrm>
          <a:prstGeom prst="rect">
            <a:avLst/>
          </a:prstGeom>
        </p:spPr>
      </p:pic>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666823"/>
            <a:ext cx="3690800" cy="2784472"/>
          </a:xfrm>
          <a:prstGeom prst="rect">
            <a:avLst/>
          </a:prstGeom>
        </p:spPr>
      </p:pic>
      <p:sp>
        <p:nvSpPr>
          <p:cNvPr id="7" name="Espaço Reservado para Conteúdo 2"/>
          <p:cNvSpPr txBox="1">
            <a:spLocks/>
          </p:cNvSpPr>
          <p:nvPr/>
        </p:nvSpPr>
        <p:spPr>
          <a:xfrm>
            <a:off x="4636850" y="4476028"/>
            <a:ext cx="3769966" cy="1227138"/>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spcBef>
                <a:spcPts val="0"/>
              </a:spcBef>
              <a:spcAft>
                <a:spcPts val="0"/>
              </a:spcAft>
              <a:buFont typeface="Arial"/>
              <a:buNone/>
            </a:pPr>
            <a:r>
              <a:rPr lang="pt-BR" sz="1200" dirty="0" smtClean="0">
                <a:latin typeface="Verdana" panose="020B0604030504040204" pitchFamily="34" charset="0"/>
                <a:ea typeface="Verdana" panose="020B0604030504040204" pitchFamily="34" charset="0"/>
                <a:cs typeface="Verdana" panose="020B0604030504040204" pitchFamily="34" charset="0"/>
              </a:rPr>
              <a:t>Pré-seleção realizada com o município de Paranhos/MS.</a:t>
            </a:r>
          </a:p>
          <a:p>
            <a:pPr marL="0" indent="0" algn="just">
              <a:spcBef>
                <a:spcPts val="0"/>
              </a:spcBef>
              <a:spcAft>
                <a:spcPts val="0"/>
              </a:spcAft>
              <a:buFont typeface="Arial"/>
              <a:buNone/>
            </a:pPr>
            <a:r>
              <a:rPr lang="pt-BR" sz="1200" b="1" dirty="0" smtClean="0">
                <a:latin typeface="Verdana" panose="020B0604030504040204" pitchFamily="34" charset="0"/>
                <a:ea typeface="Verdana" panose="020B0604030504040204" pitchFamily="34" charset="0"/>
                <a:cs typeface="Verdana" panose="020B0604030504040204" pitchFamily="34" charset="0"/>
              </a:rPr>
              <a:t>Data</a:t>
            </a:r>
            <a:r>
              <a:rPr lang="pt-BR" sz="1200" dirty="0" smtClean="0">
                <a:latin typeface="Verdana" panose="020B0604030504040204" pitchFamily="34" charset="0"/>
                <a:ea typeface="Verdana" panose="020B0604030504040204" pitchFamily="34" charset="0"/>
                <a:cs typeface="Verdana" panose="020B0604030504040204" pitchFamily="34" charset="0"/>
              </a:rPr>
              <a:t>: 12/01/2016</a:t>
            </a:r>
          </a:p>
          <a:p>
            <a:pPr marL="0" indent="0" algn="just">
              <a:spcBef>
                <a:spcPts val="0"/>
              </a:spcBef>
              <a:spcAft>
                <a:spcPts val="0"/>
              </a:spcAft>
              <a:buFont typeface="Arial"/>
              <a:buNone/>
            </a:pPr>
            <a:r>
              <a:rPr lang="pt-BR" sz="1200" b="1" dirty="0" smtClean="0">
                <a:latin typeface="Verdana" panose="020B0604030504040204" pitchFamily="34" charset="0"/>
                <a:ea typeface="Verdana" panose="020B0604030504040204" pitchFamily="34" charset="0"/>
                <a:cs typeface="Verdana" panose="020B0604030504040204" pitchFamily="34" charset="0"/>
              </a:rPr>
              <a:t>Foto</a:t>
            </a:r>
            <a:r>
              <a:rPr lang="pt-BR" sz="1200" dirty="0" smtClean="0">
                <a:latin typeface="Verdana" panose="020B0604030504040204" pitchFamily="34" charset="0"/>
                <a:ea typeface="Verdana" panose="020B0604030504040204" pitchFamily="34" charset="0"/>
                <a:cs typeface="Verdana" panose="020B0604030504040204" pitchFamily="34" charset="0"/>
              </a:rPr>
              <a:t>: Viviane Martins</a:t>
            </a:r>
            <a:endParaRPr lang="pt-BR"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15799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115616" y="692696"/>
            <a:ext cx="6799263" cy="79208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pt-BR" sz="2000" b="1" u="sng" dirty="0">
              <a:latin typeface="Verdana" panose="020B0604030504040204" pitchFamily="34" charset="0"/>
              <a:ea typeface="Verdana" panose="020B0604030504040204" pitchFamily="34" charset="0"/>
              <a:cs typeface="Verdana" panose="020B0604030504040204" pitchFamily="34" charset="0"/>
            </a:endParaRPr>
          </a:p>
        </p:txBody>
      </p:sp>
      <p:sp>
        <p:nvSpPr>
          <p:cNvPr id="3" name="Retângulo 2"/>
          <p:cNvSpPr/>
          <p:nvPr/>
        </p:nvSpPr>
        <p:spPr>
          <a:xfrm>
            <a:off x="4735638" y="577133"/>
            <a:ext cx="3343130" cy="1015663"/>
          </a:xfrm>
          <a:prstGeom prst="rect">
            <a:avLst/>
          </a:prstGeom>
        </p:spPr>
        <p:txBody>
          <a:bodyPr wrap="square">
            <a:spAutoFit/>
          </a:bodyPr>
          <a:lstStyle/>
          <a:p>
            <a:pPr lvl="0" fontAlgn="base">
              <a:spcBef>
                <a:spcPct val="0"/>
              </a:spcBef>
              <a:spcAft>
                <a:spcPct val="0"/>
              </a:spcAft>
            </a:pPr>
            <a:r>
              <a:rPr lang="pt-BR" sz="1200" b="1" dirty="0" smtClean="0">
                <a:solidFill>
                  <a:srgbClr val="009933"/>
                </a:solidFill>
                <a:latin typeface="Tahoma" pitchFamily="34" charset="0"/>
                <a:ea typeface="Times New Roman" pitchFamily="18" charset="0"/>
                <a:cs typeface="Tahoma" pitchFamily="34" charset="0"/>
              </a:rPr>
              <a:t>AGEHAB acompanha pré-seleção de Fátima do Sul</a:t>
            </a:r>
            <a:endParaRPr lang="pt-BR" sz="1200" dirty="0">
              <a:latin typeface="Arial" pitchFamily="34" charset="0"/>
            </a:endParaRPr>
          </a:p>
          <a:p>
            <a:pPr lvl="0" eaLnBrk="0" fontAlgn="base" hangingPunct="0">
              <a:spcBef>
                <a:spcPct val="0"/>
              </a:spcBef>
              <a:spcAft>
                <a:spcPct val="0"/>
              </a:spcAft>
            </a:pPr>
            <a:r>
              <a:rPr lang="pt-BR" sz="1200" i="1" dirty="0" smtClean="0">
                <a:solidFill>
                  <a:srgbClr val="999999"/>
                </a:solidFill>
                <a:latin typeface="Verdana" pitchFamily="34" charset="0"/>
                <a:ea typeface="Times New Roman" pitchFamily="18" charset="0"/>
                <a:cs typeface="Times New Roman" pitchFamily="18" charset="0"/>
              </a:rPr>
              <a:t>sexta-feira</a:t>
            </a:r>
            <a:r>
              <a:rPr lang="pt-BR" sz="1200" i="1" dirty="0">
                <a:solidFill>
                  <a:srgbClr val="999999"/>
                </a:solidFill>
                <a:latin typeface="Verdana" pitchFamily="34" charset="0"/>
                <a:ea typeface="Times New Roman" pitchFamily="18" charset="0"/>
                <a:cs typeface="Times New Roman" pitchFamily="18" charset="0"/>
              </a:rPr>
              <a:t>, </a:t>
            </a:r>
            <a:r>
              <a:rPr lang="pt-BR" sz="1200" i="1" dirty="0" smtClean="0">
                <a:solidFill>
                  <a:srgbClr val="999999"/>
                </a:solidFill>
                <a:latin typeface="Verdana" pitchFamily="34" charset="0"/>
                <a:ea typeface="Times New Roman" pitchFamily="18" charset="0"/>
                <a:cs typeface="Times New Roman" pitchFamily="18" charset="0"/>
              </a:rPr>
              <a:t>13 de novembro </a:t>
            </a:r>
            <a:r>
              <a:rPr lang="pt-BR" sz="1200" i="1" dirty="0">
                <a:solidFill>
                  <a:srgbClr val="999999"/>
                </a:solidFill>
                <a:latin typeface="Verdana" pitchFamily="34" charset="0"/>
                <a:ea typeface="Times New Roman" pitchFamily="18" charset="0"/>
                <a:cs typeface="Times New Roman" pitchFamily="18" charset="0"/>
              </a:rPr>
              <a:t>de 2015</a:t>
            </a:r>
            <a:r>
              <a:rPr lang="pt-BR" sz="1200" dirty="0">
                <a:solidFill>
                  <a:srgbClr val="666666"/>
                </a:solidFill>
                <a:latin typeface="Calibri"/>
                <a:ea typeface="Times New Roman" pitchFamily="18" charset="0"/>
                <a:cs typeface="Times New Roman" pitchFamily="18" charset="0"/>
              </a:rPr>
              <a:t> </a:t>
            </a:r>
            <a:r>
              <a:rPr lang="pt-BR" sz="1200" dirty="0">
                <a:solidFill>
                  <a:srgbClr val="666666"/>
                </a:solidFill>
                <a:latin typeface="Verdana" pitchFamily="34" charset="0"/>
                <a:ea typeface="Times New Roman" pitchFamily="18" charset="0"/>
                <a:cs typeface="Times New Roman" pitchFamily="18" charset="0"/>
              </a:rPr>
              <a:t/>
            </a:r>
            <a:br>
              <a:rPr lang="pt-BR" sz="1200" dirty="0">
                <a:solidFill>
                  <a:srgbClr val="666666"/>
                </a:solidFill>
                <a:latin typeface="Verdana" pitchFamily="34" charset="0"/>
                <a:ea typeface="Times New Roman" pitchFamily="18" charset="0"/>
                <a:cs typeface="Times New Roman" pitchFamily="18" charset="0"/>
              </a:rPr>
            </a:br>
            <a:r>
              <a:rPr lang="pt-BR" sz="1200" b="1" i="1" dirty="0">
                <a:solidFill>
                  <a:srgbClr val="999999"/>
                </a:solidFill>
                <a:latin typeface="Verdana" pitchFamily="34" charset="0"/>
                <a:ea typeface="Times New Roman" pitchFamily="18" charset="0"/>
                <a:cs typeface="Times New Roman" pitchFamily="18" charset="0"/>
              </a:rPr>
              <a:t>Por:</a:t>
            </a:r>
            <a:r>
              <a:rPr lang="pt-BR" sz="1200" b="1" i="1" dirty="0">
                <a:solidFill>
                  <a:srgbClr val="999999"/>
                </a:solidFill>
                <a:latin typeface="Calibri"/>
                <a:ea typeface="Times New Roman" pitchFamily="18" charset="0"/>
                <a:cs typeface="Times New Roman" pitchFamily="18" charset="0"/>
              </a:rPr>
              <a:t> </a:t>
            </a:r>
            <a:r>
              <a:rPr lang="pt-BR" sz="1200" i="1" dirty="0">
                <a:solidFill>
                  <a:srgbClr val="999999"/>
                </a:solidFill>
                <a:latin typeface="Verdana" pitchFamily="34" charset="0"/>
                <a:ea typeface="Times New Roman" pitchFamily="18" charset="0"/>
                <a:cs typeface="Times New Roman" pitchFamily="18" charset="0"/>
              </a:rPr>
              <a:t>Viviane Martins</a:t>
            </a:r>
            <a:r>
              <a:rPr lang="pt-BR" sz="1200" i="1" dirty="0">
                <a:solidFill>
                  <a:srgbClr val="999999"/>
                </a:solidFill>
                <a:latin typeface="Calibri"/>
                <a:ea typeface="Times New Roman" pitchFamily="18" charset="0"/>
                <a:cs typeface="Times New Roman" pitchFamily="18" charset="0"/>
              </a:rPr>
              <a:t>  </a:t>
            </a:r>
            <a:r>
              <a:rPr lang="pt-BR" sz="1200" i="1" dirty="0">
                <a:solidFill>
                  <a:srgbClr val="999999"/>
                </a:solidFill>
                <a:latin typeface="Verdana" pitchFamily="34" charset="0"/>
                <a:ea typeface="Times New Roman" pitchFamily="18" charset="0"/>
                <a:cs typeface="Times New Roman" pitchFamily="18" charset="0"/>
              </a:rPr>
              <a:t>Site: </a:t>
            </a:r>
            <a:r>
              <a:rPr lang="pt-BR" sz="1200" i="1" dirty="0" smtClean="0">
                <a:solidFill>
                  <a:srgbClr val="999999"/>
                </a:solidFill>
                <a:latin typeface="Verdana" pitchFamily="34" charset="0"/>
                <a:ea typeface="Times New Roman" pitchFamily="18" charset="0"/>
                <a:cs typeface="Times New Roman" pitchFamily="18" charset="0"/>
              </a:rPr>
              <a:t>AGEHAB/MS</a:t>
            </a:r>
          </a:p>
          <a:p>
            <a:pPr lvl="0" eaLnBrk="0" fontAlgn="base" hangingPunct="0">
              <a:spcBef>
                <a:spcPct val="0"/>
              </a:spcBef>
              <a:spcAft>
                <a:spcPct val="0"/>
              </a:spcAft>
            </a:pPr>
            <a:r>
              <a:rPr lang="pt-BR" sz="1200" i="1" dirty="0" smtClean="0">
                <a:solidFill>
                  <a:srgbClr val="999999"/>
                </a:solidFill>
                <a:latin typeface="Verdana" pitchFamily="34" charset="0"/>
                <a:ea typeface="Times New Roman" pitchFamily="18" charset="0"/>
                <a:cs typeface="Times New Roman" pitchFamily="18" charset="0"/>
              </a:rPr>
              <a:t>Foto: Viviane Martins </a:t>
            </a:r>
            <a:endParaRPr lang="pt-BR" sz="1200" i="1" dirty="0">
              <a:solidFill>
                <a:srgbClr val="999999"/>
              </a:solidFill>
              <a:latin typeface="Verdana" pitchFamily="34" charset="0"/>
              <a:ea typeface="Times New Roman" pitchFamily="18" charset="0"/>
              <a:cs typeface="Times New Roman" pitchFamily="18" charset="0"/>
            </a:endParaRPr>
          </a:p>
        </p:txBody>
      </p:sp>
      <p:sp>
        <p:nvSpPr>
          <p:cNvPr id="4" name="Rectangle 6"/>
          <p:cNvSpPr>
            <a:spLocks noChangeArrowheads="1"/>
          </p:cNvSpPr>
          <p:nvPr/>
        </p:nvSpPr>
        <p:spPr bwMode="auto">
          <a:xfrm>
            <a:off x="4735638" y="1700808"/>
            <a:ext cx="3490257" cy="101566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r>
              <a:rPr lang="pt-BR" sz="1200" dirty="0"/>
              <a:t>Nesta tarde (13), a AGEHAB acompanhou a pré-seleção do Programa Habitacional Financiado com Subsídio do município de Fátima do Sul. O procedimento foi realizado pelo prefeito, Júnior Vasconcelos e, a Entidade COOPHAF.</a:t>
            </a:r>
            <a:endParaRPr kumimoji="0" lang="pt-BR" sz="1200" b="0" i="0" u="none" strike="noStrike" cap="none" normalizeH="0" baseline="0" dirty="0" smtClean="0">
              <a:ln>
                <a:noFill/>
              </a:ln>
              <a:solidFill>
                <a:schemeClr val="tx1"/>
              </a:solidFill>
              <a:effectLst/>
              <a:latin typeface="Arial" pitchFamily="34" charset="0"/>
            </a:endParaRPr>
          </a:p>
        </p:txBody>
      </p:sp>
      <p:pic>
        <p:nvPicPr>
          <p:cNvPr id="5" name="Picture 2" descr="IMG_84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0040" y="2762678"/>
            <a:ext cx="2260231" cy="16951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G_84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2690" y="4457852"/>
            <a:ext cx="2253205" cy="1689903"/>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p:cNvSpPr/>
          <p:nvPr/>
        </p:nvSpPr>
        <p:spPr>
          <a:xfrm>
            <a:off x="755576" y="661745"/>
            <a:ext cx="3343130" cy="1015663"/>
          </a:xfrm>
          <a:prstGeom prst="rect">
            <a:avLst/>
          </a:prstGeom>
        </p:spPr>
        <p:txBody>
          <a:bodyPr wrap="square">
            <a:spAutoFit/>
          </a:bodyPr>
          <a:lstStyle/>
          <a:p>
            <a:pPr lvl="0" fontAlgn="base">
              <a:spcBef>
                <a:spcPct val="0"/>
              </a:spcBef>
              <a:spcAft>
                <a:spcPct val="0"/>
              </a:spcAft>
            </a:pPr>
            <a:r>
              <a:rPr lang="pt-BR" sz="1200" b="1" dirty="0" smtClean="0">
                <a:solidFill>
                  <a:srgbClr val="009933"/>
                </a:solidFill>
                <a:latin typeface="Tahoma" pitchFamily="34" charset="0"/>
                <a:ea typeface="Times New Roman" pitchFamily="18" charset="0"/>
                <a:cs typeface="Tahoma" pitchFamily="34" charset="0"/>
              </a:rPr>
              <a:t>AGEHAB acompanha pré-seleção de Brasilândia</a:t>
            </a:r>
            <a:endParaRPr lang="pt-BR" sz="1200" dirty="0">
              <a:latin typeface="Arial" pitchFamily="34" charset="0"/>
            </a:endParaRPr>
          </a:p>
          <a:p>
            <a:pPr lvl="0" eaLnBrk="0" fontAlgn="base" hangingPunct="0">
              <a:spcBef>
                <a:spcPct val="0"/>
              </a:spcBef>
              <a:spcAft>
                <a:spcPct val="0"/>
              </a:spcAft>
            </a:pPr>
            <a:r>
              <a:rPr lang="pt-BR" sz="1200" i="1" dirty="0" smtClean="0">
                <a:solidFill>
                  <a:srgbClr val="999999"/>
                </a:solidFill>
                <a:latin typeface="Verdana" pitchFamily="34" charset="0"/>
                <a:ea typeface="Times New Roman" pitchFamily="18" charset="0"/>
                <a:cs typeface="Times New Roman" pitchFamily="18" charset="0"/>
              </a:rPr>
              <a:t>sexta-feira</a:t>
            </a:r>
            <a:r>
              <a:rPr lang="pt-BR" sz="1200" i="1" dirty="0">
                <a:solidFill>
                  <a:srgbClr val="999999"/>
                </a:solidFill>
                <a:latin typeface="Verdana" pitchFamily="34" charset="0"/>
                <a:ea typeface="Times New Roman" pitchFamily="18" charset="0"/>
                <a:cs typeface="Times New Roman" pitchFamily="18" charset="0"/>
              </a:rPr>
              <a:t>, </a:t>
            </a:r>
            <a:r>
              <a:rPr lang="pt-BR" sz="1200" i="1" dirty="0" smtClean="0">
                <a:solidFill>
                  <a:srgbClr val="999999"/>
                </a:solidFill>
                <a:latin typeface="Verdana" pitchFamily="34" charset="0"/>
                <a:ea typeface="Times New Roman" pitchFamily="18" charset="0"/>
                <a:cs typeface="Times New Roman" pitchFamily="18" charset="0"/>
              </a:rPr>
              <a:t>13 de novembro </a:t>
            </a:r>
            <a:r>
              <a:rPr lang="pt-BR" sz="1200" i="1" dirty="0">
                <a:solidFill>
                  <a:srgbClr val="999999"/>
                </a:solidFill>
                <a:latin typeface="Verdana" pitchFamily="34" charset="0"/>
                <a:ea typeface="Times New Roman" pitchFamily="18" charset="0"/>
                <a:cs typeface="Times New Roman" pitchFamily="18" charset="0"/>
              </a:rPr>
              <a:t>de 2015</a:t>
            </a:r>
            <a:r>
              <a:rPr lang="pt-BR" sz="1200" dirty="0">
                <a:solidFill>
                  <a:srgbClr val="666666"/>
                </a:solidFill>
                <a:latin typeface="Calibri"/>
                <a:ea typeface="Times New Roman" pitchFamily="18" charset="0"/>
                <a:cs typeface="Times New Roman" pitchFamily="18" charset="0"/>
              </a:rPr>
              <a:t> </a:t>
            </a:r>
            <a:r>
              <a:rPr lang="pt-BR" sz="1200" dirty="0">
                <a:solidFill>
                  <a:srgbClr val="666666"/>
                </a:solidFill>
                <a:latin typeface="Verdana" pitchFamily="34" charset="0"/>
                <a:ea typeface="Times New Roman" pitchFamily="18" charset="0"/>
                <a:cs typeface="Times New Roman" pitchFamily="18" charset="0"/>
              </a:rPr>
              <a:t/>
            </a:r>
            <a:br>
              <a:rPr lang="pt-BR" sz="1200" dirty="0">
                <a:solidFill>
                  <a:srgbClr val="666666"/>
                </a:solidFill>
                <a:latin typeface="Verdana" pitchFamily="34" charset="0"/>
                <a:ea typeface="Times New Roman" pitchFamily="18" charset="0"/>
                <a:cs typeface="Times New Roman" pitchFamily="18" charset="0"/>
              </a:rPr>
            </a:br>
            <a:r>
              <a:rPr lang="pt-BR" sz="1200" b="1" i="1" dirty="0">
                <a:solidFill>
                  <a:srgbClr val="999999"/>
                </a:solidFill>
                <a:latin typeface="Verdana" pitchFamily="34" charset="0"/>
                <a:ea typeface="Times New Roman" pitchFamily="18" charset="0"/>
                <a:cs typeface="Times New Roman" pitchFamily="18" charset="0"/>
              </a:rPr>
              <a:t>Por:</a:t>
            </a:r>
            <a:r>
              <a:rPr lang="pt-BR" sz="1200" b="1" i="1" dirty="0">
                <a:solidFill>
                  <a:srgbClr val="999999"/>
                </a:solidFill>
                <a:latin typeface="Calibri"/>
                <a:ea typeface="Times New Roman" pitchFamily="18" charset="0"/>
                <a:cs typeface="Times New Roman" pitchFamily="18" charset="0"/>
              </a:rPr>
              <a:t> </a:t>
            </a:r>
            <a:r>
              <a:rPr lang="pt-BR" sz="1200" i="1" dirty="0">
                <a:solidFill>
                  <a:srgbClr val="999999"/>
                </a:solidFill>
                <a:latin typeface="Verdana" pitchFamily="34" charset="0"/>
                <a:ea typeface="Times New Roman" pitchFamily="18" charset="0"/>
                <a:cs typeface="Times New Roman" pitchFamily="18" charset="0"/>
              </a:rPr>
              <a:t>Viviane Martins</a:t>
            </a:r>
            <a:r>
              <a:rPr lang="pt-BR" sz="1200" i="1" dirty="0">
                <a:solidFill>
                  <a:srgbClr val="999999"/>
                </a:solidFill>
                <a:latin typeface="Calibri"/>
                <a:ea typeface="Times New Roman" pitchFamily="18" charset="0"/>
                <a:cs typeface="Times New Roman" pitchFamily="18" charset="0"/>
              </a:rPr>
              <a:t>  </a:t>
            </a:r>
            <a:r>
              <a:rPr lang="pt-BR" sz="1200" i="1" dirty="0">
                <a:solidFill>
                  <a:srgbClr val="999999"/>
                </a:solidFill>
                <a:latin typeface="Verdana" pitchFamily="34" charset="0"/>
                <a:ea typeface="Times New Roman" pitchFamily="18" charset="0"/>
                <a:cs typeface="Times New Roman" pitchFamily="18" charset="0"/>
              </a:rPr>
              <a:t>Site: </a:t>
            </a:r>
            <a:r>
              <a:rPr lang="pt-BR" sz="1200" i="1" dirty="0" smtClean="0">
                <a:solidFill>
                  <a:srgbClr val="999999"/>
                </a:solidFill>
                <a:latin typeface="Verdana" pitchFamily="34" charset="0"/>
                <a:ea typeface="Times New Roman" pitchFamily="18" charset="0"/>
                <a:cs typeface="Times New Roman" pitchFamily="18" charset="0"/>
              </a:rPr>
              <a:t>AGEHAB/MS</a:t>
            </a:r>
          </a:p>
          <a:p>
            <a:pPr lvl="0" eaLnBrk="0" fontAlgn="base" hangingPunct="0">
              <a:spcBef>
                <a:spcPct val="0"/>
              </a:spcBef>
              <a:spcAft>
                <a:spcPct val="0"/>
              </a:spcAft>
            </a:pPr>
            <a:r>
              <a:rPr lang="pt-BR" sz="1200" i="1" dirty="0" smtClean="0">
                <a:solidFill>
                  <a:srgbClr val="999999"/>
                </a:solidFill>
                <a:latin typeface="Verdana" pitchFamily="34" charset="0"/>
                <a:ea typeface="Times New Roman" pitchFamily="18" charset="0"/>
                <a:cs typeface="Times New Roman" pitchFamily="18" charset="0"/>
              </a:rPr>
              <a:t>Foto: Viviane Martins </a:t>
            </a:r>
            <a:endParaRPr lang="pt-BR" sz="1200" i="1" dirty="0">
              <a:solidFill>
                <a:srgbClr val="999999"/>
              </a:solidFill>
              <a:latin typeface="Verdana" pitchFamily="34" charset="0"/>
              <a:ea typeface="Times New Roman" pitchFamily="18" charset="0"/>
              <a:cs typeface="Times New Roman" pitchFamily="18" charset="0"/>
            </a:endParaRPr>
          </a:p>
        </p:txBody>
      </p:sp>
      <p:sp>
        <p:nvSpPr>
          <p:cNvPr id="9" name="Rectangle 6"/>
          <p:cNvSpPr>
            <a:spLocks noChangeArrowheads="1"/>
          </p:cNvSpPr>
          <p:nvPr/>
        </p:nvSpPr>
        <p:spPr bwMode="auto">
          <a:xfrm>
            <a:off x="755576" y="1730012"/>
            <a:ext cx="3490257" cy="101566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r>
              <a:rPr lang="pt-BR" sz="1200" dirty="0"/>
              <a:t>Na última segunda-feira (09), a AGEHAB acompanhou a pré-seleção do Programa Habitacional Financiado com Subsídio do município de Brasilândia. O procedimento foi realizado pelo prefeito de Brasilândia, Jorge Justino Diogo e, a Entidade AADEHC.</a:t>
            </a:r>
            <a:endParaRPr kumimoji="0" lang="pt-BR" sz="1200" b="0" i="0" u="none" strike="noStrike" cap="none" normalizeH="0" baseline="0" dirty="0" smtClean="0">
              <a:ln>
                <a:noFill/>
              </a:ln>
              <a:solidFill>
                <a:schemeClr val="tx1"/>
              </a:solidFill>
              <a:effectLst/>
              <a:latin typeface="Arial" pitchFamily="34" charset="0"/>
            </a:endParaRPr>
          </a:p>
        </p:txBody>
      </p:sp>
      <p:pic>
        <p:nvPicPr>
          <p:cNvPr id="1026" name="Picture 2" descr="IMG_84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4303" y="2798279"/>
            <a:ext cx="2213538" cy="16601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G_84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4457852"/>
            <a:ext cx="2411540" cy="18086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908720"/>
            <a:ext cx="4016605" cy="5328592"/>
          </a:xfrm>
          <a:prstGeom prst="rect">
            <a:avLst/>
          </a:prstGeom>
        </p:spPr>
      </p:pic>
      <p:sp>
        <p:nvSpPr>
          <p:cNvPr id="3" name="CaixaDeTexto 2"/>
          <p:cNvSpPr txBox="1"/>
          <p:nvPr/>
        </p:nvSpPr>
        <p:spPr>
          <a:xfrm>
            <a:off x="3275856" y="188640"/>
            <a:ext cx="2520280" cy="646331"/>
          </a:xfrm>
          <a:prstGeom prst="rect">
            <a:avLst/>
          </a:prstGeom>
          <a:solidFill>
            <a:schemeClr val="bg1"/>
          </a:solidFill>
          <a:ln w="19050">
            <a:solidFill>
              <a:schemeClr val="accent1"/>
            </a:solidFill>
          </a:ln>
        </p:spPr>
        <p:txBody>
          <a:bodyPr wrap="square" rtlCol="0">
            <a:spAutoFit/>
          </a:bodyPr>
          <a:lstStyle/>
          <a:p>
            <a:pPr algn="ctr"/>
            <a:r>
              <a:rPr lang="pt-BR" b="1" dirty="0" smtClean="0"/>
              <a:t>MARCOS REGULATÓRIOS</a:t>
            </a:r>
            <a:endParaRPr lang="pt-BR" b="1" dirty="0"/>
          </a:p>
        </p:txBody>
      </p:sp>
      <p:sp>
        <p:nvSpPr>
          <p:cNvPr id="4" name="CaixaDeTexto 3"/>
          <p:cNvSpPr txBox="1"/>
          <p:nvPr/>
        </p:nvSpPr>
        <p:spPr>
          <a:xfrm rot="-2220000">
            <a:off x="1877933" y="3026860"/>
            <a:ext cx="1512168" cy="646331"/>
          </a:xfrm>
          <a:prstGeom prst="rect">
            <a:avLst/>
          </a:prstGeom>
          <a:noFill/>
        </p:spPr>
        <p:txBody>
          <a:bodyPr wrap="square" rtlCol="0">
            <a:spAutoFit/>
          </a:bodyPr>
          <a:lstStyle/>
          <a:p>
            <a:r>
              <a:rPr lang="pt-BR" b="1" dirty="0" smtClean="0">
                <a:solidFill>
                  <a:srgbClr val="FF0000"/>
                </a:solidFill>
              </a:rPr>
              <a:t>TERMO DE ADESÃO</a:t>
            </a:r>
            <a:endParaRPr lang="pt-BR" b="1" dirty="0">
              <a:solidFill>
                <a:srgbClr val="FF0000"/>
              </a:solidFill>
            </a:endParaRPr>
          </a:p>
        </p:txBody>
      </p:sp>
      <p:sp>
        <p:nvSpPr>
          <p:cNvPr id="5" name="Elipse 4"/>
          <p:cNvSpPr/>
          <p:nvPr/>
        </p:nvSpPr>
        <p:spPr>
          <a:xfrm>
            <a:off x="5004048" y="1052736"/>
            <a:ext cx="1512168" cy="79208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lipse 5"/>
          <p:cNvSpPr/>
          <p:nvPr/>
        </p:nvSpPr>
        <p:spPr>
          <a:xfrm>
            <a:off x="3059832" y="2492896"/>
            <a:ext cx="3384376" cy="43204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11198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620688"/>
            <a:ext cx="3246270" cy="5594992"/>
          </a:xfrm>
          <a:prstGeom prst="rect">
            <a:avLst/>
          </a:prstGeom>
        </p:spPr>
      </p:pic>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692696"/>
            <a:ext cx="3888432" cy="5472608"/>
          </a:xfrm>
          <a:prstGeom prst="rect">
            <a:avLst/>
          </a:prstGeom>
        </p:spPr>
      </p:pic>
      <p:sp>
        <p:nvSpPr>
          <p:cNvPr id="5" name="Elipse 4"/>
          <p:cNvSpPr/>
          <p:nvPr/>
        </p:nvSpPr>
        <p:spPr>
          <a:xfrm>
            <a:off x="611560" y="692696"/>
            <a:ext cx="4248472" cy="43204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lipse 5"/>
          <p:cNvSpPr/>
          <p:nvPr/>
        </p:nvSpPr>
        <p:spPr>
          <a:xfrm>
            <a:off x="4860032" y="548680"/>
            <a:ext cx="3456384" cy="10081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lipse 6"/>
          <p:cNvSpPr/>
          <p:nvPr/>
        </p:nvSpPr>
        <p:spPr>
          <a:xfrm>
            <a:off x="5220072" y="3717032"/>
            <a:ext cx="936104" cy="7200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80293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620688"/>
            <a:ext cx="7128792" cy="5533801"/>
          </a:xfrm>
          <a:prstGeom prst="rect">
            <a:avLst/>
          </a:prstGeom>
        </p:spPr>
      </p:pic>
    </p:spTree>
    <p:extLst>
      <p:ext uri="{BB962C8B-B14F-4D97-AF65-F5344CB8AC3E}">
        <p14:creationId xmlns:p14="http://schemas.microsoft.com/office/powerpoint/2010/main" val="3798078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328" y="1194816"/>
            <a:ext cx="6943344" cy="4468368"/>
          </a:xfrm>
          <a:prstGeom prst="rect">
            <a:avLst/>
          </a:prstGeom>
        </p:spPr>
      </p:pic>
    </p:spTree>
    <p:extLst>
      <p:ext uri="{BB962C8B-B14F-4D97-AF65-F5344CB8AC3E}">
        <p14:creationId xmlns:p14="http://schemas.microsoft.com/office/powerpoint/2010/main" val="2414773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548681"/>
            <a:ext cx="7344816" cy="5688632"/>
          </a:xfrm>
          <a:prstGeom prst="rect">
            <a:avLst/>
          </a:prstGeom>
        </p:spPr>
      </p:pic>
    </p:spTree>
    <p:extLst>
      <p:ext uri="{BB962C8B-B14F-4D97-AF65-F5344CB8AC3E}">
        <p14:creationId xmlns:p14="http://schemas.microsoft.com/office/powerpoint/2010/main" val="3347956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71504" y="1084630"/>
            <a:ext cx="3643306"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rgbClr val="009933"/>
                </a:solidFill>
                <a:effectLst/>
                <a:latin typeface="Tahoma" pitchFamily="34" charset="0"/>
                <a:ea typeface="Times New Roman" pitchFamily="18" charset="0"/>
                <a:cs typeface="Tahoma" pitchFamily="34" charset="0"/>
              </a:rPr>
              <a:t>Secretaria lança cadastramento virtual em Campo Grande</a:t>
            </a:r>
            <a:endParaRPr kumimoji="0" lang="pt-BR"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1" u="none" strike="noStrike" cap="none" normalizeH="0" baseline="0" dirty="0" smtClean="0">
                <a:ln>
                  <a:noFill/>
                </a:ln>
                <a:solidFill>
                  <a:srgbClr val="999999"/>
                </a:solidFill>
                <a:effectLst/>
                <a:latin typeface="Verdana" pitchFamily="34" charset="0"/>
                <a:ea typeface="Times New Roman" pitchFamily="18" charset="0"/>
                <a:cs typeface="Times New Roman" pitchFamily="18" charset="0"/>
              </a:rPr>
              <a:t>terça-feira, 14 de abril de 2015</a:t>
            </a:r>
            <a:r>
              <a:rPr kumimoji="0" lang="pt-BR" sz="1200" b="0" i="0" u="none" strike="noStrike" cap="none" normalizeH="0" baseline="0" dirty="0" smtClean="0">
                <a:ln>
                  <a:noFill/>
                </a:ln>
                <a:solidFill>
                  <a:srgbClr val="666666"/>
                </a:solidFill>
                <a:effectLst/>
                <a:latin typeface="Calibri"/>
                <a:ea typeface="Times New Roman" pitchFamily="18" charset="0"/>
                <a:cs typeface="Times New Roman" pitchFamily="18" charset="0"/>
              </a:rPr>
              <a:t> </a:t>
            </a:r>
            <a:r>
              <a:rPr kumimoji="0" lang="pt-BR" sz="1200" b="0"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rPr>
              <a:t/>
            </a:r>
            <a:br>
              <a:rPr kumimoji="0" lang="pt-BR" sz="1200" b="0"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rPr>
            </a:br>
            <a:r>
              <a:rPr kumimoji="0" lang="pt-BR" sz="1200" b="1" i="1" u="none" strike="noStrike" cap="none" normalizeH="0" baseline="0" dirty="0" smtClean="0">
                <a:ln>
                  <a:noFill/>
                </a:ln>
                <a:solidFill>
                  <a:srgbClr val="999999"/>
                </a:solidFill>
                <a:effectLst/>
                <a:latin typeface="Verdana" pitchFamily="34" charset="0"/>
                <a:ea typeface="Times New Roman" pitchFamily="18" charset="0"/>
                <a:cs typeface="Times New Roman" pitchFamily="18" charset="0"/>
              </a:rPr>
              <a:t>Por:</a:t>
            </a:r>
            <a:r>
              <a:rPr kumimoji="0" lang="pt-BR" sz="1200" b="1" i="1" u="none" strike="noStrike" cap="none" normalizeH="0" baseline="0" dirty="0" smtClean="0">
                <a:ln>
                  <a:noFill/>
                </a:ln>
                <a:solidFill>
                  <a:srgbClr val="999999"/>
                </a:solidFill>
                <a:effectLst/>
                <a:latin typeface="Calibri"/>
                <a:ea typeface="Times New Roman" pitchFamily="18" charset="0"/>
                <a:cs typeface="Times New Roman" pitchFamily="18" charset="0"/>
              </a:rPr>
              <a:t> </a:t>
            </a:r>
            <a:r>
              <a:rPr kumimoji="0" lang="pt-BR" sz="1200" b="0" i="1" u="none" strike="noStrike" cap="none" normalizeH="0" baseline="0" dirty="0" smtClean="0">
                <a:ln>
                  <a:noFill/>
                </a:ln>
                <a:solidFill>
                  <a:srgbClr val="999999"/>
                </a:solidFill>
                <a:effectLst/>
                <a:latin typeface="Verdana" pitchFamily="34" charset="0"/>
                <a:ea typeface="Times New Roman" pitchFamily="18" charset="0"/>
                <a:cs typeface="Times New Roman" pitchFamily="18" charset="0"/>
              </a:rPr>
              <a:t>Viviane</a:t>
            </a:r>
            <a:r>
              <a:rPr kumimoji="0" lang="pt-BR" sz="1200" b="0" i="1" u="none" strike="noStrike" cap="none" normalizeH="0" dirty="0" smtClean="0">
                <a:ln>
                  <a:noFill/>
                </a:ln>
                <a:solidFill>
                  <a:srgbClr val="999999"/>
                </a:solidFill>
                <a:effectLst/>
                <a:latin typeface="Verdana" pitchFamily="34" charset="0"/>
                <a:ea typeface="Times New Roman" pitchFamily="18" charset="0"/>
                <a:cs typeface="Times New Roman" pitchFamily="18" charset="0"/>
              </a:rPr>
              <a:t> Martins</a:t>
            </a:r>
            <a:r>
              <a:rPr kumimoji="0" lang="pt-BR" sz="1200" b="0" i="1" u="none" strike="noStrike" cap="none" normalizeH="0" baseline="0" dirty="0" smtClean="0">
                <a:ln>
                  <a:noFill/>
                </a:ln>
                <a:solidFill>
                  <a:srgbClr val="999999"/>
                </a:solidFill>
                <a:effectLst/>
                <a:latin typeface="Calibri"/>
                <a:ea typeface="Times New Roman" pitchFamily="18" charset="0"/>
                <a:cs typeface="Times New Roman" pitchFamily="18" charset="0"/>
              </a:rPr>
              <a:t>  </a:t>
            </a:r>
            <a:r>
              <a:rPr kumimoji="0" lang="pt-BR" sz="1200" b="0" i="1" u="none" strike="noStrike" cap="none" normalizeH="0" baseline="0" dirty="0" smtClean="0">
                <a:ln>
                  <a:noFill/>
                </a:ln>
                <a:solidFill>
                  <a:srgbClr val="999999"/>
                </a:solidFill>
                <a:effectLst/>
                <a:latin typeface="Verdana" pitchFamily="34" charset="0"/>
                <a:ea typeface="Times New Roman" pitchFamily="18" charset="0"/>
                <a:cs typeface="Times New Roman" pitchFamily="18" charset="0"/>
              </a:rPr>
              <a:t>Site: AGEHAB/MS</a:t>
            </a:r>
            <a:r>
              <a:rPr kumimoji="0" lang="pt-BR" sz="1200" b="0" i="0" u="none" strike="noStrike" cap="none" normalizeH="0" baseline="0" dirty="0" smtClean="0">
                <a:ln>
                  <a:noFill/>
                </a:ln>
                <a:solidFill>
                  <a:srgbClr val="666666"/>
                </a:solidFill>
                <a:effectLst/>
                <a:latin typeface="Calibri"/>
                <a:ea typeface="Times New Roman" pitchFamily="18" charset="0"/>
                <a:cs typeface="Times New Roman" pitchFamily="18" charset="0"/>
              </a:rPr>
              <a:t> </a:t>
            </a:r>
            <a:endParaRPr kumimoji="0" lang="pt-BR"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p:txBody>
      </p:sp>
      <p:sp>
        <p:nvSpPr>
          <p:cNvPr id="26627" name="Rectangle 3"/>
          <p:cNvSpPr>
            <a:spLocks noChangeArrowheads="1"/>
          </p:cNvSpPr>
          <p:nvPr/>
        </p:nvSpPr>
        <p:spPr bwMode="auto">
          <a:xfrm>
            <a:off x="657505" y="2192626"/>
            <a:ext cx="3571868" cy="353943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r>
              <a:rPr lang="pt-BR" sz="1400" dirty="0"/>
              <a:t>Nesta segunda-feira (13), a Secretaria de Estado de Habitação -SEHAB por meio da Agência de Habitação Popular de MS – AGEHAB, liberou para os campo-grandenses o sistema de cadastramento virtual da Casa Própria.</a:t>
            </a:r>
          </a:p>
          <a:p>
            <a:pPr algn="just" fontAlgn="base"/>
            <a:r>
              <a:rPr lang="pt-BR" sz="1400" dirty="0"/>
              <a:t>Uma ferramenta virtual que facilitará as pessoas a se inscreverem para a casa própria bem como recadastrar as inscrições já realizadas. </a:t>
            </a:r>
          </a:p>
          <a:p>
            <a:pPr algn="just" fontAlgn="base"/>
            <a:r>
              <a:rPr lang="pt-BR" sz="1400" dirty="0"/>
              <a:t>O objetivo principal deste novo sistema é proporcionar transparência na inscrição e seleção, possibilitando acesso à informação para toda população. No site da </a:t>
            </a:r>
            <a:r>
              <a:rPr lang="pt-BR" sz="1400" dirty="0" err="1"/>
              <a:t>Agehab</a:t>
            </a:r>
            <a:r>
              <a:rPr lang="pt-BR" sz="1400" dirty="0"/>
              <a:t> as famílias poderão acompanhar os procedimentos de seleção de determinado empreendimento, bem como verificar os critérios que se enquadrarão.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pitchFamily="34" charset="0"/>
            </a:endParaRPr>
          </a:p>
        </p:txBody>
      </p:sp>
      <p:sp>
        <p:nvSpPr>
          <p:cNvPr id="10" name="Rectangle 3"/>
          <p:cNvSpPr>
            <a:spLocks noChangeArrowheads="1"/>
          </p:cNvSpPr>
          <p:nvPr/>
        </p:nvSpPr>
        <p:spPr bwMode="auto">
          <a:xfrm>
            <a:off x="4607719" y="1546295"/>
            <a:ext cx="3571868" cy="418576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r>
              <a:rPr lang="pt-BR" sz="1400" dirty="0" smtClean="0"/>
              <a:t>Para </a:t>
            </a:r>
            <a:r>
              <a:rPr lang="pt-BR" sz="1400" dirty="0"/>
              <a:t>realizar a inscrição virtualmente a pessoa pretendente tem que ter em mãos os seguintes documentos: RG, CPF, Certidão de Nascimento, comprovante de residencial atualizado, Número de Identificação Social – NIS do responsável pela unidade familiar (se for o caso também do cônjuge e dos dependentes), número do CID (Classificação Internacional de Doenças e Problemas Relacionados à Saúde) caso ela ou dependente da família possua deficiência e/ou doenças crônicas incapacitantes ao trabalho (declaração/atestado cedido pelo médico). E todos os documentos do cônjuge quando houver.</a:t>
            </a:r>
          </a:p>
          <a:p>
            <a:pPr algn="just" fontAlgn="base"/>
            <a:r>
              <a:rPr lang="pt-BR" sz="1400" dirty="0"/>
              <a:t>No momento o novo sistema é acessado apenas por moradores de Campo Grande. Futuramente esta ferramenta será estendida para os demais município que aderirem a parceria com o Estado.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pitchFamily="34" charset="0"/>
            </a:endParaRPr>
          </a:p>
        </p:txBody>
      </p:sp>
      <p:sp>
        <p:nvSpPr>
          <p:cNvPr id="6" name="CaixaDeTexto 5"/>
          <p:cNvSpPr txBox="1"/>
          <p:nvPr/>
        </p:nvSpPr>
        <p:spPr>
          <a:xfrm>
            <a:off x="1259632" y="229501"/>
            <a:ext cx="6552727" cy="646331"/>
          </a:xfrm>
          <a:prstGeom prst="rect">
            <a:avLst/>
          </a:prstGeom>
          <a:solidFill>
            <a:schemeClr val="bg1"/>
          </a:solidFill>
          <a:ln w="19050">
            <a:solidFill>
              <a:schemeClr val="accent1"/>
            </a:solidFill>
          </a:ln>
        </p:spPr>
        <p:txBody>
          <a:bodyPr wrap="square" rtlCol="0">
            <a:spAutoFit/>
          </a:bodyPr>
          <a:lstStyle/>
          <a:p>
            <a:pPr algn="ctr"/>
            <a:r>
              <a:rPr lang="pt-BR" b="1" dirty="0" smtClean="0">
                <a:latin typeface="Verdana" panose="020B0604030504040204" pitchFamily="34" charset="0"/>
                <a:ea typeface="Verdana" panose="020B0604030504040204" pitchFamily="34" charset="0"/>
                <a:cs typeface="Verdana" panose="020B0604030504040204" pitchFamily="34" charset="0"/>
              </a:rPr>
              <a:t>NOTÍCIAS DA ATUAÇÃO DO PROJETO INSCRIÇÃO COMPARTILHADA</a:t>
            </a:r>
            <a:endParaRPr lang="pt-BR" b="1"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3568" y="620688"/>
            <a:ext cx="4572000" cy="1246495"/>
          </a:xfrm>
          <a:prstGeom prst="rect">
            <a:avLst/>
          </a:prstGeom>
        </p:spPr>
        <p:txBody>
          <a:bodyPr>
            <a:spAutoFit/>
          </a:bodyPr>
          <a:lstStyle/>
          <a:p>
            <a:pPr lvl="0" fontAlgn="base">
              <a:spcBef>
                <a:spcPct val="0"/>
              </a:spcBef>
              <a:spcAft>
                <a:spcPct val="0"/>
              </a:spcAft>
            </a:pPr>
            <a:r>
              <a:rPr lang="pt-BR" sz="1500" b="1" dirty="0">
                <a:solidFill>
                  <a:srgbClr val="009933"/>
                </a:solidFill>
                <a:latin typeface="Tahoma" pitchFamily="34" charset="0"/>
                <a:ea typeface="Times New Roman" pitchFamily="18" charset="0"/>
                <a:cs typeface="Tahoma" pitchFamily="34" charset="0"/>
              </a:rPr>
              <a:t>Maria do Carmo recepciona diretoria da Agência Goiana de Habitação - AGEHAB</a:t>
            </a:r>
            <a:endParaRPr lang="pt-BR" sz="1500" dirty="0">
              <a:latin typeface="Arial" pitchFamily="34" charset="0"/>
            </a:endParaRPr>
          </a:p>
          <a:p>
            <a:pPr lvl="0" eaLnBrk="0" fontAlgn="base" hangingPunct="0">
              <a:spcBef>
                <a:spcPct val="0"/>
              </a:spcBef>
              <a:spcAft>
                <a:spcPct val="0"/>
              </a:spcAft>
            </a:pPr>
            <a:r>
              <a:rPr lang="pt-BR" sz="1500" i="1" dirty="0">
                <a:solidFill>
                  <a:srgbClr val="999999"/>
                </a:solidFill>
                <a:latin typeface="Verdana" pitchFamily="34" charset="0"/>
                <a:ea typeface="Times New Roman" pitchFamily="18" charset="0"/>
                <a:cs typeface="Times New Roman" pitchFamily="18" charset="0"/>
              </a:rPr>
              <a:t>Terça-feira, 11 de agosto de 2015</a:t>
            </a:r>
            <a:r>
              <a:rPr lang="pt-BR" sz="1500" dirty="0">
                <a:solidFill>
                  <a:srgbClr val="666666"/>
                </a:solidFill>
                <a:latin typeface="Calibri"/>
                <a:ea typeface="Times New Roman" pitchFamily="18" charset="0"/>
                <a:cs typeface="Times New Roman" pitchFamily="18" charset="0"/>
              </a:rPr>
              <a:t> </a:t>
            </a:r>
            <a:r>
              <a:rPr lang="pt-BR" sz="1500" dirty="0">
                <a:solidFill>
                  <a:srgbClr val="666666"/>
                </a:solidFill>
                <a:latin typeface="Verdana" pitchFamily="34" charset="0"/>
                <a:ea typeface="Times New Roman" pitchFamily="18" charset="0"/>
                <a:cs typeface="Times New Roman" pitchFamily="18" charset="0"/>
              </a:rPr>
              <a:t/>
            </a:r>
            <a:br>
              <a:rPr lang="pt-BR" sz="1500" dirty="0">
                <a:solidFill>
                  <a:srgbClr val="666666"/>
                </a:solidFill>
                <a:latin typeface="Verdana" pitchFamily="34" charset="0"/>
                <a:ea typeface="Times New Roman" pitchFamily="18" charset="0"/>
                <a:cs typeface="Times New Roman" pitchFamily="18" charset="0"/>
              </a:rPr>
            </a:br>
            <a:r>
              <a:rPr lang="pt-BR" sz="1500" b="1" i="1" dirty="0">
                <a:solidFill>
                  <a:srgbClr val="999999"/>
                </a:solidFill>
                <a:latin typeface="Verdana" pitchFamily="34" charset="0"/>
                <a:ea typeface="Times New Roman" pitchFamily="18" charset="0"/>
                <a:cs typeface="Times New Roman" pitchFamily="18" charset="0"/>
              </a:rPr>
              <a:t>Por:</a:t>
            </a:r>
            <a:r>
              <a:rPr lang="pt-BR" sz="1500" b="1" i="1" dirty="0">
                <a:solidFill>
                  <a:srgbClr val="999999"/>
                </a:solidFill>
                <a:latin typeface="Calibri"/>
                <a:ea typeface="Times New Roman" pitchFamily="18" charset="0"/>
                <a:cs typeface="Times New Roman" pitchFamily="18" charset="0"/>
              </a:rPr>
              <a:t> </a:t>
            </a:r>
            <a:r>
              <a:rPr lang="pt-BR" sz="1500" i="1" dirty="0">
                <a:solidFill>
                  <a:srgbClr val="999999"/>
                </a:solidFill>
                <a:latin typeface="Verdana" pitchFamily="34" charset="0"/>
                <a:ea typeface="Times New Roman" pitchFamily="18" charset="0"/>
                <a:cs typeface="Times New Roman" pitchFamily="18" charset="0"/>
              </a:rPr>
              <a:t>Viviane Martins</a:t>
            </a:r>
            <a:r>
              <a:rPr lang="pt-BR" sz="1500" i="1" dirty="0">
                <a:solidFill>
                  <a:srgbClr val="999999"/>
                </a:solidFill>
                <a:latin typeface="Calibri"/>
                <a:ea typeface="Times New Roman" pitchFamily="18" charset="0"/>
                <a:cs typeface="Times New Roman" pitchFamily="18" charset="0"/>
              </a:rPr>
              <a:t>  </a:t>
            </a:r>
            <a:r>
              <a:rPr lang="pt-BR" sz="1500" i="1" dirty="0">
                <a:solidFill>
                  <a:srgbClr val="999999"/>
                </a:solidFill>
                <a:latin typeface="Verdana" pitchFamily="34" charset="0"/>
                <a:ea typeface="Times New Roman" pitchFamily="18" charset="0"/>
                <a:cs typeface="Times New Roman" pitchFamily="18" charset="0"/>
              </a:rPr>
              <a:t>Site: AGEHAB/MS </a:t>
            </a:r>
          </a:p>
          <a:p>
            <a:pPr lvl="0" eaLnBrk="0" fontAlgn="base" hangingPunct="0">
              <a:spcBef>
                <a:spcPct val="0"/>
              </a:spcBef>
              <a:spcAft>
                <a:spcPct val="0"/>
              </a:spcAft>
            </a:pPr>
            <a:r>
              <a:rPr lang="pt-BR" sz="1500" i="1" dirty="0">
                <a:solidFill>
                  <a:srgbClr val="999999"/>
                </a:solidFill>
                <a:latin typeface="Verdana" pitchFamily="34" charset="0"/>
                <a:ea typeface="Times New Roman" pitchFamily="18" charset="0"/>
                <a:cs typeface="Times New Roman" pitchFamily="18" charset="0"/>
              </a:rPr>
              <a:t>Foto: Viviane Martins</a:t>
            </a:r>
            <a:endParaRPr lang="pt-BR" sz="1500" dirty="0"/>
          </a:p>
        </p:txBody>
      </p:sp>
      <p:pic>
        <p:nvPicPr>
          <p:cNvPr id="10" name="Picture 2" descr="IMG_64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060848"/>
            <a:ext cx="2990774" cy="158417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p:cNvSpPr>
            <a:spLocks noChangeArrowheads="1"/>
          </p:cNvSpPr>
          <p:nvPr/>
        </p:nvSpPr>
        <p:spPr bwMode="auto">
          <a:xfrm>
            <a:off x="4716016" y="606167"/>
            <a:ext cx="3929058" cy="449353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pt-BR" sz="1100" dirty="0" smtClean="0"/>
              <a:t>Para a Secretária essa ferramenta vai muito além do conforto e transparência. “O sistema gera para nós um banco de dados, onde podemos verificar os perfis dos inscritos e suas demandas, sendo que antes não tínhamos uma ferramenta como essa disponível para pesquisa”. Ressaltou também que um dos objetivos do governo Federal é ter para os próximos programas habitacionais essa informatização acessível a toda população.</a:t>
            </a:r>
          </a:p>
          <a:p>
            <a:pPr fontAlgn="base"/>
            <a:r>
              <a:rPr lang="pt-BR" sz="1100" dirty="0" smtClean="0"/>
              <a:t>De acordo com Murilo, essa apresentação servirá de embasamento para a criação de um novo atendimento a população, bem como as demandas habitacionais.  “Temos problemas, por exemplo, com questões de vendas de cadastros e com esta ferramenta podemos obter um controle melhor no processo de cadastramento e seleção”, enfatizou.</a:t>
            </a:r>
          </a:p>
          <a:p>
            <a:pPr fontAlgn="base"/>
            <a:r>
              <a:rPr lang="pt-BR" sz="1100" dirty="0" smtClean="0"/>
              <a:t>Na </a:t>
            </a:r>
            <a:r>
              <a:rPr lang="pt-BR" sz="1100" dirty="0"/>
              <a:t>oportunidade, visitaram um dos nossos postos de atendimentos ao público, antigo Prático,  localizado próximo ao terminal de ônibus General Osório.</a:t>
            </a:r>
          </a:p>
          <a:p>
            <a:pPr fontAlgn="base"/>
            <a:r>
              <a:rPr lang="pt-BR" sz="1100" b="1" dirty="0"/>
              <a:t>Inscrição online da Casa Própria</a:t>
            </a:r>
            <a:endParaRPr lang="pt-BR" sz="1100" dirty="0"/>
          </a:p>
          <a:p>
            <a:pPr fontAlgn="base"/>
            <a:r>
              <a:rPr lang="pt-BR" sz="1100" dirty="0"/>
              <a:t>Lançado no mês de abril o sistema de inscrição online da Casa Própria é uma ferramenta virtual que proporciona para as pessoas a realizarem o seu cadastro de onde estiver, bem como recadastrar as inscrições já realizadas.</a:t>
            </a:r>
          </a:p>
          <a:p>
            <a:pPr fontAlgn="base"/>
            <a:r>
              <a:rPr lang="pt-BR" sz="1100" dirty="0"/>
              <a:t>No momento o sistema atende apenas o município de Campo Grande, mas, posteriormente estenderá para todos os municípios. Até o momento foram realizadas 4.741 inscrições online e 7.147 atualizações.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1100" b="0" i="0" u="none" strike="noStrike" cap="none" normalizeH="0" baseline="0" dirty="0" smtClean="0">
              <a:ln>
                <a:noFill/>
              </a:ln>
              <a:solidFill>
                <a:schemeClr val="tx1"/>
              </a:solidFill>
              <a:effectLst/>
              <a:latin typeface="Arial" pitchFamily="34" charset="0"/>
            </a:endParaRPr>
          </a:p>
        </p:txBody>
      </p:sp>
      <p:sp>
        <p:nvSpPr>
          <p:cNvPr id="12" name="Rectangle 6"/>
          <p:cNvSpPr>
            <a:spLocks noChangeArrowheads="1"/>
          </p:cNvSpPr>
          <p:nvPr/>
        </p:nvSpPr>
        <p:spPr bwMode="auto">
          <a:xfrm>
            <a:off x="695872" y="3717032"/>
            <a:ext cx="3929058" cy="246221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pt-BR" sz="1100" dirty="0"/>
              <a:t>A praticidade e transparência do sistema  de inscrição online da casa própria, pertencente ao governo do Estado de Mato Grosso do Sul, chamou atenção da diretoria da AGEHAB do governo de Goiás.</a:t>
            </a:r>
          </a:p>
          <a:p>
            <a:pPr fontAlgn="base"/>
            <a:r>
              <a:rPr lang="pt-BR" sz="1100" dirty="0"/>
              <a:t>Nesta manhã (11), a secretária de Estado de Habitação, Maria do Carmo </a:t>
            </a:r>
            <a:r>
              <a:rPr lang="pt-BR" sz="1100" dirty="0" err="1"/>
              <a:t>Avesani</a:t>
            </a:r>
            <a:r>
              <a:rPr lang="pt-BR" sz="1100" dirty="0"/>
              <a:t> Lopez, recepcionou o diretor de Desenvolvimento Institucional e Cooperação Técnica da AGEHAB/GO, Murilo Mendonça Barra, e a gerente de Cadastro e Atendimento da AGEHAB/GO, Carolina Fernandes de S. Freire, que vieram pessoalmente conhecer o sistema.</a:t>
            </a:r>
          </a:p>
          <a:p>
            <a:pPr fontAlgn="base"/>
            <a:r>
              <a:rPr lang="pt-BR" sz="1100" dirty="0"/>
              <a:t>O projeto de inscrição foi lançado no mês de abril pelo governo do Estado através da Agência de Habitação Popular de Mato Grosso do Sul – AGEHAB. O seu principal objetivo é a facilitação na hora da realização da primeira inscrição da casa própria, bem como a atualização dos cadastros já realizados</a:t>
            </a:r>
            <a:r>
              <a:rPr lang="pt-BR" sz="1100" dirty="0" smtClean="0"/>
              <a:t>.</a:t>
            </a:r>
            <a:endParaRPr lang="pt-BR" sz="1100" dirty="0"/>
          </a:p>
        </p:txBody>
      </p:sp>
      <p:pic>
        <p:nvPicPr>
          <p:cNvPr id="2050" name="Picture 2" descr="IMG_64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4742108"/>
            <a:ext cx="2160240" cy="1440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572392" y="548680"/>
            <a:ext cx="4355976" cy="892552"/>
          </a:xfrm>
          <a:prstGeom prst="rect">
            <a:avLst/>
          </a:prstGeom>
        </p:spPr>
        <p:txBody>
          <a:bodyPr wrap="square">
            <a:spAutoFit/>
          </a:bodyPr>
          <a:lstStyle/>
          <a:p>
            <a:pPr lvl="0" fontAlgn="base">
              <a:spcBef>
                <a:spcPct val="0"/>
              </a:spcBef>
              <a:spcAft>
                <a:spcPct val="0"/>
              </a:spcAft>
            </a:pPr>
            <a:r>
              <a:rPr lang="pt-BR" sz="1300" b="1" dirty="0" smtClean="0">
                <a:solidFill>
                  <a:srgbClr val="009933"/>
                </a:solidFill>
                <a:latin typeface="Tahoma" pitchFamily="34" charset="0"/>
                <a:cs typeface="Tahoma" pitchFamily="34" charset="0"/>
              </a:rPr>
              <a:t>Começa hoje a 2ª Etapa do Programa </a:t>
            </a:r>
          </a:p>
          <a:p>
            <a:pPr lvl="0" fontAlgn="base">
              <a:spcBef>
                <a:spcPct val="0"/>
              </a:spcBef>
              <a:spcAft>
                <a:spcPct val="0"/>
              </a:spcAft>
            </a:pPr>
            <a:r>
              <a:rPr lang="pt-BR" sz="1300" b="1" dirty="0" smtClean="0">
                <a:solidFill>
                  <a:srgbClr val="009933"/>
                </a:solidFill>
                <a:latin typeface="Tahoma" pitchFamily="34" charset="0"/>
                <a:cs typeface="Tahoma" pitchFamily="34" charset="0"/>
              </a:rPr>
              <a:t>Habitacional Financiado com Subsídio</a:t>
            </a:r>
            <a:endParaRPr lang="pt-BR" sz="1300" dirty="0">
              <a:latin typeface="Arial" pitchFamily="34" charset="0"/>
            </a:endParaRPr>
          </a:p>
          <a:p>
            <a:pPr lvl="0" eaLnBrk="0" fontAlgn="base" hangingPunct="0">
              <a:spcBef>
                <a:spcPct val="0"/>
              </a:spcBef>
              <a:spcAft>
                <a:spcPct val="0"/>
              </a:spcAft>
            </a:pPr>
            <a:r>
              <a:rPr lang="pt-BR" sz="1300" i="1" dirty="0" smtClean="0">
                <a:solidFill>
                  <a:srgbClr val="999999"/>
                </a:solidFill>
                <a:latin typeface="Verdana" pitchFamily="34" charset="0"/>
                <a:ea typeface="Times New Roman" pitchFamily="18" charset="0"/>
                <a:cs typeface="Times New Roman" pitchFamily="18" charset="0"/>
              </a:rPr>
              <a:t>quinta-feira</a:t>
            </a:r>
            <a:r>
              <a:rPr lang="pt-BR" sz="1300" i="1" dirty="0">
                <a:solidFill>
                  <a:srgbClr val="999999"/>
                </a:solidFill>
                <a:latin typeface="Verdana" pitchFamily="34" charset="0"/>
                <a:ea typeface="Times New Roman" pitchFamily="18" charset="0"/>
                <a:cs typeface="Times New Roman" pitchFamily="18" charset="0"/>
              </a:rPr>
              <a:t>, </a:t>
            </a:r>
            <a:r>
              <a:rPr lang="pt-BR" sz="1300" i="1" dirty="0" smtClean="0">
                <a:solidFill>
                  <a:srgbClr val="999999"/>
                </a:solidFill>
                <a:latin typeface="Verdana" pitchFamily="34" charset="0"/>
                <a:ea typeface="Times New Roman" pitchFamily="18" charset="0"/>
                <a:cs typeface="Times New Roman" pitchFamily="18" charset="0"/>
              </a:rPr>
              <a:t>1 </a:t>
            </a:r>
            <a:r>
              <a:rPr lang="pt-BR" sz="1300" i="1" dirty="0">
                <a:solidFill>
                  <a:srgbClr val="999999"/>
                </a:solidFill>
                <a:latin typeface="Verdana" pitchFamily="34" charset="0"/>
                <a:ea typeface="Times New Roman" pitchFamily="18" charset="0"/>
                <a:cs typeface="Times New Roman" pitchFamily="18" charset="0"/>
              </a:rPr>
              <a:t>de </a:t>
            </a:r>
            <a:r>
              <a:rPr lang="pt-BR" sz="1300" i="1" dirty="0" smtClean="0">
                <a:solidFill>
                  <a:srgbClr val="999999"/>
                </a:solidFill>
                <a:latin typeface="Verdana" pitchFamily="34" charset="0"/>
                <a:ea typeface="Times New Roman" pitchFamily="18" charset="0"/>
                <a:cs typeface="Times New Roman" pitchFamily="18" charset="0"/>
              </a:rPr>
              <a:t>outubro </a:t>
            </a:r>
            <a:r>
              <a:rPr lang="pt-BR" sz="1300" i="1" dirty="0">
                <a:solidFill>
                  <a:srgbClr val="999999"/>
                </a:solidFill>
                <a:latin typeface="Verdana" pitchFamily="34" charset="0"/>
                <a:ea typeface="Times New Roman" pitchFamily="18" charset="0"/>
                <a:cs typeface="Times New Roman" pitchFamily="18" charset="0"/>
              </a:rPr>
              <a:t>de 2015</a:t>
            </a:r>
            <a:r>
              <a:rPr lang="pt-BR" sz="1300" dirty="0">
                <a:solidFill>
                  <a:srgbClr val="666666"/>
                </a:solidFill>
                <a:latin typeface="Calibri"/>
                <a:ea typeface="Times New Roman" pitchFamily="18" charset="0"/>
                <a:cs typeface="Times New Roman" pitchFamily="18" charset="0"/>
              </a:rPr>
              <a:t> </a:t>
            </a:r>
            <a:r>
              <a:rPr lang="pt-BR" sz="1300" dirty="0">
                <a:solidFill>
                  <a:srgbClr val="666666"/>
                </a:solidFill>
                <a:latin typeface="Verdana" pitchFamily="34" charset="0"/>
                <a:ea typeface="Times New Roman" pitchFamily="18" charset="0"/>
                <a:cs typeface="Times New Roman" pitchFamily="18" charset="0"/>
              </a:rPr>
              <a:t/>
            </a:r>
            <a:br>
              <a:rPr lang="pt-BR" sz="1300" dirty="0">
                <a:solidFill>
                  <a:srgbClr val="666666"/>
                </a:solidFill>
                <a:latin typeface="Verdana" pitchFamily="34" charset="0"/>
                <a:ea typeface="Times New Roman" pitchFamily="18" charset="0"/>
                <a:cs typeface="Times New Roman" pitchFamily="18" charset="0"/>
              </a:rPr>
            </a:br>
            <a:r>
              <a:rPr lang="pt-BR" sz="1300" b="1" i="1" dirty="0">
                <a:solidFill>
                  <a:srgbClr val="999999"/>
                </a:solidFill>
                <a:latin typeface="Verdana" pitchFamily="34" charset="0"/>
                <a:ea typeface="Times New Roman" pitchFamily="18" charset="0"/>
                <a:cs typeface="Times New Roman" pitchFamily="18" charset="0"/>
              </a:rPr>
              <a:t>Por:</a:t>
            </a:r>
            <a:r>
              <a:rPr lang="pt-BR" sz="1300" b="1" i="1" dirty="0">
                <a:solidFill>
                  <a:srgbClr val="999999"/>
                </a:solidFill>
                <a:latin typeface="Calibri"/>
                <a:ea typeface="Times New Roman" pitchFamily="18" charset="0"/>
                <a:cs typeface="Times New Roman" pitchFamily="18" charset="0"/>
              </a:rPr>
              <a:t> </a:t>
            </a:r>
            <a:r>
              <a:rPr lang="pt-BR" sz="1300" i="1" dirty="0">
                <a:solidFill>
                  <a:srgbClr val="999999"/>
                </a:solidFill>
                <a:latin typeface="Verdana" pitchFamily="34" charset="0"/>
                <a:ea typeface="Times New Roman" pitchFamily="18" charset="0"/>
                <a:cs typeface="Times New Roman" pitchFamily="18" charset="0"/>
              </a:rPr>
              <a:t>Viviane Martins</a:t>
            </a:r>
            <a:r>
              <a:rPr lang="pt-BR" sz="1300" i="1" dirty="0">
                <a:solidFill>
                  <a:srgbClr val="999999"/>
                </a:solidFill>
                <a:latin typeface="Calibri"/>
                <a:ea typeface="Times New Roman" pitchFamily="18" charset="0"/>
                <a:cs typeface="Times New Roman" pitchFamily="18" charset="0"/>
              </a:rPr>
              <a:t>  </a:t>
            </a:r>
            <a:r>
              <a:rPr lang="pt-BR" sz="1300" i="1" dirty="0">
                <a:solidFill>
                  <a:srgbClr val="999999"/>
                </a:solidFill>
                <a:latin typeface="Verdana" pitchFamily="34" charset="0"/>
                <a:ea typeface="Times New Roman" pitchFamily="18" charset="0"/>
                <a:cs typeface="Times New Roman" pitchFamily="18" charset="0"/>
              </a:rPr>
              <a:t>Site: AGEHAB/MS </a:t>
            </a:r>
          </a:p>
        </p:txBody>
      </p:sp>
      <p:sp>
        <p:nvSpPr>
          <p:cNvPr id="4" name="Rectangle 6"/>
          <p:cNvSpPr>
            <a:spLocks noChangeArrowheads="1"/>
          </p:cNvSpPr>
          <p:nvPr/>
        </p:nvSpPr>
        <p:spPr bwMode="auto">
          <a:xfrm>
            <a:off x="611560" y="2924944"/>
            <a:ext cx="3929058" cy="330859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r>
              <a:rPr lang="pt-BR" sz="1100" dirty="0"/>
              <a:t>Agora os moradores dos municípios de Amambai, </a:t>
            </a:r>
            <a:r>
              <a:rPr lang="pt-BR" sz="1100" dirty="0" smtClean="0"/>
              <a:t>Antônio </a:t>
            </a:r>
            <a:r>
              <a:rPr lang="pt-BR" sz="1100" dirty="0"/>
              <a:t>João, Bataguassu, Bodoquena, Bonito, Brasilândia, Coronel Sapucaia, Costa Rica, Fátima do Sul, Iguatemi, Inocência, Ivinhema, Jardim, Naviraí, Nova Alvorada do Sul, Nova Andradina, Novo Horizonte do Sul, Paranhos, Sidrolândia e Terenos, poderão  realizar as suas inscrições em qualquer lugar que tenha um computador e internet disponível.</a:t>
            </a:r>
          </a:p>
          <a:p>
            <a:pPr algn="just" fontAlgn="base"/>
            <a:r>
              <a:rPr lang="pt-BR" sz="1100" dirty="0"/>
              <a:t>Isso porque o governo do Estado, em parceria com os 20 municípios compartilha a partir de hoje (21) </a:t>
            </a:r>
            <a:r>
              <a:rPr lang="pt-BR" sz="1100" dirty="0" smtClean="0"/>
              <a:t>do </a:t>
            </a:r>
            <a:r>
              <a:rPr lang="pt-BR" sz="1100" dirty="0"/>
              <a:t>sistema de Inscrição Online, que antes estava disponível apenas para os moradores de Campo Grande.</a:t>
            </a:r>
          </a:p>
          <a:p>
            <a:pPr algn="just" fontAlgn="base"/>
            <a:r>
              <a:rPr lang="pt-BR" sz="1100" dirty="0"/>
              <a:t>Além da praticidade na realização da inscrição para a casa própria, o sistema gera para os municípios e Estado, um banco de dados com as demandas habitacionais, bem como a transparência no processo de seleção da casa popular.</a:t>
            </a:r>
          </a:p>
          <a:p>
            <a:pPr algn="just" fontAlgn="base"/>
            <a:r>
              <a:rPr lang="pt-BR" sz="1100" dirty="0"/>
              <a:t>Para realizar o processo de inscrição para a casa própria, basta que cada um acesse do seu computador o link </a:t>
            </a:r>
            <a:r>
              <a:rPr lang="pt-BR" sz="1100" dirty="0">
                <a:hlinkClick r:id="rId2"/>
              </a:rPr>
              <a:t>http://www.sehab.ms.gov.br/casa-propria-inscricao/</a:t>
            </a:r>
            <a:r>
              <a:rPr lang="pt-BR" sz="1100" dirty="0"/>
              <a:t> e preencha os campos com as informações pessoais corretas.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1100" b="0" i="0" u="none" strike="noStrike" cap="none" normalizeH="0" baseline="0" dirty="0" smtClean="0">
              <a:ln>
                <a:noFill/>
              </a:ln>
              <a:solidFill>
                <a:schemeClr val="tx1"/>
              </a:solidFill>
              <a:effectLst/>
              <a:latin typeface="Arial" pitchFamily="34" charset="0"/>
            </a:endParaRPr>
          </a:p>
        </p:txBody>
      </p:sp>
      <p:pic>
        <p:nvPicPr>
          <p:cNvPr id="3074" name="Picture 2" descr="foto_goog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814" y="1641287"/>
            <a:ext cx="2857500" cy="990601"/>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p:cNvSpPr/>
          <p:nvPr/>
        </p:nvSpPr>
        <p:spPr>
          <a:xfrm>
            <a:off x="724814" y="529613"/>
            <a:ext cx="4572000" cy="1092607"/>
          </a:xfrm>
          <a:prstGeom prst="rect">
            <a:avLst/>
          </a:prstGeom>
        </p:spPr>
        <p:txBody>
          <a:bodyPr>
            <a:spAutoFit/>
          </a:bodyPr>
          <a:lstStyle/>
          <a:p>
            <a:pPr lvl="0" fontAlgn="base">
              <a:spcBef>
                <a:spcPct val="0"/>
              </a:spcBef>
              <a:spcAft>
                <a:spcPct val="0"/>
              </a:spcAft>
            </a:pPr>
            <a:r>
              <a:rPr lang="pt-BR" sz="1300" b="1" dirty="0" smtClean="0">
                <a:solidFill>
                  <a:srgbClr val="009933"/>
                </a:solidFill>
                <a:latin typeface="Tahoma" pitchFamily="34" charset="0"/>
                <a:ea typeface="Times New Roman" pitchFamily="18" charset="0"/>
                <a:cs typeface="Tahoma" pitchFamily="34" charset="0"/>
              </a:rPr>
              <a:t>Mais 20 municípios aderem ao sistema </a:t>
            </a:r>
          </a:p>
          <a:p>
            <a:pPr lvl="0" fontAlgn="base">
              <a:spcBef>
                <a:spcPct val="0"/>
              </a:spcBef>
              <a:spcAft>
                <a:spcPct val="0"/>
              </a:spcAft>
            </a:pPr>
            <a:r>
              <a:rPr lang="pt-BR" sz="1300" b="1" dirty="0" smtClean="0">
                <a:solidFill>
                  <a:srgbClr val="009933"/>
                </a:solidFill>
                <a:latin typeface="Tahoma" pitchFamily="34" charset="0"/>
                <a:ea typeface="Times New Roman" pitchFamily="18" charset="0"/>
                <a:cs typeface="Tahoma" pitchFamily="34" charset="0"/>
              </a:rPr>
              <a:t>de Inscrição Compartilhada</a:t>
            </a:r>
            <a:endParaRPr lang="pt-BR" sz="1300" dirty="0">
              <a:latin typeface="Arial" pitchFamily="34" charset="0"/>
            </a:endParaRPr>
          </a:p>
          <a:p>
            <a:pPr lvl="0" eaLnBrk="0" fontAlgn="base" hangingPunct="0">
              <a:spcBef>
                <a:spcPct val="0"/>
              </a:spcBef>
              <a:spcAft>
                <a:spcPct val="0"/>
              </a:spcAft>
            </a:pPr>
            <a:r>
              <a:rPr lang="pt-BR" sz="1300" i="1" dirty="0" smtClean="0">
                <a:solidFill>
                  <a:srgbClr val="999999"/>
                </a:solidFill>
                <a:latin typeface="Verdana" pitchFamily="34" charset="0"/>
                <a:ea typeface="Times New Roman" pitchFamily="18" charset="0"/>
                <a:cs typeface="Times New Roman" pitchFamily="18" charset="0"/>
              </a:rPr>
              <a:t>sexta-feira</a:t>
            </a:r>
            <a:r>
              <a:rPr lang="pt-BR" sz="1300" i="1" dirty="0">
                <a:solidFill>
                  <a:srgbClr val="999999"/>
                </a:solidFill>
                <a:latin typeface="Verdana" pitchFamily="34" charset="0"/>
                <a:ea typeface="Times New Roman" pitchFamily="18" charset="0"/>
                <a:cs typeface="Times New Roman" pitchFamily="18" charset="0"/>
              </a:rPr>
              <a:t>, </a:t>
            </a:r>
            <a:r>
              <a:rPr lang="pt-BR" sz="1300" i="1" dirty="0" smtClean="0">
                <a:solidFill>
                  <a:srgbClr val="999999"/>
                </a:solidFill>
                <a:latin typeface="Verdana" pitchFamily="34" charset="0"/>
                <a:ea typeface="Times New Roman" pitchFamily="18" charset="0"/>
                <a:cs typeface="Times New Roman" pitchFamily="18" charset="0"/>
              </a:rPr>
              <a:t>21 </a:t>
            </a:r>
            <a:r>
              <a:rPr lang="pt-BR" sz="1300" i="1" dirty="0">
                <a:solidFill>
                  <a:srgbClr val="999999"/>
                </a:solidFill>
                <a:latin typeface="Verdana" pitchFamily="34" charset="0"/>
                <a:ea typeface="Times New Roman" pitchFamily="18" charset="0"/>
                <a:cs typeface="Times New Roman" pitchFamily="18" charset="0"/>
              </a:rPr>
              <a:t>de agosto de 2015</a:t>
            </a:r>
            <a:r>
              <a:rPr lang="pt-BR" sz="1300" dirty="0">
                <a:solidFill>
                  <a:srgbClr val="666666"/>
                </a:solidFill>
                <a:latin typeface="Calibri"/>
                <a:ea typeface="Times New Roman" pitchFamily="18" charset="0"/>
                <a:cs typeface="Times New Roman" pitchFamily="18" charset="0"/>
              </a:rPr>
              <a:t> </a:t>
            </a:r>
            <a:r>
              <a:rPr lang="pt-BR" sz="1300" dirty="0">
                <a:solidFill>
                  <a:srgbClr val="666666"/>
                </a:solidFill>
                <a:latin typeface="Verdana" pitchFamily="34" charset="0"/>
                <a:ea typeface="Times New Roman" pitchFamily="18" charset="0"/>
                <a:cs typeface="Times New Roman" pitchFamily="18" charset="0"/>
              </a:rPr>
              <a:t/>
            </a:r>
            <a:br>
              <a:rPr lang="pt-BR" sz="1300" dirty="0">
                <a:solidFill>
                  <a:srgbClr val="666666"/>
                </a:solidFill>
                <a:latin typeface="Verdana" pitchFamily="34" charset="0"/>
                <a:ea typeface="Times New Roman" pitchFamily="18" charset="0"/>
                <a:cs typeface="Times New Roman" pitchFamily="18" charset="0"/>
              </a:rPr>
            </a:br>
            <a:r>
              <a:rPr lang="pt-BR" sz="1300" b="1" i="1" dirty="0">
                <a:solidFill>
                  <a:srgbClr val="999999"/>
                </a:solidFill>
                <a:latin typeface="Verdana" pitchFamily="34" charset="0"/>
                <a:ea typeface="Times New Roman" pitchFamily="18" charset="0"/>
                <a:cs typeface="Times New Roman" pitchFamily="18" charset="0"/>
              </a:rPr>
              <a:t>Por:</a:t>
            </a:r>
            <a:r>
              <a:rPr lang="pt-BR" sz="1300" b="1" i="1" dirty="0">
                <a:solidFill>
                  <a:srgbClr val="999999"/>
                </a:solidFill>
                <a:latin typeface="Calibri"/>
                <a:ea typeface="Times New Roman" pitchFamily="18" charset="0"/>
                <a:cs typeface="Times New Roman" pitchFamily="18" charset="0"/>
              </a:rPr>
              <a:t> </a:t>
            </a:r>
            <a:r>
              <a:rPr lang="pt-BR" sz="1300" i="1" dirty="0">
                <a:solidFill>
                  <a:srgbClr val="999999"/>
                </a:solidFill>
                <a:latin typeface="Verdana" pitchFamily="34" charset="0"/>
                <a:ea typeface="Times New Roman" pitchFamily="18" charset="0"/>
                <a:cs typeface="Times New Roman" pitchFamily="18" charset="0"/>
              </a:rPr>
              <a:t>Viviane Martins</a:t>
            </a:r>
            <a:r>
              <a:rPr lang="pt-BR" sz="1300" i="1" dirty="0">
                <a:solidFill>
                  <a:srgbClr val="999999"/>
                </a:solidFill>
                <a:latin typeface="Calibri"/>
                <a:ea typeface="Times New Roman" pitchFamily="18" charset="0"/>
                <a:cs typeface="Times New Roman" pitchFamily="18" charset="0"/>
              </a:rPr>
              <a:t>  </a:t>
            </a:r>
            <a:r>
              <a:rPr lang="pt-BR" sz="1300" i="1" dirty="0">
                <a:solidFill>
                  <a:srgbClr val="999999"/>
                </a:solidFill>
                <a:latin typeface="Verdana" pitchFamily="34" charset="0"/>
                <a:ea typeface="Times New Roman" pitchFamily="18" charset="0"/>
                <a:cs typeface="Times New Roman" pitchFamily="18" charset="0"/>
              </a:rPr>
              <a:t>Site: AGEHAB/MS </a:t>
            </a:r>
          </a:p>
          <a:p>
            <a:pPr lvl="0" eaLnBrk="0" fontAlgn="base" hangingPunct="0">
              <a:spcBef>
                <a:spcPct val="0"/>
              </a:spcBef>
              <a:spcAft>
                <a:spcPct val="0"/>
              </a:spcAft>
            </a:pPr>
            <a:r>
              <a:rPr lang="pt-BR" sz="1300" i="1" dirty="0" smtClean="0">
                <a:solidFill>
                  <a:srgbClr val="999999"/>
                </a:solidFill>
                <a:latin typeface="Verdana" pitchFamily="34" charset="0"/>
                <a:ea typeface="Times New Roman" pitchFamily="18" charset="0"/>
                <a:cs typeface="Times New Roman" pitchFamily="18" charset="0"/>
              </a:rPr>
              <a:t>Foto: Internet</a:t>
            </a:r>
            <a:endParaRPr lang="pt-BR" sz="1300" dirty="0"/>
          </a:p>
        </p:txBody>
      </p:sp>
      <p:sp>
        <p:nvSpPr>
          <p:cNvPr id="9" name="Rectangle 6"/>
          <p:cNvSpPr>
            <a:spLocks noChangeArrowheads="1"/>
          </p:cNvSpPr>
          <p:nvPr/>
        </p:nvSpPr>
        <p:spPr bwMode="auto">
          <a:xfrm>
            <a:off x="4572392" y="1460299"/>
            <a:ext cx="3929058" cy="478592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r>
              <a:rPr lang="pt-BR" sz="1050" dirty="0"/>
              <a:t>Nesta quinta-feira (01), iniciou as inscrições para a segunda etapa do Programa Habitacional Financiado com Subsídio em 22 municípios.</a:t>
            </a:r>
          </a:p>
          <a:p>
            <a:pPr algn="just" fontAlgn="base"/>
            <a:r>
              <a:rPr lang="pt-BR" sz="1050" dirty="0"/>
              <a:t>O projeto é uma parceira do governo do Estado com os municípios e o Governo Federal, no âmbito do Programa Minha Casa Minha Vida, que garante à população o benefício da casa própria por meio dos subsídios do FGTS, do Governo de Mato Grosso do Sul e dos Municípios.</a:t>
            </a:r>
          </a:p>
          <a:p>
            <a:pPr algn="just" fontAlgn="base"/>
            <a:r>
              <a:rPr lang="pt-BR" sz="1050" dirty="0"/>
              <a:t>O programa tem por finalidade atender famílias com renda familiar de R$ 1,3 mil a R$ 2,4 mil e que estejam interessadas em financiar sua casa com recursos do FGTS. O pretendente deve ter a capacidade de pagamento e o comprometimento máximo de financiamento que é de até 30% da renda e não possuir restrição cadastral.</a:t>
            </a:r>
          </a:p>
          <a:p>
            <a:pPr algn="just" fontAlgn="base"/>
            <a:r>
              <a:rPr lang="pt-BR" sz="1050" dirty="0"/>
              <a:t>As cidades parceiras desta 2ª etapa são: Água Clara, Aparecida do Taboado, Aquidauana, Bandeirantes, Bela Vista, Caarapó, Caracol, Chapadão do Sul, Coxim, </a:t>
            </a:r>
            <a:r>
              <a:rPr lang="pt-BR" sz="1050" dirty="0" err="1"/>
              <a:t>Figueirão</a:t>
            </a:r>
            <a:r>
              <a:rPr lang="pt-BR" sz="1050" dirty="0"/>
              <a:t>, Glória de Dourados, </a:t>
            </a:r>
            <a:r>
              <a:rPr lang="pt-BR" sz="1050" dirty="0" err="1"/>
              <a:t>Jaraguari</a:t>
            </a:r>
            <a:r>
              <a:rPr lang="pt-BR" sz="1050" dirty="0"/>
              <a:t>, Laguna </a:t>
            </a:r>
            <a:r>
              <a:rPr lang="pt-BR" sz="1050" dirty="0" err="1"/>
              <a:t>Carapã</a:t>
            </a:r>
            <a:r>
              <a:rPr lang="pt-BR" sz="1050" dirty="0"/>
              <a:t>, Nioaque, Paranaíba, Porto Murtinho, Ribas do Rio Pardo, Rio Brilhante, Rio Verde de MT, São Gabriel do Oeste, Sete Quedas e Vicentina.</a:t>
            </a:r>
          </a:p>
          <a:p>
            <a:pPr algn="just" fontAlgn="base"/>
            <a:r>
              <a:rPr lang="pt-BR" sz="1050" dirty="0"/>
              <a:t>Para se inscrever basta o pretendente acessar o site da AGEHAB, através do www.agehab.ms.gov.br, ou procurar a Prefeitura local.</a:t>
            </a:r>
          </a:p>
          <a:p>
            <a:pPr algn="just" fontAlgn="base"/>
            <a:r>
              <a:rPr lang="pt-BR" sz="1050" b="1" dirty="0"/>
              <a:t>Prorrogação da inscrição 1ª Etapa</a:t>
            </a:r>
            <a:endParaRPr lang="pt-BR" sz="1050" dirty="0"/>
          </a:p>
          <a:p>
            <a:pPr algn="just" fontAlgn="base"/>
            <a:r>
              <a:rPr lang="pt-BR" sz="1050" dirty="0"/>
              <a:t>E foram prorrogadas novamente as inscrições nos municípios pertencentes a 1ª etapa do Programa Habitacional Financiado com Subsídio.</a:t>
            </a:r>
          </a:p>
          <a:p>
            <a:pPr algn="just" fontAlgn="base"/>
            <a:r>
              <a:rPr lang="pt-BR" sz="1050" dirty="0"/>
              <a:t>Os municípios são: Amambai, Antônio João, Bataguassu, Bodoquena, Bonito, Brasilândia, Coronel Sapucaia, Costa Rica, Fátima do Sul, Iguatemi, Inocência, Ivinhema, Jardim, Naviraí, Nova Alvorada do Sul, Nova Andradina, Novo Horizonte do Sul, Paranhos, Sidrolândia e Terenos.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11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878210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24814" y="529613"/>
            <a:ext cx="4572000" cy="1692771"/>
          </a:xfrm>
          <a:prstGeom prst="rect">
            <a:avLst/>
          </a:prstGeom>
        </p:spPr>
        <p:txBody>
          <a:bodyPr>
            <a:spAutoFit/>
          </a:bodyPr>
          <a:lstStyle/>
          <a:p>
            <a:pPr lvl="0" fontAlgn="base">
              <a:spcBef>
                <a:spcPct val="0"/>
              </a:spcBef>
              <a:spcAft>
                <a:spcPct val="0"/>
              </a:spcAft>
            </a:pPr>
            <a:r>
              <a:rPr lang="pt-BR" sz="1300" b="1" dirty="0" smtClean="0">
                <a:latin typeface="Tahoma" pitchFamily="34" charset="0"/>
                <a:ea typeface="Times New Roman" pitchFamily="18" charset="0"/>
                <a:cs typeface="Tahoma" pitchFamily="34" charset="0"/>
              </a:rPr>
              <a:t>PUBLICIDADES NOS JORNAIS:</a:t>
            </a:r>
          </a:p>
          <a:p>
            <a:pPr lvl="0" fontAlgn="base">
              <a:spcBef>
                <a:spcPct val="0"/>
              </a:spcBef>
              <a:spcAft>
                <a:spcPct val="0"/>
              </a:spcAft>
            </a:pPr>
            <a:r>
              <a:rPr lang="pt-BR" sz="1300" b="1" dirty="0" smtClean="0">
                <a:latin typeface="Tahoma" pitchFamily="34" charset="0"/>
                <a:cs typeface="Tahoma" pitchFamily="34" charset="0"/>
              </a:rPr>
              <a:t>- Correio do Estado;</a:t>
            </a:r>
          </a:p>
          <a:p>
            <a:pPr lvl="0" fontAlgn="base">
              <a:spcBef>
                <a:spcPct val="0"/>
              </a:spcBef>
              <a:spcAft>
                <a:spcPct val="0"/>
              </a:spcAft>
            </a:pPr>
            <a:r>
              <a:rPr lang="pt-BR" sz="1300" b="1" dirty="0" smtClean="0">
                <a:latin typeface="Tahoma" pitchFamily="34" charset="0"/>
                <a:cs typeface="Tahoma" pitchFamily="34" charset="0"/>
              </a:rPr>
              <a:t>- O Estado;</a:t>
            </a:r>
          </a:p>
          <a:p>
            <a:pPr lvl="0" fontAlgn="base">
              <a:spcBef>
                <a:spcPct val="0"/>
              </a:spcBef>
              <a:spcAft>
                <a:spcPct val="0"/>
              </a:spcAft>
            </a:pPr>
            <a:r>
              <a:rPr lang="pt-BR" sz="1300" b="1" dirty="0" smtClean="0">
                <a:latin typeface="Tahoma" pitchFamily="34" charset="0"/>
                <a:cs typeface="Tahoma" pitchFamily="34" charset="0"/>
              </a:rPr>
              <a:t>- </a:t>
            </a:r>
            <a:r>
              <a:rPr lang="pt-BR" sz="1300" b="1" dirty="0" err="1" smtClean="0">
                <a:latin typeface="Tahoma" pitchFamily="34" charset="0"/>
                <a:cs typeface="Tahoma" pitchFamily="34" charset="0"/>
              </a:rPr>
              <a:t>CampograndeNews</a:t>
            </a:r>
            <a:endParaRPr lang="pt-BR" sz="1300" b="1" dirty="0" smtClean="0">
              <a:latin typeface="Tahoma" pitchFamily="34" charset="0"/>
              <a:cs typeface="Tahoma" pitchFamily="34" charset="0"/>
            </a:endParaRPr>
          </a:p>
          <a:p>
            <a:pPr lvl="0" fontAlgn="base">
              <a:spcBef>
                <a:spcPct val="0"/>
              </a:spcBef>
              <a:spcAft>
                <a:spcPct val="0"/>
              </a:spcAft>
            </a:pPr>
            <a:r>
              <a:rPr lang="pt-BR" sz="1300" b="1" dirty="0" smtClean="0">
                <a:latin typeface="Tahoma" pitchFamily="34" charset="0"/>
                <a:cs typeface="Tahoma" pitchFamily="34" charset="0"/>
              </a:rPr>
              <a:t>- Folha de Campo Grande</a:t>
            </a:r>
          </a:p>
          <a:p>
            <a:pPr lvl="0" fontAlgn="base">
              <a:spcBef>
                <a:spcPct val="0"/>
              </a:spcBef>
              <a:spcAft>
                <a:spcPct val="0"/>
              </a:spcAft>
            </a:pPr>
            <a:r>
              <a:rPr lang="pt-BR" sz="1300" b="1" dirty="0" smtClean="0">
                <a:latin typeface="Tahoma" pitchFamily="34" charset="0"/>
                <a:cs typeface="Tahoma" pitchFamily="34" charset="0"/>
              </a:rPr>
              <a:t>- Jornal de Domingo</a:t>
            </a:r>
          </a:p>
          <a:p>
            <a:pPr lvl="0" fontAlgn="base">
              <a:spcBef>
                <a:spcPct val="0"/>
              </a:spcBef>
              <a:spcAft>
                <a:spcPct val="0"/>
              </a:spcAft>
            </a:pPr>
            <a:r>
              <a:rPr lang="pt-BR" sz="1300" b="1" dirty="0" smtClean="0">
                <a:latin typeface="Tahoma" pitchFamily="34" charset="0"/>
                <a:cs typeface="Tahoma" pitchFamily="34" charset="0"/>
              </a:rPr>
              <a:t>- </a:t>
            </a:r>
            <a:r>
              <a:rPr lang="pt-BR" sz="1300" b="1" dirty="0" err="1" smtClean="0">
                <a:latin typeface="Tahoma" pitchFamily="34" charset="0"/>
                <a:cs typeface="Tahoma" pitchFamily="34" charset="0"/>
              </a:rPr>
              <a:t>ImpactoMS</a:t>
            </a:r>
            <a:endParaRPr lang="pt-BR" sz="1300" b="1" dirty="0" smtClean="0">
              <a:latin typeface="Tahoma" pitchFamily="34" charset="0"/>
              <a:cs typeface="Tahoma" pitchFamily="34" charset="0"/>
            </a:endParaRPr>
          </a:p>
          <a:p>
            <a:pPr lvl="0" fontAlgn="base">
              <a:spcBef>
                <a:spcPct val="0"/>
              </a:spcBef>
              <a:spcAft>
                <a:spcPct val="0"/>
              </a:spcAft>
            </a:pPr>
            <a:endParaRPr lang="pt-BR" sz="1300" dirty="0">
              <a:latin typeface="Arial"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988840"/>
            <a:ext cx="2736304" cy="4212952"/>
          </a:xfrm>
          <a:prstGeom prst="rect">
            <a:avLst/>
          </a:prstGeom>
        </p:spPr>
      </p:pic>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8173" y="1268760"/>
            <a:ext cx="4114800" cy="4680520"/>
          </a:xfrm>
          <a:prstGeom prst="rect">
            <a:avLst/>
          </a:prstGeom>
        </p:spPr>
      </p:pic>
      <p:sp>
        <p:nvSpPr>
          <p:cNvPr id="9" name="Retângulo 8"/>
          <p:cNvSpPr/>
          <p:nvPr/>
        </p:nvSpPr>
        <p:spPr>
          <a:xfrm>
            <a:off x="4355976" y="683501"/>
            <a:ext cx="4355976" cy="692497"/>
          </a:xfrm>
          <a:prstGeom prst="rect">
            <a:avLst/>
          </a:prstGeom>
        </p:spPr>
        <p:txBody>
          <a:bodyPr wrap="square">
            <a:spAutoFit/>
          </a:bodyPr>
          <a:lstStyle/>
          <a:p>
            <a:pPr lvl="0" fontAlgn="base">
              <a:spcBef>
                <a:spcPct val="0"/>
              </a:spcBef>
              <a:spcAft>
                <a:spcPct val="0"/>
              </a:spcAft>
            </a:pPr>
            <a:r>
              <a:rPr lang="pt-BR" sz="1300" b="1" dirty="0" smtClean="0">
                <a:solidFill>
                  <a:srgbClr val="009933"/>
                </a:solidFill>
                <a:latin typeface="Tahoma" pitchFamily="34" charset="0"/>
                <a:cs typeface="Tahoma" pitchFamily="34" charset="0"/>
              </a:rPr>
              <a:t>Publicado no jornal impresso “O Estado”</a:t>
            </a:r>
            <a:endParaRPr lang="pt-BR" sz="1300" dirty="0">
              <a:latin typeface="Arial" pitchFamily="34" charset="0"/>
            </a:endParaRPr>
          </a:p>
          <a:p>
            <a:pPr lvl="0" eaLnBrk="0" fontAlgn="base" hangingPunct="0">
              <a:spcBef>
                <a:spcPct val="0"/>
              </a:spcBef>
              <a:spcAft>
                <a:spcPct val="0"/>
              </a:spcAft>
            </a:pPr>
            <a:r>
              <a:rPr lang="pt-BR" sz="1300" i="1" dirty="0" smtClean="0">
                <a:solidFill>
                  <a:srgbClr val="999999"/>
                </a:solidFill>
                <a:latin typeface="Verdana" pitchFamily="34" charset="0"/>
                <a:ea typeface="Times New Roman" pitchFamily="18" charset="0"/>
                <a:cs typeface="Times New Roman" pitchFamily="18" charset="0"/>
              </a:rPr>
              <a:t>segunda-feira</a:t>
            </a:r>
            <a:r>
              <a:rPr lang="pt-BR" sz="1300" i="1" dirty="0">
                <a:solidFill>
                  <a:srgbClr val="999999"/>
                </a:solidFill>
                <a:latin typeface="Verdana" pitchFamily="34" charset="0"/>
                <a:ea typeface="Times New Roman" pitchFamily="18" charset="0"/>
                <a:cs typeface="Times New Roman" pitchFamily="18" charset="0"/>
              </a:rPr>
              <a:t>, </a:t>
            </a:r>
            <a:r>
              <a:rPr lang="pt-BR" sz="1300" i="1" dirty="0" smtClean="0">
                <a:solidFill>
                  <a:srgbClr val="999999"/>
                </a:solidFill>
                <a:latin typeface="Verdana" pitchFamily="34" charset="0"/>
                <a:ea typeface="Times New Roman" pitchFamily="18" charset="0"/>
                <a:cs typeface="Times New Roman" pitchFamily="18" charset="0"/>
              </a:rPr>
              <a:t>13 </a:t>
            </a:r>
            <a:r>
              <a:rPr lang="pt-BR" sz="1300" i="1" dirty="0">
                <a:solidFill>
                  <a:srgbClr val="999999"/>
                </a:solidFill>
                <a:latin typeface="Verdana" pitchFamily="34" charset="0"/>
                <a:ea typeface="Times New Roman" pitchFamily="18" charset="0"/>
                <a:cs typeface="Times New Roman" pitchFamily="18" charset="0"/>
              </a:rPr>
              <a:t>de </a:t>
            </a:r>
            <a:r>
              <a:rPr lang="pt-BR" sz="1300" i="1" dirty="0" smtClean="0">
                <a:solidFill>
                  <a:srgbClr val="999999"/>
                </a:solidFill>
                <a:latin typeface="Verdana" pitchFamily="34" charset="0"/>
                <a:ea typeface="Times New Roman" pitchFamily="18" charset="0"/>
                <a:cs typeface="Times New Roman" pitchFamily="18" charset="0"/>
              </a:rPr>
              <a:t>abril </a:t>
            </a:r>
            <a:r>
              <a:rPr lang="pt-BR" sz="1300" i="1" dirty="0">
                <a:solidFill>
                  <a:srgbClr val="999999"/>
                </a:solidFill>
                <a:latin typeface="Verdana" pitchFamily="34" charset="0"/>
                <a:ea typeface="Times New Roman" pitchFamily="18" charset="0"/>
                <a:cs typeface="Times New Roman" pitchFamily="18" charset="0"/>
              </a:rPr>
              <a:t>de 2015</a:t>
            </a:r>
            <a:r>
              <a:rPr lang="pt-BR" sz="1300" dirty="0">
                <a:solidFill>
                  <a:srgbClr val="666666"/>
                </a:solidFill>
                <a:latin typeface="Calibri"/>
                <a:ea typeface="Times New Roman" pitchFamily="18" charset="0"/>
                <a:cs typeface="Times New Roman" pitchFamily="18" charset="0"/>
              </a:rPr>
              <a:t> </a:t>
            </a:r>
            <a:r>
              <a:rPr lang="pt-BR" sz="1300" dirty="0">
                <a:solidFill>
                  <a:srgbClr val="666666"/>
                </a:solidFill>
                <a:latin typeface="Verdana" pitchFamily="34" charset="0"/>
                <a:ea typeface="Times New Roman" pitchFamily="18" charset="0"/>
                <a:cs typeface="Times New Roman" pitchFamily="18" charset="0"/>
              </a:rPr>
              <a:t/>
            </a:r>
            <a:br>
              <a:rPr lang="pt-BR" sz="1300" dirty="0">
                <a:solidFill>
                  <a:srgbClr val="666666"/>
                </a:solidFill>
                <a:latin typeface="Verdana" pitchFamily="34" charset="0"/>
                <a:ea typeface="Times New Roman" pitchFamily="18" charset="0"/>
                <a:cs typeface="Times New Roman" pitchFamily="18" charset="0"/>
              </a:rPr>
            </a:br>
            <a:endParaRPr lang="pt-BR" sz="1300" i="1" dirty="0">
              <a:solidFill>
                <a:srgbClr val="999999"/>
              </a:solidFill>
              <a:latin typeface="Verdana" pitchFamily="34" charset="0"/>
              <a:ea typeface="Times New Roman" pitchFamily="18" charset="0"/>
              <a:cs typeface="Times New Roman" pitchFamily="18" charset="0"/>
            </a:endParaRPr>
          </a:p>
        </p:txBody>
      </p:sp>
    </p:spTree>
    <p:extLst>
      <p:ext uri="{BB962C8B-B14F-4D97-AF65-F5344CB8AC3E}">
        <p14:creationId xmlns:p14="http://schemas.microsoft.com/office/powerpoint/2010/main" val="3309225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24814" y="529613"/>
            <a:ext cx="3343130" cy="830997"/>
          </a:xfrm>
          <a:prstGeom prst="rect">
            <a:avLst/>
          </a:prstGeom>
        </p:spPr>
        <p:txBody>
          <a:bodyPr wrap="square">
            <a:spAutoFit/>
          </a:bodyPr>
          <a:lstStyle/>
          <a:p>
            <a:pPr lvl="0" fontAlgn="base">
              <a:spcBef>
                <a:spcPct val="0"/>
              </a:spcBef>
              <a:spcAft>
                <a:spcPct val="0"/>
              </a:spcAft>
            </a:pPr>
            <a:r>
              <a:rPr lang="pt-BR" sz="1200" b="1" dirty="0" smtClean="0">
                <a:solidFill>
                  <a:srgbClr val="009933"/>
                </a:solidFill>
                <a:latin typeface="Tahoma" pitchFamily="34" charset="0"/>
                <a:ea typeface="Times New Roman" pitchFamily="18" charset="0"/>
                <a:cs typeface="Tahoma" pitchFamily="34" charset="0"/>
              </a:rPr>
              <a:t>Brasilândia: encerradas as inscrições do Programa Habitacional</a:t>
            </a:r>
            <a:endParaRPr lang="pt-BR" sz="1200" dirty="0">
              <a:latin typeface="Arial" pitchFamily="34" charset="0"/>
            </a:endParaRPr>
          </a:p>
          <a:p>
            <a:pPr lvl="0" eaLnBrk="0" fontAlgn="base" hangingPunct="0">
              <a:spcBef>
                <a:spcPct val="0"/>
              </a:spcBef>
              <a:spcAft>
                <a:spcPct val="0"/>
              </a:spcAft>
            </a:pPr>
            <a:r>
              <a:rPr lang="pt-BR" sz="1200" i="1" dirty="0" smtClean="0">
                <a:solidFill>
                  <a:srgbClr val="999999"/>
                </a:solidFill>
                <a:latin typeface="Verdana" pitchFamily="34" charset="0"/>
                <a:ea typeface="Times New Roman" pitchFamily="18" charset="0"/>
                <a:cs typeface="Times New Roman" pitchFamily="18" charset="0"/>
              </a:rPr>
              <a:t>quarta-feira</a:t>
            </a:r>
            <a:r>
              <a:rPr lang="pt-BR" sz="1200" i="1" dirty="0">
                <a:solidFill>
                  <a:srgbClr val="999999"/>
                </a:solidFill>
                <a:latin typeface="Verdana" pitchFamily="34" charset="0"/>
                <a:ea typeface="Times New Roman" pitchFamily="18" charset="0"/>
                <a:cs typeface="Times New Roman" pitchFamily="18" charset="0"/>
              </a:rPr>
              <a:t>, </a:t>
            </a:r>
            <a:r>
              <a:rPr lang="pt-BR" sz="1200" i="1" dirty="0" smtClean="0">
                <a:solidFill>
                  <a:srgbClr val="999999"/>
                </a:solidFill>
                <a:latin typeface="Verdana" pitchFamily="34" charset="0"/>
                <a:ea typeface="Times New Roman" pitchFamily="18" charset="0"/>
                <a:cs typeface="Times New Roman" pitchFamily="18" charset="0"/>
              </a:rPr>
              <a:t>04 de novembro </a:t>
            </a:r>
            <a:r>
              <a:rPr lang="pt-BR" sz="1200" i="1" dirty="0">
                <a:solidFill>
                  <a:srgbClr val="999999"/>
                </a:solidFill>
                <a:latin typeface="Verdana" pitchFamily="34" charset="0"/>
                <a:ea typeface="Times New Roman" pitchFamily="18" charset="0"/>
                <a:cs typeface="Times New Roman" pitchFamily="18" charset="0"/>
              </a:rPr>
              <a:t>de 2015</a:t>
            </a:r>
            <a:r>
              <a:rPr lang="pt-BR" sz="1200" dirty="0">
                <a:solidFill>
                  <a:srgbClr val="666666"/>
                </a:solidFill>
                <a:latin typeface="Calibri"/>
                <a:ea typeface="Times New Roman" pitchFamily="18" charset="0"/>
                <a:cs typeface="Times New Roman" pitchFamily="18" charset="0"/>
              </a:rPr>
              <a:t> </a:t>
            </a:r>
            <a:r>
              <a:rPr lang="pt-BR" sz="1200" dirty="0">
                <a:solidFill>
                  <a:srgbClr val="666666"/>
                </a:solidFill>
                <a:latin typeface="Verdana" pitchFamily="34" charset="0"/>
                <a:ea typeface="Times New Roman" pitchFamily="18" charset="0"/>
                <a:cs typeface="Times New Roman" pitchFamily="18" charset="0"/>
              </a:rPr>
              <a:t/>
            </a:r>
            <a:br>
              <a:rPr lang="pt-BR" sz="1200" dirty="0">
                <a:solidFill>
                  <a:srgbClr val="666666"/>
                </a:solidFill>
                <a:latin typeface="Verdana" pitchFamily="34" charset="0"/>
                <a:ea typeface="Times New Roman" pitchFamily="18" charset="0"/>
                <a:cs typeface="Times New Roman" pitchFamily="18" charset="0"/>
              </a:rPr>
            </a:br>
            <a:r>
              <a:rPr lang="pt-BR" sz="1200" b="1" i="1" dirty="0">
                <a:solidFill>
                  <a:srgbClr val="999999"/>
                </a:solidFill>
                <a:latin typeface="Verdana" pitchFamily="34" charset="0"/>
                <a:ea typeface="Times New Roman" pitchFamily="18" charset="0"/>
                <a:cs typeface="Times New Roman" pitchFamily="18" charset="0"/>
              </a:rPr>
              <a:t>Por:</a:t>
            </a:r>
            <a:r>
              <a:rPr lang="pt-BR" sz="1200" b="1" i="1" dirty="0">
                <a:solidFill>
                  <a:srgbClr val="999999"/>
                </a:solidFill>
                <a:latin typeface="Calibri"/>
                <a:ea typeface="Times New Roman" pitchFamily="18" charset="0"/>
                <a:cs typeface="Times New Roman" pitchFamily="18" charset="0"/>
              </a:rPr>
              <a:t> </a:t>
            </a:r>
            <a:r>
              <a:rPr lang="pt-BR" sz="1200" i="1" dirty="0">
                <a:solidFill>
                  <a:srgbClr val="999999"/>
                </a:solidFill>
                <a:latin typeface="Verdana" pitchFamily="34" charset="0"/>
                <a:ea typeface="Times New Roman" pitchFamily="18" charset="0"/>
                <a:cs typeface="Times New Roman" pitchFamily="18" charset="0"/>
              </a:rPr>
              <a:t>Viviane Martins</a:t>
            </a:r>
            <a:r>
              <a:rPr lang="pt-BR" sz="1200" i="1" dirty="0">
                <a:solidFill>
                  <a:srgbClr val="999999"/>
                </a:solidFill>
                <a:latin typeface="Calibri"/>
                <a:ea typeface="Times New Roman" pitchFamily="18" charset="0"/>
                <a:cs typeface="Times New Roman" pitchFamily="18" charset="0"/>
              </a:rPr>
              <a:t>  </a:t>
            </a:r>
            <a:r>
              <a:rPr lang="pt-BR" sz="1200" i="1" dirty="0">
                <a:solidFill>
                  <a:srgbClr val="999999"/>
                </a:solidFill>
                <a:latin typeface="Verdana" pitchFamily="34" charset="0"/>
                <a:ea typeface="Times New Roman" pitchFamily="18" charset="0"/>
                <a:cs typeface="Times New Roman" pitchFamily="18" charset="0"/>
              </a:rPr>
              <a:t>Site: AGEHAB/MS </a:t>
            </a:r>
          </a:p>
        </p:txBody>
      </p:sp>
      <p:sp>
        <p:nvSpPr>
          <p:cNvPr id="3" name="Rectangle 6"/>
          <p:cNvSpPr>
            <a:spLocks noChangeArrowheads="1"/>
          </p:cNvSpPr>
          <p:nvPr/>
        </p:nvSpPr>
        <p:spPr bwMode="auto">
          <a:xfrm>
            <a:off x="721703" y="1387515"/>
            <a:ext cx="3634273" cy="483209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r>
              <a:rPr lang="pt-BR" sz="1100" dirty="0"/>
              <a:t>Nesta sexta-feira (06) em Brasilândia, serão encerradas as inscrições para o Programa Habitacional de Financiamento com Subsídio. O sistema de Inscrição Compartilhado no site da AGEHAB estará indisponível para este município a partir das 18 horas.</a:t>
            </a:r>
          </a:p>
          <a:p>
            <a:pPr algn="just" fontAlgn="base"/>
            <a:r>
              <a:rPr lang="pt-BR" sz="1100" dirty="0"/>
              <a:t>O projeto é uma parceira do governo do Estado com os municípios e o Governo Federal, no âmbito do Programa Minha Casa Minha Vida, que garante à população o benefício da casa própria por meio dos subsídios do FGTS, do Governo de Mato Grosso do Sul e dos Municípios.</a:t>
            </a:r>
          </a:p>
          <a:p>
            <a:pPr algn="just" fontAlgn="base"/>
            <a:r>
              <a:rPr lang="pt-BR" sz="1100" dirty="0"/>
              <a:t>O programa tem por finalidade atender famílias com renda familiar de R$ 1,3 mil a R$ 2,4 mil e que estejam interessadas em financiar sua casa com recursos do FGTS. O pretendente deve ter a capacidade de pagamento e o comprometimento máximo de financiamento que é de até 30% da renda e não possuir restrição cadastral.</a:t>
            </a:r>
          </a:p>
          <a:p>
            <a:pPr algn="just" fontAlgn="base"/>
            <a:r>
              <a:rPr lang="pt-BR" sz="1100" b="1" dirty="0"/>
              <a:t>Seleção</a:t>
            </a:r>
            <a:endParaRPr lang="pt-BR" sz="1100" dirty="0"/>
          </a:p>
          <a:p>
            <a:pPr algn="just" fontAlgn="base"/>
            <a:r>
              <a:rPr lang="pt-BR" sz="1100" dirty="0"/>
              <a:t>A seleção desses cadastros será realizada na próxima segunda-feira (09) às 14 horas na sala de reunião da AGEHAB, e contará com a participação da Entidade AADEHC e Prefeitura Municipal de Brasilândia.</a:t>
            </a:r>
          </a:p>
          <a:p>
            <a:pPr algn="just" fontAlgn="base"/>
            <a:r>
              <a:rPr lang="pt-BR" sz="1100" dirty="0"/>
              <a:t>A relação obtida pela seleção será encaminhada para a Prefeitura e Entidade, para que ambas realizem a coleta de documentos e enquadramento da família. Posteriormente, será enviado a Caixa Econômica Federal a relação das famílias selecionadas para a conclusão da analise em relação ao enquadramento de renda.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1100" b="0" i="0" u="none" strike="noStrike" cap="none" normalizeH="0" baseline="0" dirty="0" smtClean="0">
              <a:ln>
                <a:noFill/>
              </a:ln>
              <a:solidFill>
                <a:schemeClr val="tx1"/>
              </a:solidFill>
              <a:effectLst/>
              <a:latin typeface="Arial" pitchFamily="34" charset="0"/>
            </a:endParaRPr>
          </a:p>
        </p:txBody>
      </p:sp>
      <p:sp>
        <p:nvSpPr>
          <p:cNvPr id="4" name="Retângulo 3"/>
          <p:cNvSpPr/>
          <p:nvPr/>
        </p:nvSpPr>
        <p:spPr>
          <a:xfrm>
            <a:off x="4644008" y="556518"/>
            <a:ext cx="3343130" cy="1015663"/>
          </a:xfrm>
          <a:prstGeom prst="rect">
            <a:avLst/>
          </a:prstGeom>
        </p:spPr>
        <p:txBody>
          <a:bodyPr wrap="square">
            <a:spAutoFit/>
          </a:bodyPr>
          <a:lstStyle/>
          <a:p>
            <a:pPr lvl="0" fontAlgn="base">
              <a:spcBef>
                <a:spcPct val="0"/>
              </a:spcBef>
              <a:spcAft>
                <a:spcPct val="0"/>
              </a:spcAft>
            </a:pPr>
            <a:r>
              <a:rPr lang="pt-BR" sz="1200" b="1" dirty="0" smtClean="0">
                <a:solidFill>
                  <a:srgbClr val="009933"/>
                </a:solidFill>
                <a:latin typeface="Tahoma" pitchFamily="34" charset="0"/>
                <a:ea typeface="Times New Roman" pitchFamily="18" charset="0"/>
                <a:cs typeface="Tahoma" pitchFamily="34" charset="0"/>
              </a:rPr>
              <a:t>AGEHAB acompanha a pré-seleção do Programa Habitacional Financiado com Subsídio de três Municípios</a:t>
            </a:r>
            <a:endParaRPr lang="pt-BR" sz="1200" dirty="0">
              <a:latin typeface="Arial" pitchFamily="34" charset="0"/>
            </a:endParaRPr>
          </a:p>
          <a:p>
            <a:pPr lvl="0" eaLnBrk="0" fontAlgn="base" hangingPunct="0">
              <a:spcBef>
                <a:spcPct val="0"/>
              </a:spcBef>
              <a:spcAft>
                <a:spcPct val="0"/>
              </a:spcAft>
            </a:pPr>
            <a:r>
              <a:rPr lang="pt-BR" sz="1200" i="1" dirty="0" smtClean="0">
                <a:solidFill>
                  <a:srgbClr val="999999"/>
                </a:solidFill>
                <a:latin typeface="Verdana" pitchFamily="34" charset="0"/>
                <a:ea typeface="Times New Roman" pitchFamily="18" charset="0"/>
                <a:cs typeface="Times New Roman" pitchFamily="18" charset="0"/>
              </a:rPr>
              <a:t>sexta-feira</a:t>
            </a:r>
            <a:r>
              <a:rPr lang="pt-BR" sz="1200" i="1" dirty="0">
                <a:solidFill>
                  <a:srgbClr val="999999"/>
                </a:solidFill>
                <a:latin typeface="Verdana" pitchFamily="34" charset="0"/>
                <a:ea typeface="Times New Roman" pitchFamily="18" charset="0"/>
                <a:cs typeface="Times New Roman" pitchFamily="18" charset="0"/>
              </a:rPr>
              <a:t>, </a:t>
            </a:r>
            <a:r>
              <a:rPr lang="pt-BR" sz="1200" i="1" dirty="0" smtClean="0">
                <a:solidFill>
                  <a:srgbClr val="999999"/>
                </a:solidFill>
                <a:latin typeface="Verdana" pitchFamily="34" charset="0"/>
                <a:ea typeface="Times New Roman" pitchFamily="18" charset="0"/>
                <a:cs typeface="Times New Roman" pitchFamily="18" charset="0"/>
              </a:rPr>
              <a:t>13 de novembro </a:t>
            </a:r>
            <a:r>
              <a:rPr lang="pt-BR" sz="1200" i="1" dirty="0">
                <a:solidFill>
                  <a:srgbClr val="999999"/>
                </a:solidFill>
                <a:latin typeface="Verdana" pitchFamily="34" charset="0"/>
                <a:ea typeface="Times New Roman" pitchFamily="18" charset="0"/>
                <a:cs typeface="Times New Roman" pitchFamily="18" charset="0"/>
              </a:rPr>
              <a:t>de 2015</a:t>
            </a:r>
            <a:r>
              <a:rPr lang="pt-BR" sz="1200" dirty="0">
                <a:solidFill>
                  <a:srgbClr val="666666"/>
                </a:solidFill>
                <a:latin typeface="Calibri"/>
                <a:ea typeface="Times New Roman" pitchFamily="18" charset="0"/>
                <a:cs typeface="Times New Roman" pitchFamily="18" charset="0"/>
              </a:rPr>
              <a:t> </a:t>
            </a:r>
            <a:r>
              <a:rPr lang="pt-BR" sz="1200" dirty="0">
                <a:solidFill>
                  <a:srgbClr val="666666"/>
                </a:solidFill>
                <a:latin typeface="Verdana" pitchFamily="34" charset="0"/>
                <a:ea typeface="Times New Roman" pitchFamily="18" charset="0"/>
                <a:cs typeface="Times New Roman" pitchFamily="18" charset="0"/>
              </a:rPr>
              <a:t/>
            </a:r>
            <a:br>
              <a:rPr lang="pt-BR" sz="1200" dirty="0">
                <a:solidFill>
                  <a:srgbClr val="666666"/>
                </a:solidFill>
                <a:latin typeface="Verdana" pitchFamily="34" charset="0"/>
                <a:ea typeface="Times New Roman" pitchFamily="18" charset="0"/>
                <a:cs typeface="Times New Roman" pitchFamily="18" charset="0"/>
              </a:rPr>
            </a:br>
            <a:r>
              <a:rPr lang="pt-BR" sz="1200" b="1" i="1" dirty="0">
                <a:solidFill>
                  <a:srgbClr val="999999"/>
                </a:solidFill>
                <a:latin typeface="Verdana" pitchFamily="34" charset="0"/>
                <a:ea typeface="Times New Roman" pitchFamily="18" charset="0"/>
                <a:cs typeface="Times New Roman" pitchFamily="18" charset="0"/>
              </a:rPr>
              <a:t>Por:</a:t>
            </a:r>
            <a:r>
              <a:rPr lang="pt-BR" sz="1200" b="1" i="1" dirty="0">
                <a:solidFill>
                  <a:srgbClr val="999999"/>
                </a:solidFill>
                <a:latin typeface="Calibri"/>
                <a:ea typeface="Times New Roman" pitchFamily="18" charset="0"/>
                <a:cs typeface="Times New Roman" pitchFamily="18" charset="0"/>
              </a:rPr>
              <a:t> </a:t>
            </a:r>
            <a:r>
              <a:rPr lang="pt-BR" sz="1200" i="1" dirty="0">
                <a:solidFill>
                  <a:srgbClr val="999999"/>
                </a:solidFill>
                <a:latin typeface="Verdana" pitchFamily="34" charset="0"/>
                <a:ea typeface="Times New Roman" pitchFamily="18" charset="0"/>
                <a:cs typeface="Times New Roman" pitchFamily="18" charset="0"/>
              </a:rPr>
              <a:t>Viviane Martins</a:t>
            </a:r>
            <a:r>
              <a:rPr lang="pt-BR" sz="1200" i="1" dirty="0">
                <a:solidFill>
                  <a:srgbClr val="999999"/>
                </a:solidFill>
                <a:latin typeface="Calibri"/>
                <a:ea typeface="Times New Roman" pitchFamily="18" charset="0"/>
                <a:cs typeface="Times New Roman" pitchFamily="18" charset="0"/>
              </a:rPr>
              <a:t>  </a:t>
            </a:r>
            <a:r>
              <a:rPr lang="pt-BR" sz="1200" i="1" dirty="0">
                <a:solidFill>
                  <a:srgbClr val="999999"/>
                </a:solidFill>
                <a:latin typeface="Verdana" pitchFamily="34" charset="0"/>
                <a:ea typeface="Times New Roman" pitchFamily="18" charset="0"/>
                <a:cs typeface="Times New Roman" pitchFamily="18" charset="0"/>
              </a:rPr>
              <a:t>Site: </a:t>
            </a:r>
            <a:r>
              <a:rPr lang="pt-BR" sz="1200" i="1" dirty="0" smtClean="0">
                <a:solidFill>
                  <a:srgbClr val="999999"/>
                </a:solidFill>
                <a:latin typeface="Verdana" pitchFamily="34" charset="0"/>
                <a:ea typeface="Times New Roman" pitchFamily="18" charset="0"/>
                <a:cs typeface="Times New Roman" pitchFamily="18" charset="0"/>
              </a:rPr>
              <a:t>AGEHAB/MS</a:t>
            </a:r>
          </a:p>
        </p:txBody>
      </p:sp>
      <p:sp>
        <p:nvSpPr>
          <p:cNvPr id="5" name="Rectangle 6"/>
          <p:cNvSpPr>
            <a:spLocks noChangeArrowheads="1"/>
          </p:cNvSpPr>
          <p:nvPr/>
        </p:nvSpPr>
        <p:spPr bwMode="auto">
          <a:xfrm>
            <a:off x="4644008" y="1595264"/>
            <a:ext cx="3634273" cy="462434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r>
              <a:rPr lang="pt-BR" sz="1050" dirty="0"/>
              <a:t>Nesta semana, a AGEHAB acompanhou a seleção do Programa Habitacional Financiado com Subsídio dos municípios de Brasilândia, Antônio João e Fátima do Sul. Além do Município e da Entidade, também acompanharam os procedimentos da seleção os representantes da Defensoria Pública.</a:t>
            </a:r>
          </a:p>
          <a:p>
            <a:pPr algn="just" fontAlgn="base"/>
            <a:r>
              <a:rPr lang="pt-BR" sz="1050" dirty="0"/>
              <a:t>Para a pré-seleção, a AGEHAB concedeu o espaço físico e o sistema eletrônico de seleção para que os Municípios e as Entidades pudessem realizar os procedimentos dos pré-selecionados ao Programa. Vale lembrar que os Municípios são parceiros do governo do Estado e compartilham do banco de dados de inscrição da AGEHAB em relação ao seu município.</a:t>
            </a:r>
          </a:p>
          <a:p>
            <a:pPr algn="just" fontAlgn="base"/>
            <a:r>
              <a:rPr lang="pt-BR" sz="1050" dirty="0"/>
              <a:t>Este sistema, Domus, armazena todos os dados dos pretendentes a casa própria que se inscreve no cadastro da AGEHAB para participarem dos processos de seleção. O próprio instrumento seleciona os </a:t>
            </a:r>
            <a:r>
              <a:rPr lang="pt-BR" sz="1050" dirty="0" err="1"/>
              <a:t>pré</a:t>
            </a:r>
            <a:r>
              <a:rPr lang="pt-BR" sz="1050" dirty="0"/>
              <a:t>-beneficiados conforme os critérios exigidos pelo Programa Habitacional em questão.</a:t>
            </a:r>
          </a:p>
          <a:p>
            <a:pPr algn="just" fontAlgn="base"/>
            <a:r>
              <a:rPr lang="pt-BR" sz="1050" b="1" dirty="0"/>
              <a:t>A seleção</a:t>
            </a:r>
            <a:endParaRPr lang="pt-BR" sz="1050" dirty="0"/>
          </a:p>
          <a:p>
            <a:pPr algn="just" fontAlgn="base"/>
            <a:r>
              <a:rPr lang="pt-BR" sz="1050" dirty="0"/>
              <a:t>O primeiro a realizar a pré-seleção foi o município de Brasilândia na segunda-feira (09) e, nesta sexta-feira (13) foram os municípios de Antônio João e Fátima do Sul.</a:t>
            </a:r>
          </a:p>
          <a:p>
            <a:pPr algn="just" fontAlgn="base"/>
            <a:r>
              <a:rPr lang="pt-BR" sz="1050" dirty="0"/>
              <a:t>Para dar andamento no processo, os Municípios e Entidades coletarão os documentos e enquadramento das famílias para, posteriormente, a Caixa Econômica Federal finalizar a analise documental em relação ao enquadramento de renda.</a:t>
            </a:r>
          </a:p>
          <a:p>
            <a:pPr algn="just" fontAlgn="base"/>
            <a:r>
              <a:rPr lang="pt-BR" sz="1050" dirty="0"/>
              <a:t>O site da AGEHAB disponibiliza a relação dos pré-selecionados ao Programa Habitacional Financiado com o Subsídio, no link Pré-selecionados.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11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06933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24814" y="529613"/>
            <a:ext cx="3343130" cy="1015663"/>
          </a:xfrm>
          <a:prstGeom prst="rect">
            <a:avLst/>
          </a:prstGeom>
        </p:spPr>
        <p:txBody>
          <a:bodyPr wrap="square">
            <a:spAutoFit/>
          </a:bodyPr>
          <a:lstStyle/>
          <a:p>
            <a:pPr lvl="0" fontAlgn="base">
              <a:spcBef>
                <a:spcPct val="0"/>
              </a:spcBef>
              <a:spcAft>
                <a:spcPct val="0"/>
              </a:spcAft>
            </a:pPr>
            <a:r>
              <a:rPr lang="pt-BR" sz="1200" b="1" dirty="0" smtClean="0">
                <a:solidFill>
                  <a:srgbClr val="009933"/>
                </a:solidFill>
                <a:latin typeface="Tahoma" pitchFamily="34" charset="0"/>
                <a:ea typeface="Times New Roman" pitchFamily="18" charset="0"/>
                <a:cs typeface="Tahoma" pitchFamily="34" charset="0"/>
              </a:rPr>
              <a:t>Famílias devem atualizar suas inscrições no site da AGEHAB para participarem de seleção da casa própria</a:t>
            </a:r>
            <a:endParaRPr lang="pt-BR" sz="1200" dirty="0">
              <a:latin typeface="Arial" pitchFamily="34" charset="0"/>
            </a:endParaRPr>
          </a:p>
          <a:p>
            <a:pPr lvl="0" eaLnBrk="0" fontAlgn="base" hangingPunct="0">
              <a:spcBef>
                <a:spcPct val="0"/>
              </a:spcBef>
              <a:spcAft>
                <a:spcPct val="0"/>
              </a:spcAft>
            </a:pPr>
            <a:r>
              <a:rPr lang="pt-BR" sz="1200" i="1" dirty="0" smtClean="0">
                <a:solidFill>
                  <a:srgbClr val="999999"/>
                </a:solidFill>
                <a:latin typeface="Verdana" pitchFamily="34" charset="0"/>
                <a:ea typeface="Times New Roman" pitchFamily="18" charset="0"/>
                <a:cs typeface="Times New Roman" pitchFamily="18" charset="0"/>
              </a:rPr>
              <a:t>quarta-feira</a:t>
            </a:r>
            <a:r>
              <a:rPr lang="pt-BR" sz="1200" i="1" dirty="0">
                <a:solidFill>
                  <a:srgbClr val="999999"/>
                </a:solidFill>
                <a:latin typeface="Verdana" pitchFamily="34" charset="0"/>
                <a:ea typeface="Times New Roman" pitchFamily="18" charset="0"/>
                <a:cs typeface="Times New Roman" pitchFamily="18" charset="0"/>
              </a:rPr>
              <a:t>, </a:t>
            </a:r>
            <a:r>
              <a:rPr lang="pt-BR" sz="1200" i="1" dirty="0" smtClean="0">
                <a:solidFill>
                  <a:srgbClr val="999999"/>
                </a:solidFill>
                <a:latin typeface="Verdana" pitchFamily="34" charset="0"/>
                <a:ea typeface="Times New Roman" pitchFamily="18" charset="0"/>
                <a:cs typeface="Times New Roman" pitchFamily="18" charset="0"/>
              </a:rPr>
              <a:t>11 de novembro </a:t>
            </a:r>
            <a:r>
              <a:rPr lang="pt-BR" sz="1200" i="1" dirty="0">
                <a:solidFill>
                  <a:srgbClr val="999999"/>
                </a:solidFill>
                <a:latin typeface="Verdana" pitchFamily="34" charset="0"/>
                <a:ea typeface="Times New Roman" pitchFamily="18" charset="0"/>
                <a:cs typeface="Times New Roman" pitchFamily="18" charset="0"/>
              </a:rPr>
              <a:t>de 2015</a:t>
            </a:r>
            <a:r>
              <a:rPr lang="pt-BR" sz="1200" dirty="0">
                <a:solidFill>
                  <a:srgbClr val="666666"/>
                </a:solidFill>
                <a:latin typeface="Calibri"/>
                <a:ea typeface="Times New Roman" pitchFamily="18" charset="0"/>
                <a:cs typeface="Times New Roman" pitchFamily="18" charset="0"/>
              </a:rPr>
              <a:t> </a:t>
            </a:r>
            <a:r>
              <a:rPr lang="pt-BR" sz="1200" dirty="0">
                <a:solidFill>
                  <a:srgbClr val="666666"/>
                </a:solidFill>
                <a:latin typeface="Verdana" pitchFamily="34" charset="0"/>
                <a:ea typeface="Times New Roman" pitchFamily="18" charset="0"/>
                <a:cs typeface="Times New Roman" pitchFamily="18" charset="0"/>
              </a:rPr>
              <a:t/>
            </a:r>
            <a:br>
              <a:rPr lang="pt-BR" sz="1200" dirty="0">
                <a:solidFill>
                  <a:srgbClr val="666666"/>
                </a:solidFill>
                <a:latin typeface="Verdana" pitchFamily="34" charset="0"/>
                <a:ea typeface="Times New Roman" pitchFamily="18" charset="0"/>
                <a:cs typeface="Times New Roman" pitchFamily="18" charset="0"/>
              </a:rPr>
            </a:br>
            <a:r>
              <a:rPr lang="pt-BR" sz="1200" b="1" i="1" dirty="0">
                <a:solidFill>
                  <a:srgbClr val="999999"/>
                </a:solidFill>
                <a:latin typeface="Verdana" pitchFamily="34" charset="0"/>
                <a:ea typeface="Times New Roman" pitchFamily="18" charset="0"/>
                <a:cs typeface="Times New Roman" pitchFamily="18" charset="0"/>
              </a:rPr>
              <a:t>Por:</a:t>
            </a:r>
            <a:r>
              <a:rPr lang="pt-BR" sz="1200" b="1" i="1" dirty="0">
                <a:solidFill>
                  <a:srgbClr val="999999"/>
                </a:solidFill>
                <a:latin typeface="Calibri"/>
                <a:ea typeface="Times New Roman" pitchFamily="18" charset="0"/>
                <a:cs typeface="Times New Roman" pitchFamily="18" charset="0"/>
              </a:rPr>
              <a:t> </a:t>
            </a:r>
            <a:r>
              <a:rPr lang="pt-BR" sz="1200" i="1" dirty="0">
                <a:solidFill>
                  <a:srgbClr val="999999"/>
                </a:solidFill>
                <a:latin typeface="Verdana" pitchFamily="34" charset="0"/>
                <a:ea typeface="Times New Roman" pitchFamily="18" charset="0"/>
                <a:cs typeface="Times New Roman" pitchFamily="18" charset="0"/>
              </a:rPr>
              <a:t>Viviane Martins</a:t>
            </a:r>
            <a:r>
              <a:rPr lang="pt-BR" sz="1200" i="1" dirty="0">
                <a:solidFill>
                  <a:srgbClr val="999999"/>
                </a:solidFill>
                <a:latin typeface="Calibri"/>
                <a:ea typeface="Times New Roman" pitchFamily="18" charset="0"/>
                <a:cs typeface="Times New Roman" pitchFamily="18" charset="0"/>
              </a:rPr>
              <a:t>  </a:t>
            </a:r>
            <a:r>
              <a:rPr lang="pt-BR" sz="1200" i="1" dirty="0">
                <a:solidFill>
                  <a:srgbClr val="999999"/>
                </a:solidFill>
                <a:latin typeface="Verdana" pitchFamily="34" charset="0"/>
                <a:ea typeface="Times New Roman" pitchFamily="18" charset="0"/>
                <a:cs typeface="Times New Roman" pitchFamily="18" charset="0"/>
              </a:rPr>
              <a:t>Site: AGEHAB/MS </a:t>
            </a:r>
          </a:p>
        </p:txBody>
      </p:sp>
      <p:sp>
        <p:nvSpPr>
          <p:cNvPr id="3" name="Rectangle 6"/>
          <p:cNvSpPr>
            <a:spLocks noChangeArrowheads="1"/>
          </p:cNvSpPr>
          <p:nvPr/>
        </p:nvSpPr>
        <p:spPr bwMode="auto">
          <a:xfrm>
            <a:off x="724814" y="1567020"/>
            <a:ext cx="3490257" cy="470898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r>
              <a:rPr lang="pt-BR" sz="1200" dirty="0"/>
              <a:t>Campo Grande (MS) – De acordo com a portaria nº 412, de 07 de agosto de 2015, do Ministério das Cidades, as famílias devem atualizar o cadastro de inscrições a cada dois anos para estarem habilitadas a participarem dos programas de seleções de casas próprias que existem nos Estados brasileiros.</a:t>
            </a:r>
          </a:p>
          <a:p>
            <a:pPr algn="just" fontAlgn="base"/>
            <a:r>
              <a:rPr lang="pt-BR" sz="1200" dirty="0"/>
              <a:t>E pensando na praticidade de acesso ao sistema de inscrição, o Governo do Estado, por meio da Secretaria de Estado de Habitação (</a:t>
            </a:r>
            <a:r>
              <a:rPr lang="pt-BR" sz="1200" dirty="0" err="1"/>
              <a:t>Sehab</a:t>
            </a:r>
            <a:r>
              <a:rPr lang="pt-BR" sz="1200" dirty="0"/>
              <a:t>) desenvolveu um sistema de cadastramento que é disponível no site</a:t>
            </a:r>
            <a:r>
              <a:rPr lang="pt-BR" sz="1200" dirty="0">
                <a:hlinkClick r:id="rId2"/>
              </a:rPr>
              <a:t>www.sehab.ms.gov.br</a:t>
            </a:r>
            <a:r>
              <a:rPr lang="pt-BR" sz="1200" dirty="0"/>
              <a:t>, onde as famílias podem realizar seu cadastro, bem como a sua atualização.</a:t>
            </a:r>
          </a:p>
          <a:p>
            <a:pPr algn="just" fontAlgn="base"/>
            <a:r>
              <a:rPr lang="pt-BR" sz="1200" dirty="0"/>
              <a:t>Caso você possua cadastro na </a:t>
            </a:r>
            <a:r>
              <a:rPr lang="pt-BR" sz="1200" dirty="0" err="1"/>
              <a:t>Agehab</a:t>
            </a:r>
            <a:r>
              <a:rPr lang="pt-BR" sz="1200" dirty="0"/>
              <a:t> há dois anos, é preciso que atualize os seus dados e assim poder participar dos próximos processos de seleção da casa própria. É bem fácil, basta acessar o site www.agehab.ms.gov e clicar na opção “Clique Aqui e faça a sua inscrição para casa própria”. Outra opção para quem mora em Campo Grande é procurar os nossos postos de atendimentos localizados próximos aos terminais de ônibus General Osório, Guaicurus e Aero Rancho, denominados Práticos.</a:t>
            </a:r>
          </a:p>
          <a:p>
            <a:pPr algn="just" fontAlgn="base"/>
            <a:r>
              <a:rPr lang="pt-BR" sz="1200" dirty="0"/>
              <a:t>Vale lembrar que tempo de inscrição não é critério para participar do processo de seleção da casa própria.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Arial" pitchFamily="34" charset="0"/>
            </a:endParaRPr>
          </a:p>
        </p:txBody>
      </p:sp>
      <p:sp>
        <p:nvSpPr>
          <p:cNvPr id="8" name="Retângulo 7"/>
          <p:cNvSpPr/>
          <p:nvPr/>
        </p:nvSpPr>
        <p:spPr>
          <a:xfrm>
            <a:off x="4572467" y="519399"/>
            <a:ext cx="3343130" cy="1200329"/>
          </a:xfrm>
          <a:prstGeom prst="rect">
            <a:avLst/>
          </a:prstGeom>
        </p:spPr>
        <p:txBody>
          <a:bodyPr wrap="square">
            <a:spAutoFit/>
          </a:bodyPr>
          <a:lstStyle/>
          <a:p>
            <a:pPr lvl="0" fontAlgn="base">
              <a:spcBef>
                <a:spcPct val="0"/>
              </a:spcBef>
              <a:spcAft>
                <a:spcPct val="0"/>
              </a:spcAft>
            </a:pPr>
            <a:r>
              <a:rPr lang="pt-BR" sz="1200" b="1" dirty="0" smtClean="0">
                <a:solidFill>
                  <a:srgbClr val="009933"/>
                </a:solidFill>
                <a:latin typeface="Tahoma" pitchFamily="34" charset="0"/>
                <a:ea typeface="Times New Roman" pitchFamily="18" charset="0"/>
                <a:cs typeface="Tahoma" pitchFamily="34" charset="0"/>
              </a:rPr>
              <a:t>Governo lança site para inscrição de financiamento habitacional em 20 cidades</a:t>
            </a:r>
            <a:endParaRPr lang="pt-BR" sz="1200" dirty="0">
              <a:latin typeface="Arial" pitchFamily="34" charset="0"/>
            </a:endParaRPr>
          </a:p>
          <a:p>
            <a:pPr lvl="0" eaLnBrk="0" fontAlgn="base" hangingPunct="0">
              <a:spcBef>
                <a:spcPct val="0"/>
              </a:spcBef>
              <a:spcAft>
                <a:spcPct val="0"/>
              </a:spcAft>
            </a:pPr>
            <a:r>
              <a:rPr lang="pt-BR" sz="1200" i="1" dirty="0" smtClean="0">
                <a:solidFill>
                  <a:srgbClr val="999999"/>
                </a:solidFill>
                <a:latin typeface="Verdana" pitchFamily="34" charset="0"/>
                <a:ea typeface="Times New Roman" pitchFamily="18" charset="0"/>
                <a:cs typeface="Times New Roman" pitchFamily="18" charset="0"/>
              </a:rPr>
              <a:t>sexta-feira</a:t>
            </a:r>
            <a:r>
              <a:rPr lang="pt-BR" sz="1200" i="1" dirty="0">
                <a:solidFill>
                  <a:srgbClr val="999999"/>
                </a:solidFill>
                <a:latin typeface="Verdana" pitchFamily="34" charset="0"/>
                <a:ea typeface="Times New Roman" pitchFamily="18" charset="0"/>
                <a:cs typeface="Times New Roman" pitchFamily="18" charset="0"/>
              </a:rPr>
              <a:t>, </a:t>
            </a:r>
            <a:r>
              <a:rPr lang="pt-BR" sz="1200" i="1" dirty="0" smtClean="0">
                <a:solidFill>
                  <a:srgbClr val="999999"/>
                </a:solidFill>
                <a:latin typeface="Verdana" pitchFamily="34" charset="0"/>
                <a:ea typeface="Times New Roman" pitchFamily="18" charset="0"/>
                <a:cs typeface="Times New Roman" pitchFamily="18" charset="0"/>
              </a:rPr>
              <a:t>21 de agosto </a:t>
            </a:r>
            <a:r>
              <a:rPr lang="pt-BR" sz="1200" i="1" dirty="0">
                <a:solidFill>
                  <a:srgbClr val="999999"/>
                </a:solidFill>
                <a:latin typeface="Verdana" pitchFamily="34" charset="0"/>
                <a:ea typeface="Times New Roman" pitchFamily="18" charset="0"/>
                <a:cs typeface="Times New Roman" pitchFamily="18" charset="0"/>
              </a:rPr>
              <a:t>de 2015</a:t>
            </a:r>
            <a:r>
              <a:rPr lang="pt-BR" sz="1200" dirty="0">
                <a:solidFill>
                  <a:srgbClr val="666666"/>
                </a:solidFill>
                <a:latin typeface="Calibri"/>
                <a:ea typeface="Times New Roman" pitchFamily="18" charset="0"/>
                <a:cs typeface="Times New Roman" pitchFamily="18" charset="0"/>
              </a:rPr>
              <a:t> </a:t>
            </a:r>
            <a:r>
              <a:rPr lang="pt-BR" sz="1200" dirty="0">
                <a:solidFill>
                  <a:srgbClr val="666666"/>
                </a:solidFill>
                <a:latin typeface="Verdana" pitchFamily="34" charset="0"/>
                <a:ea typeface="Times New Roman" pitchFamily="18" charset="0"/>
                <a:cs typeface="Times New Roman" pitchFamily="18" charset="0"/>
              </a:rPr>
              <a:t/>
            </a:r>
            <a:br>
              <a:rPr lang="pt-BR" sz="1200" dirty="0">
                <a:solidFill>
                  <a:srgbClr val="666666"/>
                </a:solidFill>
                <a:latin typeface="Verdana" pitchFamily="34" charset="0"/>
                <a:ea typeface="Times New Roman" pitchFamily="18" charset="0"/>
                <a:cs typeface="Times New Roman" pitchFamily="18" charset="0"/>
              </a:rPr>
            </a:br>
            <a:r>
              <a:rPr lang="pt-BR" sz="1200" b="1" i="1" dirty="0">
                <a:solidFill>
                  <a:srgbClr val="999999"/>
                </a:solidFill>
                <a:latin typeface="Verdana" pitchFamily="34" charset="0"/>
                <a:ea typeface="Times New Roman" pitchFamily="18" charset="0"/>
                <a:cs typeface="Times New Roman" pitchFamily="18" charset="0"/>
              </a:rPr>
              <a:t>Por:</a:t>
            </a:r>
            <a:r>
              <a:rPr lang="pt-BR" sz="1200" b="1" i="1" dirty="0">
                <a:solidFill>
                  <a:srgbClr val="999999"/>
                </a:solidFill>
                <a:latin typeface="Calibri"/>
                <a:ea typeface="Times New Roman" pitchFamily="18" charset="0"/>
                <a:cs typeface="Times New Roman" pitchFamily="18" charset="0"/>
              </a:rPr>
              <a:t> </a:t>
            </a:r>
            <a:r>
              <a:rPr lang="pt-BR" sz="1200" i="1" dirty="0" smtClean="0">
                <a:solidFill>
                  <a:srgbClr val="999999"/>
                </a:solidFill>
                <a:latin typeface="Verdana" pitchFamily="34" charset="0"/>
                <a:ea typeface="Times New Roman" pitchFamily="18" charset="0"/>
                <a:cs typeface="Times New Roman" pitchFamily="18" charset="0"/>
              </a:rPr>
              <a:t>Caroline Maldonado</a:t>
            </a:r>
            <a:r>
              <a:rPr lang="pt-BR" sz="1200" i="1" dirty="0">
                <a:solidFill>
                  <a:srgbClr val="999999"/>
                </a:solidFill>
                <a:latin typeface="Calibri"/>
                <a:ea typeface="Times New Roman" pitchFamily="18" charset="0"/>
                <a:cs typeface="Times New Roman" pitchFamily="18" charset="0"/>
              </a:rPr>
              <a:t> </a:t>
            </a:r>
            <a:endParaRPr lang="pt-BR" sz="1200" i="1" dirty="0" smtClean="0">
              <a:solidFill>
                <a:srgbClr val="999999"/>
              </a:solidFill>
              <a:latin typeface="Calibri"/>
              <a:ea typeface="Times New Roman" pitchFamily="18" charset="0"/>
              <a:cs typeface="Times New Roman" pitchFamily="18" charset="0"/>
            </a:endParaRPr>
          </a:p>
          <a:p>
            <a:pPr lvl="0" eaLnBrk="0" fontAlgn="base" hangingPunct="0">
              <a:spcBef>
                <a:spcPct val="0"/>
              </a:spcBef>
              <a:spcAft>
                <a:spcPct val="0"/>
              </a:spcAft>
            </a:pPr>
            <a:r>
              <a:rPr lang="pt-BR" sz="1200" i="1" dirty="0" smtClean="0">
                <a:solidFill>
                  <a:srgbClr val="999999"/>
                </a:solidFill>
                <a:latin typeface="Verdana" pitchFamily="34" charset="0"/>
                <a:ea typeface="Times New Roman" pitchFamily="18" charset="0"/>
                <a:cs typeface="Times New Roman" pitchFamily="18" charset="0"/>
              </a:rPr>
              <a:t>Site</a:t>
            </a:r>
            <a:r>
              <a:rPr lang="pt-BR" sz="1200" i="1" dirty="0">
                <a:solidFill>
                  <a:srgbClr val="999999"/>
                </a:solidFill>
                <a:latin typeface="Verdana" pitchFamily="34" charset="0"/>
                <a:ea typeface="Times New Roman" pitchFamily="18" charset="0"/>
                <a:cs typeface="Times New Roman" pitchFamily="18" charset="0"/>
              </a:rPr>
              <a:t>: </a:t>
            </a:r>
            <a:r>
              <a:rPr lang="pt-BR" sz="1200" i="1" dirty="0" err="1" smtClean="0">
                <a:solidFill>
                  <a:srgbClr val="999999"/>
                </a:solidFill>
                <a:latin typeface="Verdana" pitchFamily="34" charset="0"/>
                <a:ea typeface="Times New Roman" pitchFamily="18" charset="0"/>
                <a:cs typeface="Times New Roman" pitchFamily="18" charset="0"/>
              </a:rPr>
              <a:t>Campograndenews</a:t>
            </a:r>
            <a:endParaRPr lang="pt-BR" sz="1200" i="1" dirty="0">
              <a:solidFill>
                <a:srgbClr val="999999"/>
              </a:solidFill>
              <a:latin typeface="Verdana" pitchFamily="34" charset="0"/>
              <a:ea typeface="Times New Roman" pitchFamily="18" charset="0"/>
              <a:cs typeface="Times New Roman" pitchFamily="18" charset="0"/>
            </a:endParaRPr>
          </a:p>
        </p:txBody>
      </p:sp>
      <p:sp>
        <p:nvSpPr>
          <p:cNvPr id="9" name="Rectangle 6"/>
          <p:cNvSpPr>
            <a:spLocks noChangeArrowheads="1"/>
          </p:cNvSpPr>
          <p:nvPr/>
        </p:nvSpPr>
        <p:spPr bwMode="auto">
          <a:xfrm>
            <a:off x="4572000" y="1751685"/>
            <a:ext cx="3490257" cy="433965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r>
              <a:rPr lang="pt-BR" sz="1100" dirty="0"/>
              <a:t>A plataforma online de inscrição em financiamento de casas pelo governo, que antes era usada apenas em Campo Grande, agora pode ser acessada por moradores de 20 municípios de Mato Grosso do Sul, por meio do portal da </a:t>
            </a:r>
            <a:r>
              <a:rPr lang="pt-BR" sz="1100" dirty="0" err="1"/>
              <a:t>Sehab</a:t>
            </a:r>
            <a:r>
              <a:rPr lang="pt-BR" sz="1100" dirty="0"/>
              <a:t> (Secretaria de Estado de Habitação</a:t>
            </a:r>
            <a:r>
              <a:rPr lang="pt-BR" sz="1100" dirty="0" smtClean="0"/>
              <a:t>).</a:t>
            </a:r>
          </a:p>
          <a:p>
            <a:pPr algn="just"/>
            <a:r>
              <a:rPr lang="pt-BR" sz="1100" dirty="0"/>
              <a:t>O sistema está disponível a partir de hoje (21) para os municípios de Amambai, Antônio João, Bataguassu, Bodoquena, Bonito, Brasilândia, Coronel Sapucaia, Costa Rica, Fátima do Sul, Iguatemi, Inocência, Ivinhema, Jardim, Naviraí, Nova Alvorada do Sul, Nova Andradina, Novo Horizonte do Sul, Paranhos, Sidrolândia e Terenos.</a:t>
            </a:r>
          </a:p>
          <a:p>
            <a:pPr algn="just"/>
            <a:r>
              <a:rPr lang="pt-BR" sz="1100" dirty="0"/>
              <a:t>De acordo com o governo, o sistema gera para os municípios e Estado um banco de dados com as demandas habitacionais e transparência no processo de seleção da casa popular. Os interessados devem acessar o link </a:t>
            </a:r>
            <a:r>
              <a:rPr lang="pt-BR" sz="1100" u="sng" dirty="0">
                <a:hlinkClick r:id="rId3"/>
              </a:rPr>
              <a:t>www.sehab.ms.gov.br/casa-propria-inscricao</a:t>
            </a:r>
            <a:r>
              <a:rPr lang="pt-BR" sz="1100" dirty="0"/>
              <a:t> e preencher os campos com as informações pessoais.</a:t>
            </a:r>
          </a:p>
          <a:p>
            <a:pPr algn="just"/>
            <a:r>
              <a:rPr lang="pt-BR" sz="1100" dirty="0"/>
              <a:t>A inscrição compartilhada vale para todos os municípios, incluindo a Capital. No próximo dia 31 será lançado pelo Governo do Estado um programa voltado apenas às cidades do interior do Estado, que já podem fazer o cadastro. As famílias que desejam financiar casa devem ter renda familiar comprovada entre R$ 1.300,00 e R$ 2.400,00. As prestações variam entre R$ 350,00 e R$ 450,00. </a:t>
            </a:r>
          </a:p>
          <a:p>
            <a:pPr algn="just" fontAlgn="base"/>
            <a:endParaRPr kumimoji="0" lang="pt-BR" sz="12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156783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55576" y="603893"/>
            <a:ext cx="3343130" cy="830997"/>
          </a:xfrm>
          <a:prstGeom prst="rect">
            <a:avLst/>
          </a:prstGeom>
        </p:spPr>
        <p:txBody>
          <a:bodyPr wrap="square">
            <a:spAutoFit/>
          </a:bodyPr>
          <a:lstStyle/>
          <a:p>
            <a:pPr lvl="0" fontAlgn="base">
              <a:spcBef>
                <a:spcPct val="0"/>
              </a:spcBef>
              <a:spcAft>
                <a:spcPct val="0"/>
              </a:spcAft>
            </a:pPr>
            <a:r>
              <a:rPr lang="pt-BR" sz="1200" b="1" dirty="0" smtClean="0">
                <a:solidFill>
                  <a:srgbClr val="009933"/>
                </a:solidFill>
                <a:latin typeface="Tahoma" pitchFamily="34" charset="0"/>
                <a:ea typeface="Times New Roman" pitchFamily="18" charset="0"/>
                <a:cs typeface="Tahoma" pitchFamily="34" charset="0"/>
              </a:rPr>
              <a:t>MS lança hoje Programa Habitacional para baixa renda. Inscrição Online</a:t>
            </a:r>
            <a:endParaRPr lang="pt-BR" sz="1200" dirty="0">
              <a:latin typeface="Arial" pitchFamily="34" charset="0"/>
            </a:endParaRPr>
          </a:p>
          <a:p>
            <a:pPr lvl="0" eaLnBrk="0" fontAlgn="base" hangingPunct="0">
              <a:spcBef>
                <a:spcPct val="0"/>
              </a:spcBef>
              <a:spcAft>
                <a:spcPct val="0"/>
              </a:spcAft>
            </a:pPr>
            <a:r>
              <a:rPr lang="pt-BR" sz="1200" i="1" dirty="0" smtClean="0">
                <a:solidFill>
                  <a:srgbClr val="999999"/>
                </a:solidFill>
                <a:latin typeface="Verdana" pitchFamily="34" charset="0"/>
                <a:ea typeface="Times New Roman" pitchFamily="18" charset="0"/>
                <a:cs typeface="Times New Roman" pitchFamily="18" charset="0"/>
              </a:rPr>
              <a:t>segunda-feira</a:t>
            </a:r>
            <a:r>
              <a:rPr lang="pt-BR" sz="1200" i="1" dirty="0">
                <a:solidFill>
                  <a:srgbClr val="999999"/>
                </a:solidFill>
                <a:latin typeface="Verdana" pitchFamily="34" charset="0"/>
                <a:ea typeface="Times New Roman" pitchFamily="18" charset="0"/>
                <a:cs typeface="Times New Roman" pitchFamily="18" charset="0"/>
              </a:rPr>
              <a:t>, </a:t>
            </a:r>
            <a:r>
              <a:rPr lang="pt-BR" sz="1200" i="1" dirty="0" smtClean="0">
                <a:solidFill>
                  <a:srgbClr val="999999"/>
                </a:solidFill>
                <a:latin typeface="Verdana" pitchFamily="34" charset="0"/>
                <a:ea typeface="Times New Roman" pitchFamily="18" charset="0"/>
                <a:cs typeface="Times New Roman" pitchFamily="18" charset="0"/>
              </a:rPr>
              <a:t>31 de agosto </a:t>
            </a:r>
            <a:r>
              <a:rPr lang="pt-BR" sz="1200" i="1" dirty="0">
                <a:solidFill>
                  <a:srgbClr val="999999"/>
                </a:solidFill>
                <a:latin typeface="Verdana" pitchFamily="34" charset="0"/>
                <a:ea typeface="Times New Roman" pitchFamily="18" charset="0"/>
                <a:cs typeface="Times New Roman" pitchFamily="18" charset="0"/>
              </a:rPr>
              <a:t>de 2015</a:t>
            </a:r>
            <a:r>
              <a:rPr lang="pt-BR" sz="1200" dirty="0">
                <a:solidFill>
                  <a:srgbClr val="666666"/>
                </a:solidFill>
                <a:latin typeface="Calibri"/>
                <a:ea typeface="Times New Roman" pitchFamily="18" charset="0"/>
                <a:cs typeface="Times New Roman" pitchFamily="18" charset="0"/>
              </a:rPr>
              <a:t> </a:t>
            </a:r>
            <a:r>
              <a:rPr lang="pt-BR" sz="1200" dirty="0">
                <a:solidFill>
                  <a:srgbClr val="666666"/>
                </a:solidFill>
                <a:latin typeface="Verdana" pitchFamily="34" charset="0"/>
                <a:ea typeface="Times New Roman" pitchFamily="18" charset="0"/>
                <a:cs typeface="Times New Roman" pitchFamily="18" charset="0"/>
              </a:rPr>
              <a:t/>
            </a:r>
            <a:br>
              <a:rPr lang="pt-BR" sz="1200" dirty="0">
                <a:solidFill>
                  <a:srgbClr val="666666"/>
                </a:solidFill>
                <a:latin typeface="Verdana" pitchFamily="34" charset="0"/>
                <a:ea typeface="Times New Roman" pitchFamily="18" charset="0"/>
                <a:cs typeface="Times New Roman" pitchFamily="18" charset="0"/>
              </a:rPr>
            </a:br>
            <a:r>
              <a:rPr lang="pt-BR" sz="1200" b="1" i="1" dirty="0">
                <a:solidFill>
                  <a:srgbClr val="999999"/>
                </a:solidFill>
                <a:latin typeface="Verdana" pitchFamily="34" charset="0"/>
                <a:ea typeface="Times New Roman" pitchFamily="18" charset="0"/>
                <a:cs typeface="Times New Roman" pitchFamily="18" charset="0"/>
              </a:rPr>
              <a:t>Por:</a:t>
            </a:r>
            <a:r>
              <a:rPr lang="pt-BR" sz="1200" b="1" i="1" dirty="0">
                <a:solidFill>
                  <a:srgbClr val="999999"/>
                </a:solidFill>
                <a:latin typeface="Calibri"/>
                <a:ea typeface="Times New Roman" pitchFamily="18" charset="0"/>
                <a:cs typeface="Times New Roman" pitchFamily="18" charset="0"/>
              </a:rPr>
              <a:t> </a:t>
            </a:r>
            <a:r>
              <a:rPr lang="pt-BR" sz="1200" i="1" dirty="0" smtClean="0">
                <a:solidFill>
                  <a:srgbClr val="999999"/>
                </a:solidFill>
                <a:latin typeface="Verdana" pitchFamily="34" charset="0"/>
                <a:ea typeface="Times New Roman" pitchFamily="18" charset="0"/>
                <a:cs typeface="Times New Roman" pitchFamily="18" charset="0"/>
              </a:rPr>
              <a:t>Da Redação</a:t>
            </a:r>
            <a:r>
              <a:rPr lang="pt-BR" sz="1200" i="1" dirty="0">
                <a:solidFill>
                  <a:srgbClr val="999999"/>
                </a:solidFill>
                <a:latin typeface="Calibri"/>
                <a:ea typeface="Times New Roman" pitchFamily="18" charset="0"/>
                <a:cs typeface="Times New Roman" pitchFamily="18" charset="0"/>
              </a:rPr>
              <a:t>  </a:t>
            </a:r>
            <a:r>
              <a:rPr lang="pt-BR" sz="1200" i="1" dirty="0">
                <a:solidFill>
                  <a:srgbClr val="999999"/>
                </a:solidFill>
                <a:latin typeface="Verdana" pitchFamily="34" charset="0"/>
                <a:ea typeface="Times New Roman" pitchFamily="18" charset="0"/>
                <a:cs typeface="Times New Roman" pitchFamily="18" charset="0"/>
              </a:rPr>
              <a:t>Site: </a:t>
            </a:r>
            <a:r>
              <a:rPr lang="pt-BR" sz="1200" i="1" dirty="0" err="1" smtClean="0">
                <a:solidFill>
                  <a:srgbClr val="999999"/>
                </a:solidFill>
                <a:latin typeface="Verdana" pitchFamily="34" charset="0"/>
                <a:ea typeface="Times New Roman" pitchFamily="18" charset="0"/>
                <a:cs typeface="Times New Roman" pitchFamily="18" charset="0"/>
              </a:rPr>
              <a:t>MSpontocom</a:t>
            </a:r>
            <a:endParaRPr lang="pt-BR" sz="1200" i="1" dirty="0">
              <a:solidFill>
                <a:srgbClr val="999999"/>
              </a:solidFill>
              <a:latin typeface="Verdana" pitchFamily="34" charset="0"/>
              <a:ea typeface="Times New Roman" pitchFamily="18" charset="0"/>
              <a:cs typeface="Times New Roman" pitchFamily="18" charset="0"/>
            </a:endParaRPr>
          </a:p>
        </p:txBody>
      </p:sp>
      <p:sp>
        <p:nvSpPr>
          <p:cNvPr id="5" name="Rectangle 6"/>
          <p:cNvSpPr>
            <a:spLocks noChangeArrowheads="1"/>
          </p:cNvSpPr>
          <p:nvPr/>
        </p:nvSpPr>
        <p:spPr bwMode="auto">
          <a:xfrm>
            <a:off x="755576" y="1484784"/>
            <a:ext cx="3490257" cy="466281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r>
              <a:rPr lang="pt-BR" sz="1100" dirty="0"/>
              <a:t>O Governo do Estado, por meio da </a:t>
            </a:r>
            <a:r>
              <a:rPr lang="pt-BR" sz="1100" dirty="0" err="1"/>
              <a:t>Agehab</a:t>
            </a:r>
            <a:r>
              <a:rPr lang="pt-BR" sz="1100" dirty="0"/>
              <a:t>, lança hoje (31), o Programa Habitacional Financiado com Subsídio destinado às famílias de baixa renda</a:t>
            </a:r>
            <a:r>
              <a:rPr lang="pt-BR" sz="1100" dirty="0" smtClean="0"/>
              <a:t>.</a:t>
            </a:r>
            <a:endParaRPr lang="pt-BR" sz="1100" dirty="0"/>
          </a:p>
          <a:p>
            <a:pPr algn="just" fontAlgn="base"/>
            <a:r>
              <a:rPr lang="pt-BR" sz="1100" dirty="0"/>
              <a:t>A parceria a ser feita inicialmente com 44 municípios e o Governo Federal, no âmbito do Programa Minha Casa Minha Vida, garante à população o benefício da casa própria por meio dos subsídios do FGTS e do Governo de Mato Grosso do Sul</a:t>
            </a:r>
            <a:r>
              <a:rPr lang="pt-BR" sz="1100" dirty="0" smtClean="0"/>
              <a:t>.</a:t>
            </a:r>
            <a:endParaRPr lang="pt-BR" sz="1100" dirty="0"/>
          </a:p>
          <a:p>
            <a:pPr algn="just" fontAlgn="base"/>
            <a:r>
              <a:rPr lang="pt-BR" sz="1100" dirty="0"/>
              <a:t>O principal objetivo do programa é atender as famílias com renda familiar de R$ 1,3 mil a R$ 2,4 mil e que estejam interessadas em utilizar o financiamento do FGTS. Elas devem ter a capacidade de pagamento e o comprometimento máximo de financiamento que é de até 30% da renda e não possuir restrição cadastral</a:t>
            </a:r>
            <a:r>
              <a:rPr lang="pt-BR" sz="1100" dirty="0" smtClean="0"/>
              <a:t>.</a:t>
            </a:r>
            <a:endParaRPr lang="pt-BR" sz="1100" dirty="0"/>
          </a:p>
          <a:p>
            <a:pPr algn="just" fontAlgn="base"/>
            <a:r>
              <a:rPr lang="pt-BR" sz="1100" dirty="0"/>
              <a:t>O lançamento será realizado pelo governador Reinaldo Azambuja e pela secretária de Habitação, Maria do Carmo</a:t>
            </a:r>
            <a:r>
              <a:rPr lang="pt-BR" sz="1100" dirty="0" smtClean="0"/>
              <a:t>.</a:t>
            </a:r>
            <a:endParaRPr lang="pt-BR" sz="1100" dirty="0"/>
          </a:p>
          <a:p>
            <a:pPr algn="just" fontAlgn="base"/>
            <a:endParaRPr lang="pt-BR" sz="1100" dirty="0"/>
          </a:p>
          <a:p>
            <a:pPr algn="just" fontAlgn="base"/>
            <a:r>
              <a:rPr lang="pt-BR" sz="1100" dirty="0" smtClean="0"/>
              <a:t> </a:t>
            </a:r>
            <a:r>
              <a:rPr lang="pt-BR" sz="1100" b="1" dirty="0"/>
              <a:t>Inscrição </a:t>
            </a:r>
            <a:r>
              <a:rPr lang="pt-BR" sz="1100" b="1" dirty="0" smtClean="0"/>
              <a:t>Compartilhada</a:t>
            </a:r>
            <a:endParaRPr lang="pt-BR" sz="1100" b="1" dirty="0"/>
          </a:p>
          <a:p>
            <a:pPr algn="just" fontAlgn="base"/>
            <a:r>
              <a:rPr lang="pt-BR" sz="1100" dirty="0"/>
              <a:t>A  ferramenta é uma das formas do pretendente à casa própria se inscrever ao Programa Habitacional Financiado com Subsídio. O sistema está acessível no site da </a:t>
            </a:r>
            <a:r>
              <a:rPr lang="pt-BR" sz="1100" dirty="0" err="1"/>
              <a:t>Agehab</a:t>
            </a:r>
            <a:r>
              <a:rPr lang="pt-BR" sz="1100" dirty="0"/>
              <a:t>, através do endereço eletrônico www.agehab.ms.gov.br, e todos poderão visualizar a sua inscrição e atualiza-lo a qualquer momento, desde que tenha acesso a um computador com internet</a:t>
            </a:r>
            <a:r>
              <a:rPr lang="pt-BR" sz="1100" dirty="0" smtClean="0"/>
              <a:t>.</a:t>
            </a:r>
            <a:endParaRPr lang="pt-BR" sz="1100" dirty="0"/>
          </a:p>
          <a:p>
            <a:pPr algn="just" fontAlgn="base"/>
            <a:r>
              <a:rPr lang="pt-BR" sz="1100" dirty="0"/>
              <a:t>Após a inscrição, o pretendente deve dirigir-se à prefeitura para maiores informações e entrega de documentos.</a:t>
            </a:r>
            <a:endParaRPr kumimoji="0" lang="pt-BR" sz="1100" b="0" i="0" u="none" strike="noStrike" cap="none" normalizeH="0" baseline="0" dirty="0" smtClean="0">
              <a:ln>
                <a:noFill/>
              </a:ln>
              <a:solidFill>
                <a:schemeClr val="tx1"/>
              </a:solidFill>
              <a:effectLst/>
              <a:latin typeface="Arial" pitchFamily="34" charset="0"/>
            </a:endParaRPr>
          </a:p>
        </p:txBody>
      </p:sp>
      <p:sp>
        <p:nvSpPr>
          <p:cNvPr id="6" name="Retângulo 5"/>
          <p:cNvSpPr/>
          <p:nvPr/>
        </p:nvSpPr>
        <p:spPr>
          <a:xfrm>
            <a:off x="4860032" y="596290"/>
            <a:ext cx="3343130" cy="1015663"/>
          </a:xfrm>
          <a:prstGeom prst="rect">
            <a:avLst/>
          </a:prstGeom>
        </p:spPr>
        <p:txBody>
          <a:bodyPr wrap="square">
            <a:spAutoFit/>
          </a:bodyPr>
          <a:lstStyle/>
          <a:p>
            <a:pPr lvl="0" fontAlgn="base">
              <a:spcBef>
                <a:spcPct val="0"/>
              </a:spcBef>
              <a:spcAft>
                <a:spcPct val="0"/>
              </a:spcAft>
            </a:pPr>
            <a:r>
              <a:rPr lang="pt-BR" sz="1200" b="1" dirty="0" smtClean="0">
                <a:solidFill>
                  <a:srgbClr val="009933"/>
                </a:solidFill>
                <a:latin typeface="Tahoma" pitchFamily="34" charset="0"/>
                <a:ea typeface="Times New Roman" pitchFamily="18" charset="0"/>
                <a:cs typeface="Tahoma" pitchFamily="34" charset="0"/>
              </a:rPr>
              <a:t>Estado e prefeitura abrem inscrições para financiamento habitacional</a:t>
            </a:r>
            <a:endParaRPr lang="pt-BR" sz="1200" dirty="0">
              <a:latin typeface="Arial" pitchFamily="34" charset="0"/>
            </a:endParaRPr>
          </a:p>
          <a:p>
            <a:pPr lvl="0" eaLnBrk="0" fontAlgn="base" hangingPunct="0">
              <a:spcBef>
                <a:spcPct val="0"/>
              </a:spcBef>
              <a:spcAft>
                <a:spcPct val="0"/>
              </a:spcAft>
            </a:pPr>
            <a:r>
              <a:rPr lang="pt-BR" sz="1200" i="1" dirty="0" smtClean="0">
                <a:solidFill>
                  <a:srgbClr val="999999"/>
                </a:solidFill>
                <a:latin typeface="Verdana" pitchFamily="34" charset="0"/>
                <a:ea typeface="Times New Roman" pitchFamily="18" charset="0"/>
                <a:cs typeface="Times New Roman" pitchFamily="18" charset="0"/>
              </a:rPr>
              <a:t>sábado, 22 de agosto </a:t>
            </a:r>
            <a:r>
              <a:rPr lang="pt-BR" sz="1200" i="1" dirty="0">
                <a:solidFill>
                  <a:srgbClr val="999999"/>
                </a:solidFill>
                <a:latin typeface="Verdana" pitchFamily="34" charset="0"/>
                <a:ea typeface="Times New Roman" pitchFamily="18" charset="0"/>
                <a:cs typeface="Times New Roman" pitchFamily="18" charset="0"/>
              </a:rPr>
              <a:t>de 2015</a:t>
            </a:r>
            <a:r>
              <a:rPr lang="pt-BR" sz="1200" dirty="0">
                <a:solidFill>
                  <a:srgbClr val="666666"/>
                </a:solidFill>
                <a:latin typeface="Calibri"/>
                <a:ea typeface="Times New Roman" pitchFamily="18" charset="0"/>
                <a:cs typeface="Times New Roman" pitchFamily="18" charset="0"/>
              </a:rPr>
              <a:t> </a:t>
            </a:r>
            <a:r>
              <a:rPr lang="pt-BR" sz="1200" dirty="0">
                <a:solidFill>
                  <a:srgbClr val="666666"/>
                </a:solidFill>
                <a:latin typeface="Verdana" pitchFamily="34" charset="0"/>
                <a:ea typeface="Times New Roman" pitchFamily="18" charset="0"/>
                <a:cs typeface="Times New Roman" pitchFamily="18" charset="0"/>
              </a:rPr>
              <a:t/>
            </a:r>
            <a:br>
              <a:rPr lang="pt-BR" sz="1200" dirty="0">
                <a:solidFill>
                  <a:srgbClr val="666666"/>
                </a:solidFill>
                <a:latin typeface="Verdana" pitchFamily="34" charset="0"/>
                <a:ea typeface="Times New Roman" pitchFamily="18" charset="0"/>
                <a:cs typeface="Times New Roman" pitchFamily="18" charset="0"/>
              </a:rPr>
            </a:br>
            <a:r>
              <a:rPr lang="pt-BR" sz="1200" b="1" i="1" dirty="0">
                <a:solidFill>
                  <a:srgbClr val="999999"/>
                </a:solidFill>
                <a:latin typeface="Verdana" pitchFamily="34" charset="0"/>
                <a:ea typeface="Times New Roman" pitchFamily="18" charset="0"/>
                <a:cs typeface="Times New Roman" pitchFamily="18" charset="0"/>
              </a:rPr>
              <a:t>Por:</a:t>
            </a:r>
            <a:r>
              <a:rPr lang="pt-BR" sz="1200" b="1" i="1" dirty="0">
                <a:solidFill>
                  <a:srgbClr val="999999"/>
                </a:solidFill>
                <a:latin typeface="Calibri"/>
                <a:ea typeface="Times New Roman" pitchFamily="18" charset="0"/>
                <a:cs typeface="Times New Roman" pitchFamily="18" charset="0"/>
              </a:rPr>
              <a:t> </a:t>
            </a:r>
            <a:r>
              <a:rPr lang="pt-BR" sz="1200" i="1" dirty="0" smtClean="0">
                <a:solidFill>
                  <a:srgbClr val="999999"/>
                </a:solidFill>
                <a:latin typeface="Verdana" pitchFamily="34" charset="0"/>
                <a:ea typeface="Times New Roman" pitchFamily="18" charset="0"/>
                <a:cs typeface="Times New Roman" pitchFamily="18" charset="0"/>
              </a:rPr>
              <a:t>Da Redação </a:t>
            </a:r>
            <a:r>
              <a:rPr lang="pt-BR" sz="1200" i="1" dirty="0">
                <a:solidFill>
                  <a:srgbClr val="999999"/>
                </a:solidFill>
                <a:latin typeface="Calibri"/>
                <a:ea typeface="Times New Roman" pitchFamily="18" charset="0"/>
                <a:cs typeface="Times New Roman" pitchFamily="18" charset="0"/>
              </a:rPr>
              <a:t> </a:t>
            </a:r>
            <a:endParaRPr lang="pt-BR" sz="1200" i="1" dirty="0" smtClean="0">
              <a:solidFill>
                <a:srgbClr val="999999"/>
              </a:solidFill>
              <a:latin typeface="Calibri"/>
              <a:ea typeface="Times New Roman" pitchFamily="18" charset="0"/>
              <a:cs typeface="Times New Roman" pitchFamily="18" charset="0"/>
            </a:endParaRPr>
          </a:p>
          <a:p>
            <a:pPr lvl="0" eaLnBrk="0" fontAlgn="base" hangingPunct="0">
              <a:spcBef>
                <a:spcPct val="0"/>
              </a:spcBef>
              <a:spcAft>
                <a:spcPct val="0"/>
              </a:spcAft>
            </a:pPr>
            <a:r>
              <a:rPr lang="pt-BR" sz="1200" i="1" dirty="0" smtClean="0">
                <a:solidFill>
                  <a:srgbClr val="999999"/>
                </a:solidFill>
                <a:latin typeface="Verdana" pitchFamily="34" charset="0"/>
                <a:ea typeface="Times New Roman" pitchFamily="18" charset="0"/>
                <a:cs typeface="Times New Roman" pitchFamily="18" charset="0"/>
              </a:rPr>
              <a:t>Site</a:t>
            </a:r>
            <a:r>
              <a:rPr lang="pt-BR" sz="1200" i="1" dirty="0">
                <a:solidFill>
                  <a:srgbClr val="999999"/>
                </a:solidFill>
                <a:latin typeface="Verdana" pitchFamily="34" charset="0"/>
                <a:ea typeface="Times New Roman" pitchFamily="18" charset="0"/>
                <a:cs typeface="Times New Roman" pitchFamily="18" charset="0"/>
              </a:rPr>
              <a:t>: </a:t>
            </a:r>
            <a:r>
              <a:rPr lang="pt-BR" sz="1200" i="1" dirty="0" smtClean="0">
                <a:solidFill>
                  <a:srgbClr val="999999"/>
                </a:solidFill>
                <a:latin typeface="Verdana" pitchFamily="34" charset="0"/>
                <a:ea typeface="Times New Roman" pitchFamily="18" charset="0"/>
                <a:cs typeface="Times New Roman" pitchFamily="18" charset="0"/>
              </a:rPr>
              <a:t>A Crítica</a:t>
            </a:r>
            <a:endParaRPr lang="pt-BR" sz="1200" i="1" dirty="0">
              <a:solidFill>
                <a:srgbClr val="999999"/>
              </a:solidFill>
              <a:latin typeface="Verdana" pitchFamily="34" charset="0"/>
              <a:ea typeface="Times New Roman" pitchFamily="18" charset="0"/>
              <a:cs typeface="Times New Roman" pitchFamily="18" charset="0"/>
            </a:endParaRPr>
          </a:p>
        </p:txBody>
      </p:sp>
      <p:sp>
        <p:nvSpPr>
          <p:cNvPr id="7" name="Rectangle 6"/>
          <p:cNvSpPr>
            <a:spLocks noChangeArrowheads="1"/>
          </p:cNvSpPr>
          <p:nvPr/>
        </p:nvSpPr>
        <p:spPr bwMode="auto">
          <a:xfrm>
            <a:off x="4499992" y="1628800"/>
            <a:ext cx="3888433" cy="450892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r>
              <a:rPr lang="pt-BR" sz="1100" dirty="0"/>
              <a:t>O Governo do Estado de Mato Grosso do Sul, por meio da Agência de Habitação Popular (</a:t>
            </a:r>
            <a:r>
              <a:rPr lang="pt-BR" sz="1100" dirty="0" err="1"/>
              <a:t>Agehab</a:t>
            </a:r>
            <a:r>
              <a:rPr lang="pt-BR" sz="1100" dirty="0"/>
              <a:t>), abriu nesta sexta-feira, 21 de agosto, Dia Nacional da Habitação, as inscrições para famílias que desejam financiar uma casa, com prestações que variam entre R$ 350,00 e R$ 450,00.  As famílias devem ter renda familiar comprovada entre R$ 1.300,00 e R$ 2.400,00.</a:t>
            </a:r>
          </a:p>
          <a:p>
            <a:pPr algn="just" fontAlgn="base"/>
            <a:r>
              <a:rPr lang="pt-BR" sz="1100" dirty="0"/>
              <a:t>As inscrições podem ser realizadas até o dia 17 de setembro, pelo site www.agehab.ms.gov.br ou na Secretaria Municipal e Assistência Social. A </a:t>
            </a:r>
            <a:r>
              <a:rPr lang="pt-BR" sz="1100" dirty="0" err="1"/>
              <a:t>Agehab</a:t>
            </a:r>
            <a:r>
              <a:rPr lang="pt-BR" sz="1100" dirty="0"/>
              <a:t> informou que mais informações sobre o financiamento serão divulgadas pelo governador Reinaldo Azambuja no dia 31 de agosto, no lançamento deste programa habitacional.</a:t>
            </a:r>
          </a:p>
          <a:p>
            <a:pPr algn="just" fontAlgn="base"/>
            <a:r>
              <a:rPr lang="pt-BR" sz="1100" b="1" dirty="0"/>
              <a:t>Inovação - </a:t>
            </a:r>
            <a:r>
              <a:rPr lang="pt-BR" sz="1100" dirty="0"/>
              <a:t>Mais 20 municípios aderem ao sistema de Inscrição Compartilhada. Agora os moradores dos municípios de Amambai, </a:t>
            </a:r>
            <a:r>
              <a:rPr lang="pt-BR" sz="1100" dirty="0" err="1"/>
              <a:t>Antonio</a:t>
            </a:r>
            <a:r>
              <a:rPr lang="pt-BR" sz="1100" dirty="0"/>
              <a:t> João, Bataguassu, Bodoquena, Bonito, Brasilândia, Coronel Sapucaia, Costa Rica, Fátima do Sul, Iguatemi, Inocência, Ivinhema, Jardim, Naviraí, Nova Alvorada do Sul, Nova Andradina, Novo Horizonte do Sul, Paranhos, Sidrolândia e Terenos, poderão  realizar as suas inscrições em qualquer lugar que tenha um computador e internet disponível. Para realizar o processo de inscrição para a casa própria, basta que cada um acesse do seu computador o link </a:t>
            </a:r>
            <a:r>
              <a:rPr lang="pt-BR" sz="1100" dirty="0">
                <a:hlinkClick r:id="rId2"/>
              </a:rPr>
              <a:t>http://www.sehab.ms.gov.br/casa-propria-inscricao</a:t>
            </a:r>
            <a:r>
              <a:rPr lang="pt-BR" sz="1100" dirty="0"/>
              <a:t>/ e preencha os campos com as informações pessoais corretas.</a:t>
            </a:r>
          </a:p>
          <a:p>
            <a:pPr algn="just"/>
            <a:r>
              <a:rPr lang="pt-BR" sz="1100" dirty="0"/>
              <a:t> </a:t>
            </a:r>
          </a:p>
          <a:p>
            <a:pPr algn="just" fontAlgn="base"/>
            <a:endParaRPr kumimoji="0" lang="pt-BR" sz="12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324803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331640" y="332656"/>
            <a:ext cx="6799262" cy="1303337"/>
          </a:xfrm>
        </p:spPr>
        <p:txBody>
          <a:bodyPr>
            <a:normAutofit/>
          </a:bodyPr>
          <a:lstStyle/>
          <a:p>
            <a:r>
              <a:rPr lang="pt-BR" sz="3000" b="1" u="sng" dirty="0">
                <a:solidFill>
                  <a:schemeClr val="tx1"/>
                </a:solidFill>
                <a:latin typeface="Verdana" panose="020B0604030504040204" pitchFamily="34" charset="0"/>
                <a:ea typeface="Verdana" panose="020B0604030504040204" pitchFamily="34" charset="0"/>
                <a:cs typeface="Verdana" panose="020B0604030504040204" pitchFamily="34" charset="0"/>
              </a:rPr>
              <a:t>ANTECEDENTES DO PROJETO </a:t>
            </a:r>
          </a:p>
        </p:txBody>
      </p:sp>
      <p:sp>
        <p:nvSpPr>
          <p:cNvPr id="3" name="Espaço Reservado para Conteúdo 2"/>
          <p:cNvSpPr>
            <a:spLocks noGrp="1"/>
          </p:cNvSpPr>
          <p:nvPr>
            <p:ph idx="4294967295"/>
          </p:nvPr>
        </p:nvSpPr>
        <p:spPr>
          <a:xfrm>
            <a:off x="1331640" y="1412776"/>
            <a:ext cx="6799263" cy="3311525"/>
          </a:xfrm>
        </p:spPr>
        <p:txBody>
          <a:bodyPr>
            <a:noAutofit/>
          </a:bodyPr>
          <a:lstStyle/>
          <a:p>
            <a:pPr marL="0" indent="0" algn="just">
              <a:buNone/>
            </a:pPr>
            <a:r>
              <a:rPr lang="pt-BR" sz="1300" dirty="0">
                <a:latin typeface="Verdana" panose="020B0604030504040204" pitchFamily="34" charset="0"/>
                <a:ea typeface="Verdana" panose="020B0604030504040204" pitchFamily="34" charset="0"/>
                <a:cs typeface="Verdana" panose="020B0604030504040204" pitchFamily="34" charset="0"/>
              </a:rPr>
              <a:t>Até abril de 2015, a inscrição do pretendente à casa própria era realizada </a:t>
            </a:r>
            <a:r>
              <a:rPr lang="pt-BR" sz="1300" dirty="0" smtClean="0">
                <a:latin typeface="Verdana" panose="020B0604030504040204" pitchFamily="34" charset="0"/>
                <a:ea typeface="Verdana" panose="020B0604030504040204" pitchFamily="34" charset="0"/>
                <a:cs typeface="Verdana" panose="020B0604030504040204" pitchFamily="34" charset="0"/>
              </a:rPr>
              <a:t> pelos atendentes nas </a:t>
            </a:r>
            <a:r>
              <a:rPr lang="pt-BR" sz="1300" dirty="0">
                <a:latin typeface="Verdana" panose="020B0604030504040204" pitchFamily="34" charset="0"/>
                <a:ea typeface="Verdana" panose="020B0604030504040204" pitchFamily="34" charset="0"/>
                <a:cs typeface="Verdana" panose="020B0604030504040204" pitchFamily="34" charset="0"/>
              </a:rPr>
              <a:t>unidades físicas de atendimento da AGEHAB quando se tratava da </a:t>
            </a:r>
            <a:r>
              <a:rPr lang="pt-BR" sz="1300" dirty="0" smtClean="0">
                <a:latin typeface="Verdana" panose="020B0604030504040204" pitchFamily="34" charset="0"/>
                <a:ea typeface="Verdana" panose="020B0604030504040204" pitchFamily="34" charset="0"/>
                <a:cs typeface="Verdana" panose="020B0604030504040204" pitchFamily="34" charset="0"/>
              </a:rPr>
              <a:t>capital. </a:t>
            </a:r>
          </a:p>
          <a:p>
            <a:pPr marL="0" indent="0" algn="just">
              <a:buNone/>
            </a:pPr>
            <a:r>
              <a:rPr lang="pt-BR" sz="1300" dirty="0">
                <a:latin typeface="Verdana" panose="020B0604030504040204" pitchFamily="34" charset="0"/>
                <a:ea typeface="Verdana" panose="020B0604030504040204" pitchFamily="34" charset="0"/>
                <a:cs typeface="Verdana" panose="020B0604030504040204" pitchFamily="34" charset="0"/>
              </a:rPr>
              <a:t>A pessoa inscrita só tinha acesso à informação de sua inscrição caso se dirigisse às unidades de atendimento ou via contato telefônico</a:t>
            </a:r>
            <a:r>
              <a:rPr lang="pt-BR" sz="1300" dirty="0" smtClean="0">
                <a:latin typeface="Verdana" panose="020B0604030504040204" pitchFamily="34" charset="0"/>
                <a:ea typeface="Verdana" panose="020B0604030504040204" pitchFamily="34" charset="0"/>
                <a:cs typeface="Verdana" panose="020B0604030504040204" pitchFamily="34" charset="0"/>
              </a:rPr>
              <a:t>. </a:t>
            </a:r>
          </a:p>
          <a:p>
            <a:pPr marL="0" indent="0" algn="just">
              <a:buNone/>
            </a:pPr>
            <a:r>
              <a:rPr lang="pt-BR" sz="1300" dirty="0">
                <a:latin typeface="Verdana" panose="020B0604030504040204" pitchFamily="34" charset="0"/>
                <a:ea typeface="Verdana" panose="020B0604030504040204" pitchFamily="34" charset="0"/>
                <a:cs typeface="Verdana" panose="020B0604030504040204" pitchFamily="34" charset="0"/>
              </a:rPr>
              <a:t>Apesar de ser utilizado um sistema de pontuação informatizado para selecionar as famílias a serem beneficiadas, este sistema só era utilizado internamente pelos funcionários responsáveis e o pretendente não tinha acesso a sua pontuação e ao processo de seleção</a:t>
            </a:r>
            <a:r>
              <a:rPr lang="pt-BR" sz="1300" dirty="0" smtClean="0">
                <a:latin typeface="Verdana" panose="020B0604030504040204" pitchFamily="34" charset="0"/>
                <a:ea typeface="Verdana" panose="020B0604030504040204" pitchFamily="34" charset="0"/>
                <a:cs typeface="Verdana" panose="020B0604030504040204" pitchFamily="34" charset="0"/>
              </a:rPr>
              <a:t>.</a:t>
            </a:r>
          </a:p>
          <a:p>
            <a:pPr marL="0" indent="0" algn="just">
              <a:buNone/>
            </a:pPr>
            <a:r>
              <a:rPr lang="pt-BR" sz="1300" dirty="0" smtClean="0">
                <a:latin typeface="Verdana" panose="020B0604030504040204" pitchFamily="34" charset="0"/>
                <a:ea typeface="Verdana" panose="020B0604030504040204" pitchFamily="34" charset="0"/>
                <a:cs typeface="Verdana" panose="020B0604030504040204" pitchFamily="34" charset="0"/>
              </a:rPr>
              <a:t>Nos municípios do interior do estado, em sua maioria, a inscrição era feita de forma precária e não informatizada. Isto dificultava a agilidade no processo de seleção e no cruzamento de dados.</a:t>
            </a:r>
          </a:p>
          <a:p>
            <a:pPr marL="0" indent="0" algn="just">
              <a:buNone/>
            </a:pPr>
            <a:r>
              <a:rPr lang="pt-BR" sz="1300" dirty="0" smtClean="0">
                <a:latin typeface="Verdana" panose="020B0604030504040204" pitchFamily="34" charset="0"/>
                <a:ea typeface="Verdana" panose="020B0604030504040204" pitchFamily="34" charset="0"/>
                <a:cs typeface="Verdana" panose="020B0604030504040204" pitchFamily="34" charset="0"/>
              </a:rPr>
              <a:t>Não havia uma interação de dados e o estado não tinha acesso as informações coletadas pelos municípios. </a:t>
            </a:r>
            <a:endParaRPr lang="pt-BR" sz="13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pt-BR" sz="1300" dirty="0" smtClean="0">
                <a:latin typeface="Verdana" panose="020B0604030504040204" pitchFamily="34" charset="0"/>
                <a:ea typeface="Verdana" panose="020B0604030504040204" pitchFamily="34" charset="0"/>
                <a:cs typeface="Verdana" panose="020B0604030504040204" pitchFamily="34" charset="0"/>
              </a:rPr>
              <a:t>Em </a:t>
            </a:r>
            <a:r>
              <a:rPr lang="pt-BR" sz="1300" dirty="0">
                <a:latin typeface="Verdana" panose="020B0604030504040204" pitchFamily="34" charset="0"/>
                <a:ea typeface="Verdana" panose="020B0604030504040204" pitchFamily="34" charset="0"/>
                <a:cs typeface="Verdana" panose="020B0604030504040204" pitchFamily="34" charset="0"/>
              </a:rPr>
              <a:t>22 de dezembro de 2014 é publicada a Lei n° 4.810 que “dispõe sobre a publicidade e transparência dos cadastros de programas habitacionais e sociais do Estado do MS</a:t>
            </a:r>
            <a:r>
              <a:rPr lang="pt-BR" sz="1300" dirty="0" smtClean="0">
                <a:latin typeface="Verdana" panose="020B0604030504040204" pitchFamily="34" charset="0"/>
                <a:ea typeface="Verdana" panose="020B0604030504040204" pitchFamily="34" charset="0"/>
                <a:cs typeface="Verdana" panose="020B0604030504040204" pitchFamily="34" charset="0"/>
              </a:rPr>
              <a:t>”.</a:t>
            </a:r>
          </a:p>
          <a:p>
            <a:pPr marL="0" indent="0" algn="just">
              <a:buNone/>
            </a:pPr>
            <a:r>
              <a:rPr lang="pt-BR" sz="1300" dirty="0">
                <a:latin typeface="Verdana" panose="020B0604030504040204" pitchFamily="34" charset="0"/>
                <a:ea typeface="Verdana" panose="020B0604030504040204" pitchFamily="34" charset="0"/>
                <a:cs typeface="Verdana" panose="020B0604030504040204" pitchFamily="34" charset="0"/>
              </a:rPr>
              <a:t>A partir de janeiro de 2015 o estado através da SEHAB/AGEHAB, adota uma série de iniciativas que modificam a cultura de distribuição de casas em um sistema democrático e transparente. </a:t>
            </a:r>
            <a:endParaRPr lang="pt-BR" sz="13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80062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475656" y="548680"/>
            <a:ext cx="6799262" cy="1303337"/>
          </a:xfrm>
        </p:spPr>
        <p:txBody>
          <a:bodyPr>
            <a:normAutofit/>
          </a:bodyPr>
          <a:lstStyle/>
          <a:p>
            <a:r>
              <a:rPr lang="pt-BR" sz="3000" b="1" u="sng" dirty="0" smtClean="0">
                <a:latin typeface="Verdana" panose="020B0604030504040204" pitchFamily="34" charset="0"/>
                <a:ea typeface="Verdana" panose="020B0604030504040204" pitchFamily="34" charset="0"/>
                <a:cs typeface="Verdana" panose="020B0604030504040204" pitchFamily="34" charset="0"/>
              </a:rPr>
              <a:t>OBJETIVOS DO PROJETO</a:t>
            </a:r>
            <a:endParaRPr lang="pt-BR" sz="3000" b="1" u="sng" dirty="0">
              <a:latin typeface="Verdana" panose="020B0604030504040204" pitchFamily="34" charset="0"/>
              <a:ea typeface="Verdana" panose="020B0604030504040204" pitchFamily="34" charset="0"/>
              <a:cs typeface="Verdana" panose="020B0604030504040204" pitchFamily="34" charset="0"/>
            </a:endParaRPr>
          </a:p>
        </p:txBody>
      </p:sp>
      <p:sp>
        <p:nvSpPr>
          <p:cNvPr id="3" name="Espaço Reservado para Conteúdo 2"/>
          <p:cNvSpPr>
            <a:spLocks noGrp="1"/>
          </p:cNvSpPr>
          <p:nvPr>
            <p:ph idx="4294967295"/>
          </p:nvPr>
        </p:nvSpPr>
        <p:spPr>
          <a:xfrm>
            <a:off x="1331640" y="1988840"/>
            <a:ext cx="6799262" cy="3444875"/>
          </a:xfrm>
        </p:spPr>
        <p:txBody>
          <a:bodyPr>
            <a:normAutofit lnSpcReduction="10000"/>
          </a:bodyPr>
          <a:lstStyle/>
          <a:p>
            <a:pPr algn="just"/>
            <a:r>
              <a:rPr lang="pt-BR" sz="1800" dirty="0" smtClean="0">
                <a:latin typeface="Verdana" pitchFamily="34" charset="0"/>
                <a:ea typeface="Verdana" pitchFamily="34" charset="0"/>
                <a:cs typeface="Verdana" pitchFamily="34" charset="0"/>
              </a:rPr>
              <a:t>Fortalecer a gestão democrática, a transparência e o controle social na inscrição e seleção dos beneficiários nos programas habitacionais oferecidos pela AGEHAB/MS.</a:t>
            </a:r>
          </a:p>
          <a:p>
            <a:pPr algn="just"/>
            <a:r>
              <a:rPr lang="pt-BR" sz="1800" dirty="0" smtClean="0">
                <a:latin typeface="Verdana" pitchFamily="34" charset="0"/>
                <a:ea typeface="Verdana" pitchFamily="34" charset="0"/>
                <a:cs typeface="Verdana" pitchFamily="34" charset="0"/>
              </a:rPr>
              <a:t>Captar informações que permitem quantificar, qualificar e sistematizar de forma ágil as características das necessidades habitacionais do público do estado propiciando um planejamento dirigido a atender as demandas que se apresentam no sistema.</a:t>
            </a:r>
          </a:p>
          <a:p>
            <a:pPr algn="just"/>
            <a:r>
              <a:rPr lang="pt-BR" sz="1800" dirty="0" smtClean="0">
                <a:latin typeface="Verdana" pitchFamily="34" charset="0"/>
                <a:ea typeface="Verdana" pitchFamily="34" charset="0"/>
                <a:cs typeface="Verdana" pitchFamily="34" charset="0"/>
              </a:rPr>
              <a:t>Integrar </a:t>
            </a:r>
            <a:r>
              <a:rPr lang="pt-BR" sz="1800" dirty="0" smtClean="0">
                <a:latin typeface="Verdana" pitchFamily="34" charset="0"/>
                <a:ea typeface="Verdana" pitchFamily="34" charset="0"/>
                <a:cs typeface="Verdana" pitchFamily="34" charset="0"/>
              </a:rPr>
              <a:t>os </a:t>
            </a:r>
            <a:r>
              <a:rPr lang="pt-BR" sz="1800" dirty="0" smtClean="0">
                <a:latin typeface="Verdana" pitchFamily="34" charset="0"/>
                <a:ea typeface="Verdana" pitchFamily="34" charset="0"/>
                <a:cs typeface="Verdana" pitchFamily="34" charset="0"/>
              </a:rPr>
              <a:t>dados coletados em todos os municípios do </a:t>
            </a:r>
            <a:r>
              <a:rPr lang="pt-BR" sz="1800" dirty="0" smtClean="0">
                <a:latin typeface="Verdana" pitchFamily="34" charset="0"/>
                <a:ea typeface="Verdana" pitchFamily="34" charset="0"/>
                <a:cs typeface="Verdana" pitchFamily="34" charset="0"/>
              </a:rPr>
              <a:t>estado e unificar o cadastro de demanda.</a:t>
            </a:r>
          </a:p>
          <a:p>
            <a:pPr marL="0" indent="0" algn="just">
              <a:buNone/>
            </a:pPr>
            <a:endParaRPr lang="pt-BR" sz="1800" dirty="0" smtClean="0">
              <a:latin typeface="Verdana" pitchFamily="34" charset="0"/>
              <a:ea typeface="Verdana" pitchFamily="34" charset="0"/>
              <a:cs typeface="Verdana" pitchFamily="34" charset="0"/>
            </a:endParaRPr>
          </a:p>
          <a:p>
            <a:pPr algn="just"/>
            <a:endParaRPr lang="pt-BR"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66821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259104" y="727524"/>
            <a:ext cx="6799262" cy="425450"/>
          </a:xfrm>
        </p:spPr>
        <p:txBody>
          <a:bodyPr>
            <a:normAutofit/>
          </a:bodyPr>
          <a:lstStyle/>
          <a:p>
            <a:pPr algn="l"/>
            <a:r>
              <a:rPr lang="pt-BR" sz="2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Local de Intervenção</a:t>
            </a:r>
            <a:endParaRPr lang="pt-BR" sz="20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ço Reservado para Conteúdo 2"/>
          <p:cNvSpPr>
            <a:spLocks noGrp="1"/>
          </p:cNvSpPr>
          <p:nvPr>
            <p:ph idx="4294967295"/>
          </p:nvPr>
        </p:nvSpPr>
        <p:spPr>
          <a:xfrm>
            <a:off x="1259104" y="3140968"/>
            <a:ext cx="6799262" cy="1008063"/>
          </a:xfrm>
        </p:spPr>
        <p:txBody>
          <a:bodyPr/>
          <a:lstStyle/>
          <a:p>
            <a:pPr marL="0" indent="0">
              <a:buNone/>
            </a:pPr>
            <a:r>
              <a:rPr lang="pt-BR" sz="2000" b="1" dirty="0" smtClean="0">
                <a:latin typeface="Verdana" panose="020B0604030504040204" pitchFamily="34" charset="0"/>
                <a:ea typeface="Verdana" panose="020B0604030504040204" pitchFamily="34" charset="0"/>
                <a:cs typeface="Verdana" panose="020B0604030504040204" pitchFamily="34" charset="0"/>
              </a:rPr>
              <a:t>Prioridades do Atendimento: Identificação do Grupo Alvo</a:t>
            </a:r>
          </a:p>
          <a:p>
            <a:endParaRPr lang="pt-BR" dirty="0"/>
          </a:p>
          <a:p>
            <a:endParaRPr lang="pt-BR" dirty="0"/>
          </a:p>
        </p:txBody>
      </p:sp>
      <p:sp>
        <p:nvSpPr>
          <p:cNvPr id="4" name="Título 1"/>
          <p:cNvSpPr txBox="1">
            <a:spLocks/>
          </p:cNvSpPr>
          <p:nvPr/>
        </p:nvSpPr>
        <p:spPr>
          <a:xfrm>
            <a:off x="1259104" y="1553324"/>
            <a:ext cx="6798734" cy="72008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pt-BR" sz="2000" dirty="0" smtClean="0">
                <a:latin typeface="Verdana" panose="020B0604030504040204" pitchFamily="34" charset="0"/>
                <a:ea typeface="Verdana" panose="020B0604030504040204" pitchFamily="34" charset="0"/>
                <a:cs typeface="Verdana" panose="020B0604030504040204" pitchFamily="34" charset="0"/>
              </a:rPr>
              <a:t>Os municípios do Estado de MS. Dos 79 municípios do estado o projeto Inscrição Compartilhada atua em 46 municípios, tendo sido aplicado primeiro em Campo Grande, capital do Estado.</a:t>
            </a:r>
            <a:endParaRPr lang="pt-BR" sz="2000" dirty="0">
              <a:latin typeface="Verdana" panose="020B0604030504040204" pitchFamily="34" charset="0"/>
              <a:ea typeface="Verdana" panose="020B0604030504040204" pitchFamily="34" charset="0"/>
              <a:cs typeface="Verdana" panose="020B0604030504040204" pitchFamily="34" charset="0"/>
            </a:endParaRPr>
          </a:p>
        </p:txBody>
      </p:sp>
      <p:sp>
        <p:nvSpPr>
          <p:cNvPr id="5" name="Espaço Reservado para Conteúdo 2"/>
          <p:cNvSpPr txBox="1">
            <a:spLocks/>
          </p:cNvSpPr>
          <p:nvPr/>
        </p:nvSpPr>
        <p:spPr>
          <a:xfrm>
            <a:off x="1259104" y="3861048"/>
            <a:ext cx="6798736" cy="1728192"/>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Font typeface="Arial"/>
              <a:buNone/>
            </a:pPr>
            <a:r>
              <a:rPr lang="pt-BR" sz="2000" dirty="0" smtClean="0">
                <a:latin typeface="Verdana" panose="020B0604030504040204" pitchFamily="34" charset="0"/>
                <a:ea typeface="Verdana" panose="020B0604030504040204" pitchFamily="34" charset="0"/>
                <a:cs typeface="Verdana" panose="020B0604030504040204" pitchFamily="34" charset="0"/>
              </a:rPr>
              <a:t>O sistema de inscrição é disponibilizado para todos os cidadãos de Mato Grosso do Sul que desejam se inscrever nos programas habitacionais oferecidos pela </a:t>
            </a:r>
            <a:r>
              <a:rPr lang="pt-BR" sz="2000" dirty="0" smtClean="0">
                <a:latin typeface="Verdana" panose="020B0604030504040204" pitchFamily="34" charset="0"/>
                <a:ea typeface="Verdana" panose="020B0604030504040204" pitchFamily="34" charset="0"/>
                <a:cs typeface="Verdana" panose="020B0604030504040204" pitchFamily="34" charset="0"/>
              </a:rPr>
              <a:t>SEHAB/AGEHAB, </a:t>
            </a:r>
            <a:r>
              <a:rPr lang="pt-BR" sz="2000" dirty="0" smtClean="0">
                <a:latin typeface="Verdana" panose="020B0604030504040204" pitchFamily="34" charset="0"/>
                <a:ea typeface="Verdana" panose="020B0604030504040204" pitchFamily="34" charset="0"/>
                <a:cs typeface="Verdana" panose="020B0604030504040204" pitchFamily="34" charset="0"/>
              </a:rPr>
              <a:t>atualmente</a:t>
            </a:r>
            <a:r>
              <a:rPr lang="pt-BR"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desde que haja ações </a:t>
            </a:r>
            <a:r>
              <a:rPr lang="pt-BR"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nos municípios com vista a estender para os todos os municípios do estado. </a:t>
            </a:r>
            <a:endParaRPr lang="pt-BR" sz="20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pt-BR" dirty="0" smtClean="0"/>
          </a:p>
          <a:p>
            <a:endParaRPr lang="pt-BR" dirty="0"/>
          </a:p>
        </p:txBody>
      </p:sp>
    </p:spTree>
    <p:extLst>
      <p:ext uri="{BB962C8B-B14F-4D97-AF65-F5344CB8AC3E}">
        <p14:creationId xmlns:p14="http://schemas.microsoft.com/office/powerpoint/2010/main" val="3401141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331112" y="764704"/>
            <a:ext cx="6799262" cy="714375"/>
          </a:xfrm>
        </p:spPr>
        <p:txBody>
          <a:bodyPr>
            <a:normAutofit/>
          </a:bodyPr>
          <a:lstStyle/>
          <a:p>
            <a:pPr algn="l"/>
            <a:r>
              <a:rPr lang="pt-BR" sz="2000" b="1" dirty="0" smtClean="0">
                <a:latin typeface="Verdana" panose="020B0604030504040204" pitchFamily="34" charset="0"/>
                <a:ea typeface="Verdana" panose="020B0604030504040204" pitchFamily="34" charset="0"/>
                <a:cs typeface="Verdana" panose="020B0604030504040204" pitchFamily="34" charset="0"/>
              </a:rPr>
              <a:t>IDENTIFICAÇÃO COM A CATEGORIA EM QUE CONCORRE AO PRÊMIO DO SELO DE MÉRITO</a:t>
            </a:r>
            <a:endParaRPr lang="pt-BR" sz="2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Espaço Reservado para Conteúdo 2"/>
          <p:cNvSpPr>
            <a:spLocks noGrp="1"/>
          </p:cNvSpPr>
          <p:nvPr>
            <p:ph idx="4294967295"/>
          </p:nvPr>
        </p:nvSpPr>
        <p:spPr>
          <a:xfrm>
            <a:off x="1331112" y="1700808"/>
            <a:ext cx="6797675" cy="3097212"/>
          </a:xfrm>
        </p:spPr>
        <p:txBody>
          <a:bodyPr>
            <a:noAutofit/>
          </a:bodyPr>
          <a:lstStyle/>
          <a:p>
            <a:pPr marL="0" indent="0" algn="just">
              <a:buNone/>
            </a:pPr>
            <a:r>
              <a:rPr lang="pt-BR" sz="1400" dirty="0" smtClean="0">
                <a:latin typeface="Verdana" panose="020B0604030504040204" pitchFamily="34" charset="0"/>
                <a:ea typeface="Verdana" panose="020B0604030504040204" pitchFamily="34" charset="0"/>
                <a:cs typeface="Verdana" panose="020B0604030504040204" pitchFamily="34" charset="0"/>
              </a:rPr>
              <a:t>Entre outras atuações que identificam o projeto Inscrição Online / Compartilhada com a categoria AÇÕES E/OU PROGRAMAS ESTRUTURANTES NO ÂMBITO DA GESTÃO PÚBLICA PARA O ATENDIMENTO À HABITACAÇÃO DE INTERESSE SOCIAL destacamos as seguintes:</a:t>
            </a:r>
          </a:p>
          <a:p>
            <a:pPr algn="just">
              <a:buFontTx/>
              <a:buChar char="-"/>
            </a:pPr>
            <a:r>
              <a:rPr lang="pt-BR" sz="1400" dirty="0" smtClean="0">
                <a:latin typeface="Verdana" panose="020B0604030504040204" pitchFamily="34" charset="0"/>
                <a:ea typeface="Verdana" panose="020B0604030504040204" pitchFamily="34" charset="0"/>
                <a:cs typeface="Verdana" panose="020B0604030504040204" pitchFamily="34" charset="0"/>
              </a:rPr>
              <a:t>O sistema de inscrição permite aos interessados o cadastramento à distância, bem como acesso ao processo de seleção.</a:t>
            </a:r>
          </a:p>
          <a:p>
            <a:pPr algn="just">
              <a:buFontTx/>
              <a:buChar char="-"/>
            </a:pPr>
            <a:r>
              <a:rPr lang="pt-BR" sz="1400" dirty="0" smtClean="0">
                <a:latin typeface="Verdana" panose="020B0604030504040204" pitchFamily="34" charset="0"/>
                <a:ea typeface="Verdana" panose="020B0604030504040204" pitchFamily="34" charset="0"/>
                <a:cs typeface="Verdana" panose="020B0604030504040204" pitchFamily="34" charset="0"/>
              </a:rPr>
              <a:t>É de livre e fácil acesso à toda população do estado que deseja  informações sobre os programas habitacionais oferecidos. </a:t>
            </a:r>
          </a:p>
          <a:p>
            <a:pPr algn="just">
              <a:buFontTx/>
              <a:buChar char="-"/>
            </a:pPr>
            <a:r>
              <a:rPr lang="pt-BR" sz="1400" dirty="0" smtClean="0">
                <a:latin typeface="Verdana" panose="020B0604030504040204" pitchFamily="34" charset="0"/>
                <a:ea typeface="Verdana" panose="020B0604030504040204" pitchFamily="34" charset="0"/>
                <a:cs typeface="Verdana" panose="020B0604030504040204" pitchFamily="34" charset="0"/>
              </a:rPr>
              <a:t>Permite que o estado tenha informações mais precisa e de fácil sistematização, das características social, econômica e de moradia dos interessados que se inscrevem.</a:t>
            </a:r>
          </a:p>
          <a:p>
            <a:pPr algn="just">
              <a:buFontTx/>
              <a:buChar char="-"/>
            </a:pPr>
            <a:r>
              <a:rPr lang="pt-BR" sz="1400" dirty="0" smtClean="0">
                <a:latin typeface="Verdana" panose="020B0604030504040204" pitchFamily="34" charset="0"/>
                <a:ea typeface="Verdana" panose="020B0604030504040204" pitchFamily="34" charset="0"/>
                <a:cs typeface="Verdana" panose="020B0604030504040204" pitchFamily="34" charset="0"/>
              </a:rPr>
              <a:t>O sistema incorpora todos os requisitos de enquadramento, priorização e seleção estabelecidos nos marcos normativos.</a:t>
            </a:r>
          </a:p>
          <a:p>
            <a:pPr algn="just">
              <a:buFontTx/>
              <a:buChar char="-"/>
            </a:pPr>
            <a:r>
              <a:rPr lang="pt-BR" sz="1400" dirty="0" smtClean="0">
                <a:latin typeface="Verdana" panose="020B0604030504040204" pitchFamily="34" charset="0"/>
                <a:ea typeface="Verdana" panose="020B0604030504040204" pitchFamily="34" charset="0"/>
                <a:cs typeface="Verdana" panose="020B0604030504040204" pitchFamily="34" charset="0"/>
              </a:rPr>
              <a:t>Possibilita através  das informações sistematizadas, um planejamento dirigido as demandas que se apresentam no sistema</a:t>
            </a:r>
            <a:r>
              <a:rPr lang="pt-BR" sz="1400" dirty="0" smtClean="0">
                <a:latin typeface="Verdana" panose="020B0604030504040204" pitchFamily="34" charset="0"/>
                <a:ea typeface="Verdana" panose="020B0604030504040204" pitchFamily="34" charset="0"/>
                <a:cs typeface="Verdana" panose="020B0604030504040204" pitchFamily="34" charset="0"/>
              </a:rPr>
              <a:t>.</a:t>
            </a:r>
          </a:p>
          <a:p>
            <a:pPr algn="just">
              <a:buFontTx/>
              <a:buChar char="-"/>
            </a:pPr>
            <a:r>
              <a:rPr lang="pt-BR" sz="1400" dirty="0" smtClean="0">
                <a:latin typeface="Verdana" panose="020B0604030504040204" pitchFamily="34" charset="0"/>
                <a:ea typeface="Verdana" panose="020B0604030504040204" pitchFamily="34" charset="0"/>
                <a:cs typeface="Verdana" panose="020B0604030504040204" pitchFamily="34" charset="0"/>
              </a:rPr>
              <a:t>Unifica o cadastro de demanda.</a:t>
            </a:r>
            <a:endParaRPr lang="pt-BR" sz="1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Título 1"/>
          <p:cNvSpPr txBox="1">
            <a:spLocks/>
          </p:cNvSpPr>
          <p:nvPr/>
        </p:nvSpPr>
        <p:spPr>
          <a:xfrm>
            <a:off x="1331640" y="4581128"/>
            <a:ext cx="6798734" cy="165618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pt-BR"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53763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403648" y="620688"/>
            <a:ext cx="6798734" cy="71346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pt-BR" sz="2000" b="1" dirty="0" smtClean="0">
              <a:latin typeface="Verdana" panose="020B0604030504040204" pitchFamily="34" charset="0"/>
              <a:ea typeface="Verdana" panose="020B0604030504040204" pitchFamily="34" charset="0"/>
              <a:cs typeface="Verdana" panose="020B0604030504040204" pitchFamily="34" charset="0"/>
            </a:endParaRPr>
          </a:p>
          <a:p>
            <a:pPr algn="l"/>
            <a:r>
              <a:rPr lang="pt-BR" sz="2000" b="1" dirty="0" smtClean="0">
                <a:latin typeface="Verdana" panose="020B0604030504040204" pitchFamily="34" charset="0"/>
                <a:ea typeface="Verdana" panose="020B0604030504040204" pitchFamily="34" charset="0"/>
                <a:cs typeface="Verdana" panose="020B0604030504040204" pitchFamily="34" charset="0"/>
              </a:rPr>
              <a:t>PRAZO DE EXECUÇÃO</a:t>
            </a:r>
            <a:endParaRPr lang="pt-BR" sz="2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Título 1"/>
          <p:cNvSpPr txBox="1">
            <a:spLocks/>
          </p:cNvSpPr>
          <p:nvPr/>
        </p:nvSpPr>
        <p:spPr>
          <a:xfrm>
            <a:off x="1403648" y="3212976"/>
            <a:ext cx="6798734" cy="71346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pt-BR" sz="1800" dirty="0" smtClean="0">
                <a:latin typeface="Verdana" panose="020B0604030504040204" pitchFamily="34" charset="0"/>
                <a:ea typeface="Verdana" panose="020B0604030504040204" pitchFamily="34" charset="0"/>
                <a:cs typeface="Verdana" panose="020B0604030504040204" pitchFamily="34" charset="0"/>
              </a:rPr>
              <a:t>A implantação do sistema teve início em abril de 2015 e o prazo de utilização é </a:t>
            </a:r>
            <a:r>
              <a:rPr lang="pt-BR" sz="1800" dirty="0" smtClean="0">
                <a:latin typeface="Verdana" panose="020B0604030504040204" pitchFamily="34" charset="0"/>
                <a:ea typeface="Verdana" panose="020B0604030504040204" pitchFamily="34" charset="0"/>
                <a:cs typeface="Verdana" panose="020B0604030504040204" pitchFamily="34" charset="0"/>
              </a:rPr>
              <a:t>contínuo, </a:t>
            </a:r>
            <a:r>
              <a:rPr lang="pt-BR" sz="1800" dirty="0" smtClean="0">
                <a:latin typeface="Verdana" panose="020B0604030504040204" pitchFamily="34" charset="0"/>
                <a:ea typeface="Verdana" panose="020B0604030504040204" pitchFamily="34" charset="0"/>
                <a:cs typeface="Verdana" panose="020B0604030504040204" pitchFamily="34" charset="0"/>
              </a:rPr>
              <a:t>recebendo aprimoramentos quando necessário.</a:t>
            </a:r>
          </a:p>
          <a:p>
            <a:pPr algn="just"/>
            <a:r>
              <a:rPr lang="pt-BR" sz="1800" dirty="0" smtClean="0">
                <a:latin typeface="Verdana" panose="020B0604030504040204" pitchFamily="34" charset="0"/>
                <a:ea typeface="Verdana" panose="020B0604030504040204" pitchFamily="34" charset="0"/>
                <a:cs typeface="Verdana" panose="020B0604030504040204" pitchFamily="34" charset="0"/>
              </a:rPr>
              <a:t>Até o momento foram realizadas 27 </a:t>
            </a:r>
            <a:r>
              <a:rPr lang="pt-BR" sz="1800" dirty="0" smtClean="0">
                <a:latin typeface="Verdana" panose="020B0604030504040204" pitchFamily="34" charset="0"/>
                <a:ea typeface="Verdana" panose="020B0604030504040204" pitchFamily="34" charset="0"/>
                <a:cs typeface="Verdana" panose="020B0604030504040204" pitchFamily="34" charset="0"/>
              </a:rPr>
              <a:t>seleções</a:t>
            </a:r>
            <a:r>
              <a:rPr lang="pt-BR" sz="1800" dirty="0" smtClean="0">
                <a:latin typeface="Verdana" panose="020B0604030504040204" pitchFamily="34" charset="0"/>
                <a:ea typeface="Verdana" panose="020B0604030504040204" pitchFamily="34" charset="0"/>
                <a:cs typeface="Verdana" panose="020B0604030504040204" pitchFamily="34" charset="0"/>
              </a:rPr>
              <a:t>, onde as famílias foram pontuadas conforme os critérios exigidos pelo programa habitacional em curso “ Programa Habitacional Financiado e Subsidiado para a população de baixa renda de Mato Grosso do Sul, no âmbito do Programa Minha Casa, Minha Vida” instituído pelo Decreto n° 14.251 de 28 de agosto de 2015.</a:t>
            </a:r>
          </a:p>
          <a:p>
            <a:pPr algn="just"/>
            <a:r>
              <a:rPr lang="pt-BR" sz="1800" dirty="0" smtClean="0">
                <a:latin typeface="Verdana" panose="020B0604030504040204" pitchFamily="34" charset="0"/>
                <a:ea typeface="Verdana" panose="020B0604030504040204" pitchFamily="34" charset="0"/>
                <a:cs typeface="Verdana" panose="020B0604030504040204" pitchFamily="34" charset="0"/>
              </a:rPr>
              <a:t>A  Defensoria Pública acompanhou 3 </a:t>
            </a:r>
            <a:r>
              <a:rPr lang="pt-BR" sz="1800" dirty="0" smtClean="0">
                <a:latin typeface="Verdana" panose="020B0604030504040204" pitchFamily="34" charset="0"/>
                <a:ea typeface="Verdana" panose="020B0604030504040204" pitchFamily="34" charset="0"/>
                <a:cs typeface="Verdana" panose="020B0604030504040204" pitchFamily="34" charset="0"/>
              </a:rPr>
              <a:t>seleções </a:t>
            </a:r>
            <a:r>
              <a:rPr lang="pt-BR" sz="1800" dirty="0" smtClean="0">
                <a:latin typeface="Verdana" panose="020B0604030504040204" pitchFamily="34" charset="0"/>
                <a:ea typeface="Verdana" panose="020B0604030504040204" pitchFamily="34" charset="0"/>
                <a:cs typeface="Verdana" panose="020B0604030504040204" pitchFamily="34" charset="0"/>
              </a:rPr>
              <a:t>e  vem participando de reuniões e treinamentos para que seja possível tornar as inscrições e seleções mais acessíveis ao público interessado. </a:t>
            </a:r>
            <a:endParaRPr lang="pt-BR"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80162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987824" y="586479"/>
            <a:ext cx="6797675" cy="354012"/>
          </a:xfrm>
        </p:spPr>
        <p:txBody>
          <a:bodyPr>
            <a:noAutofit/>
          </a:bodyPr>
          <a:lstStyle/>
          <a:p>
            <a:pPr algn="l"/>
            <a:r>
              <a:rPr lang="pt-BR" sz="2000" b="1" u="sng" dirty="0" smtClean="0">
                <a:latin typeface="Verdana" panose="020B0604030504040204" pitchFamily="34" charset="0"/>
                <a:ea typeface="Verdana" panose="020B0604030504040204" pitchFamily="34" charset="0"/>
                <a:cs typeface="Verdana" panose="020B0604030504040204" pitchFamily="34" charset="0"/>
              </a:rPr>
              <a:t>Estratégia adotada</a:t>
            </a:r>
            <a:endParaRPr lang="pt-BR" sz="2000" b="1" u="sng" dirty="0">
              <a:latin typeface="Verdana" panose="020B0604030504040204" pitchFamily="34" charset="0"/>
              <a:ea typeface="Verdana" panose="020B0604030504040204" pitchFamily="34" charset="0"/>
              <a:cs typeface="Verdana" panose="020B0604030504040204" pitchFamily="34" charset="0"/>
            </a:endParaRPr>
          </a:p>
        </p:txBody>
      </p:sp>
      <p:sp>
        <p:nvSpPr>
          <p:cNvPr id="6" name="Título 1"/>
          <p:cNvSpPr txBox="1">
            <a:spLocks/>
          </p:cNvSpPr>
          <p:nvPr/>
        </p:nvSpPr>
        <p:spPr>
          <a:xfrm>
            <a:off x="1236998" y="1220901"/>
            <a:ext cx="6798734" cy="137476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71450" indent="-171450" algn="just">
              <a:buFont typeface="Arial" panose="020B0604020202020204" pitchFamily="34" charset="0"/>
              <a:buChar char="•"/>
            </a:pPr>
            <a:r>
              <a:rPr lang="pt-BR" sz="1400" b="1" dirty="0" smtClean="0">
                <a:latin typeface="Verdana" panose="020B0604030504040204" pitchFamily="34" charset="0"/>
                <a:ea typeface="Verdana" panose="020B0604030504040204" pitchFamily="34" charset="0"/>
                <a:cs typeface="Verdana" panose="020B0604030504040204" pitchFamily="34" charset="0"/>
              </a:rPr>
              <a:t>UMA INSTITUIÇÃO DEMOCRÁTICA</a:t>
            </a:r>
          </a:p>
          <a:p>
            <a:pPr algn="just"/>
            <a:r>
              <a:rPr lang="pt-BR" sz="1300" dirty="0" smtClean="0">
                <a:latin typeface="Verdana" panose="020B0604030504040204" pitchFamily="34" charset="0"/>
                <a:ea typeface="Verdana" panose="020B0604030504040204" pitchFamily="34" charset="0"/>
                <a:cs typeface="Verdana" panose="020B0604030504040204" pitchFamily="34" charset="0"/>
              </a:rPr>
              <a:t>A AGEHAB/MS promove interação entre a gestão pública e a população tornando acessível um sistema que antes pertencia apenas ao poder Público. O </a:t>
            </a:r>
            <a:r>
              <a:rPr lang="pt-BR" sz="1300" dirty="0">
                <a:latin typeface="Verdana" panose="020B0604030504040204" pitchFamily="34" charset="0"/>
                <a:ea typeface="Verdana" panose="020B0604030504040204" pitchFamily="34" charset="0"/>
                <a:cs typeface="Verdana" panose="020B0604030504040204" pitchFamily="34" charset="0"/>
              </a:rPr>
              <a:t>projeto Inscrição </a:t>
            </a:r>
            <a:r>
              <a:rPr lang="pt-BR" sz="1300" dirty="0" smtClean="0">
                <a:latin typeface="Verdana" panose="020B0604030504040204" pitchFamily="34" charset="0"/>
                <a:ea typeface="Verdana" panose="020B0604030504040204" pitchFamily="34" charset="0"/>
                <a:cs typeface="Verdana" panose="020B0604030504040204" pitchFamily="34" charset="0"/>
              </a:rPr>
              <a:t>Compartilhada  melhorou </a:t>
            </a:r>
            <a:r>
              <a:rPr lang="pt-BR" sz="1300" dirty="0">
                <a:latin typeface="Verdana" panose="020B0604030504040204" pitchFamily="34" charset="0"/>
                <a:ea typeface="Verdana" panose="020B0604030504040204" pitchFamily="34" charset="0"/>
                <a:cs typeface="Verdana" panose="020B0604030504040204" pitchFamily="34" charset="0"/>
              </a:rPr>
              <a:t>o atendimento ao </a:t>
            </a:r>
            <a:r>
              <a:rPr lang="pt-BR" sz="1300" dirty="0" smtClean="0">
                <a:latin typeface="Verdana" panose="020B0604030504040204" pitchFamily="34" charset="0"/>
                <a:ea typeface="Verdana" panose="020B0604030504040204" pitchFamily="34" charset="0"/>
                <a:cs typeface="Verdana" panose="020B0604030504040204" pitchFamily="34" charset="0"/>
              </a:rPr>
              <a:t>cidadão, </a:t>
            </a:r>
            <a:r>
              <a:rPr lang="pt-BR" sz="1300" dirty="0">
                <a:latin typeface="Verdana" panose="020B0604030504040204" pitchFamily="34" charset="0"/>
                <a:ea typeface="Verdana" panose="020B0604030504040204" pitchFamily="34" charset="0"/>
                <a:cs typeface="Verdana" panose="020B0604030504040204" pitchFamily="34" charset="0"/>
              </a:rPr>
              <a:t>c</a:t>
            </a:r>
            <a:r>
              <a:rPr lang="pt-BR" sz="1300" dirty="0" smtClean="0">
                <a:latin typeface="Verdana" panose="020B0604030504040204" pitchFamily="34" charset="0"/>
                <a:ea typeface="Verdana" panose="020B0604030504040204" pitchFamily="34" charset="0"/>
                <a:cs typeface="Verdana" panose="020B0604030504040204" pitchFamily="34" charset="0"/>
              </a:rPr>
              <a:t>om </a:t>
            </a:r>
            <a:r>
              <a:rPr lang="pt-BR" sz="1300" dirty="0">
                <a:latin typeface="Verdana" panose="020B0604030504040204" pitchFamily="34" charset="0"/>
                <a:ea typeface="Verdana" panose="020B0604030504040204" pitchFamily="34" charset="0"/>
                <a:cs typeface="Verdana" panose="020B0604030504040204" pitchFamily="34" charset="0"/>
              </a:rPr>
              <a:t>a praticidade e transparência desde o momento da inscrição até a finalização de um processo de </a:t>
            </a:r>
            <a:r>
              <a:rPr lang="pt-BR" sz="1300" dirty="0" smtClean="0">
                <a:latin typeface="Verdana" panose="020B0604030504040204" pitchFamily="34" charset="0"/>
                <a:ea typeface="Verdana" panose="020B0604030504040204" pitchFamily="34" charset="0"/>
                <a:cs typeface="Verdana" panose="020B0604030504040204" pitchFamily="34" charset="0"/>
              </a:rPr>
              <a:t>seleção onde </a:t>
            </a:r>
            <a:r>
              <a:rPr lang="pt-BR" sz="1300" dirty="0">
                <a:latin typeface="Verdana" panose="020B0604030504040204" pitchFamily="34" charset="0"/>
                <a:ea typeface="Verdana" panose="020B0604030504040204" pitchFamily="34" charset="0"/>
                <a:cs typeface="Verdana" panose="020B0604030504040204" pitchFamily="34" charset="0"/>
              </a:rPr>
              <a:t>o pretendente </a:t>
            </a:r>
            <a:r>
              <a:rPr lang="pt-BR" sz="1300" dirty="0" smtClean="0">
                <a:latin typeface="Verdana" panose="020B0604030504040204" pitchFamily="34" charset="0"/>
                <a:ea typeface="Verdana" panose="020B0604030504040204" pitchFamily="34" charset="0"/>
                <a:cs typeface="Verdana" panose="020B0604030504040204" pitchFamily="34" charset="0"/>
              </a:rPr>
              <a:t>à </a:t>
            </a:r>
            <a:r>
              <a:rPr lang="pt-BR" sz="1300" dirty="0">
                <a:latin typeface="Verdana" panose="020B0604030504040204" pitchFamily="34" charset="0"/>
                <a:ea typeface="Verdana" panose="020B0604030504040204" pitchFamily="34" charset="0"/>
                <a:cs typeface="Verdana" panose="020B0604030504040204" pitchFamily="34" charset="0"/>
              </a:rPr>
              <a:t>casa própria poderá acompanhar todo esse percurso. </a:t>
            </a:r>
          </a:p>
          <a:p>
            <a:pPr algn="just"/>
            <a:endParaRPr lang="pt-BR"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Título 1"/>
          <p:cNvSpPr txBox="1">
            <a:spLocks/>
          </p:cNvSpPr>
          <p:nvPr/>
        </p:nvSpPr>
        <p:spPr>
          <a:xfrm>
            <a:off x="1219882" y="2486279"/>
            <a:ext cx="6798734" cy="137476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71450" indent="-171450" algn="just">
              <a:buFont typeface="Arial" panose="020B0604020202020204" pitchFamily="34" charset="0"/>
              <a:buChar char="•"/>
            </a:pPr>
            <a:r>
              <a:rPr lang="pt-BR" sz="1400" b="1" dirty="0" smtClean="0">
                <a:latin typeface="Verdana" panose="020B0604030504040204" pitchFamily="34" charset="0"/>
                <a:ea typeface="Verdana" panose="020B0604030504040204" pitchFamily="34" charset="0"/>
                <a:cs typeface="Verdana" panose="020B0604030504040204" pitchFamily="34" charset="0"/>
              </a:rPr>
              <a:t>UMA INSTITUIÇÃO REPRESENTATIVA DA SOCIEDADE</a:t>
            </a:r>
          </a:p>
          <a:p>
            <a:pPr algn="just"/>
            <a:r>
              <a:rPr lang="pt-BR" sz="1300" dirty="0" smtClean="0">
                <a:latin typeface="Verdana" panose="020B0604030504040204" pitchFamily="34" charset="0"/>
                <a:ea typeface="Verdana" panose="020B0604030504040204" pitchFamily="34" charset="0"/>
                <a:cs typeface="Verdana" panose="020B0604030504040204" pitchFamily="34" charset="0"/>
              </a:rPr>
              <a:t>A AGEHAB/MS através do Projeto </a:t>
            </a:r>
            <a:r>
              <a:rPr lang="pt-BR" sz="1300" dirty="0">
                <a:latin typeface="Verdana" panose="020B0604030504040204" pitchFamily="34" charset="0"/>
                <a:ea typeface="Verdana" panose="020B0604030504040204" pitchFamily="34" charset="0"/>
                <a:cs typeface="Verdana" panose="020B0604030504040204" pitchFamily="34" charset="0"/>
              </a:rPr>
              <a:t>Inscrição </a:t>
            </a:r>
            <a:r>
              <a:rPr lang="pt-BR" sz="1300" dirty="0" smtClean="0">
                <a:latin typeface="Verdana" panose="020B0604030504040204" pitchFamily="34" charset="0"/>
                <a:ea typeface="Verdana" panose="020B0604030504040204" pitchFamily="34" charset="0"/>
                <a:cs typeface="Verdana" panose="020B0604030504040204" pitchFamily="34" charset="0"/>
              </a:rPr>
              <a:t>Compartilhada abrange os diversos atores da sociedade civil que atuam diretamente no pensar e construir a cidade, Poder Público nas suas três esferas, Entidades sem fins lucrativos e Movimentos Populares.</a:t>
            </a:r>
            <a:endParaRPr lang="pt-BR" sz="1300" dirty="0">
              <a:latin typeface="Verdana" panose="020B0604030504040204" pitchFamily="34" charset="0"/>
              <a:ea typeface="Verdana" panose="020B0604030504040204" pitchFamily="34" charset="0"/>
              <a:cs typeface="Verdana" panose="020B0604030504040204" pitchFamily="34" charset="0"/>
            </a:endParaRPr>
          </a:p>
          <a:p>
            <a:pPr algn="just"/>
            <a:endParaRPr lang="pt-BR" sz="1200" dirty="0">
              <a:latin typeface="Verdana" panose="020B0604030504040204" pitchFamily="34" charset="0"/>
              <a:ea typeface="Verdana" panose="020B0604030504040204" pitchFamily="34" charset="0"/>
              <a:cs typeface="Verdana" panose="020B0604030504040204" pitchFamily="34" charset="0"/>
            </a:endParaRPr>
          </a:p>
        </p:txBody>
      </p:sp>
      <p:sp>
        <p:nvSpPr>
          <p:cNvPr id="11" name="Título 1"/>
          <p:cNvSpPr txBox="1">
            <a:spLocks/>
          </p:cNvSpPr>
          <p:nvPr/>
        </p:nvSpPr>
        <p:spPr>
          <a:xfrm>
            <a:off x="1248619" y="3933056"/>
            <a:ext cx="6798734" cy="101472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71450" indent="-171450" algn="just">
              <a:buFont typeface="Arial" panose="020B0604020202020204" pitchFamily="34" charset="0"/>
              <a:buChar char="•"/>
            </a:pPr>
            <a:r>
              <a:rPr lang="pt-BR" sz="1400" b="1" dirty="0" smtClean="0">
                <a:latin typeface="Verdana" panose="020B0604030504040204" pitchFamily="34" charset="0"/>
                <a:ea typeface="Verdana" panose="020B0604030504040204" pitchFamily="34" charset="0"/>
                <a:cs typeface="Verdana" panose="020B0604030504040204" pitchFamily="34" charset="0"/>
              </a:rPr>
              <a:t>UMA POLÍTICA DE ESTADO</a:t>
            </a:r>
          </a:p>
          <a:p>
            <a:pPr algn="just"/>
            <a:r>
              <a:rPr lang="pt-BR" sz="1300" dirty="0" smtClean="0">
                <a:latin typeface="Verdana" panose="020B0604030504040204" pitchFamily="34" charset="0"/>
                <a:ea typeface="Verdana" panose="020B0604030504040204" pitchFamily="34" charset="0"/>
                <a:cs typeface="Verdana" panose="020B0604030504040204" pitchFamily="34" charset="0"/>
              </a:rPr>
              <a:t> O sistema de Inscrição compartilhado atendeu a Lei n° 4.810 que “dispõe sobre a publicidade e transparência dos cadastros de programas habitacionais e sociais do Estado do MS”.</a:t>
            </a:r>
          </a:p>
          <a:p>
            <a:pPr algn="just"/>
            <a:r>
              <a:rPr lang="pt-BR" sz="1300" dirty="0" smtClean="0">
                <a:latin typeface="Verdana" panose="020B0604030504040204" pitchFamily="34" charset="0"/>
                <a:ea typeface="Verdana" panose="020B0604030504040204" pitchFamily="34" charset="0"/>
                <a:cs typeface="Verdana" panose="020B0604030504040204" pitchFamily="34" charset="0"/>
              </a:rPr>
              <a:t>Esta Lei foi aprimorada em 28 de dezembro de 2015 através da Lei n° 4.810.</a:t>
            </a:r>
          </a:p>
          <a:p>
            <a:pPr algn="just"/>
            <a:r>
              <a:rPr lang="pt-BR" sz="1300" dirty="0" smtClean="0">
                <a:latin typeface="Verdana" panose="020B0604030504040204" pitchFamily="34" charset="0"/>
                <a:ea typeface="Verdana" panose="020B0604030504040204" pitchFamily="34" charset="0"/>
                <a:cs typeface="Verdana" panose="020B0604030504040204" pitchFamily="34" charset="0"/>
              </a:rPr>
              <a:t>A Inscrição compartilhada está disponível no sítio da SEHAB/AGEHAB. </a:t>
            </a:r>
          </a:p>
          <a:p>
            <a:pPr marL="171450" indent="-171450" algn="just">
              <a:buFont typeface="Arial" panose="020B0604020202020204" pitchFamily="34" charset="0"/>
              <a:buChar char="•"/>
            </a:pPr>
            <a:endParaRPr lang="pt-BR" sz="1200" b="1" dirty="0" smtClean="0">
              <a:latin typeface="Verdana" panose="020B0604030504040204" pitchFamily="34" charset="0"/>
              <a:ea typeface="Verdana" panose="020B0604030504040204" pitchFamily="34" charset="0"/>
              <a:cs typeface="Verdana" panose="020B0604030504040204" pitchFamily="34" charset="0"/>
            </a:endParaRPr>
          </a:p>
          <a:p>
            <a:pPr algn="just"/>
            <a:endParaRPr lang="pt-BR" sz="1200" dirty="0">
              <a:latin typeface="Verdana" panose="020B0604030504040204" pitchFamily="34" charset="0"/>
              <a:ea typeface="Verdana" panose="020B0604030504040204" pitchFamily="34" charset="0"/>
              <a:cs typeface="Verdana" panose="020B0604030504040204" pitchFamily="34" charset="0"/>
            </a:endParaRPr>
          </a:p>
        </p:txBody>
      </p:sp>
      <p:sp>
        <p:nvSpPr>
          <p:cNvPr id="12" name="Título 1"/>
          <p:cNvSpPr txBox="1">
            <a:spLocks/>
          </p:cNvSpPr>
          <p:nvPr/>
        </p:nvSpPr>
        <p:spPr>
          <a:xfrm>
            <a:off x="1219882" y="5160569"/>
            <a:ext cx="6798734" cy="101472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71450" indent="-171450" algn="just">
              <a:buFont typeface="Arial" panose="020B0604020202020204" pitchFamily="34" charset="0"/>
              <a:buChar char="•"/>
            </a:pPr>
            <a:r>
              <a:rPr lang="pt-BR" sz="1400" b="1" dirty="0" smtClean="0">
                <a:latin typeface="Verdana" panose="020B0604030504040204" pitchFamily="34" charset="0"/>
                <a:ea typeface="Verdana" panose="020B0604030504040204" pitchFamily="34" charset="0"/>
                <a:cs typeface="Verdana" panose="020B0604030504040204" pitchFamily="34" charset="0"/>
              </a:rPr>
              <a:t>UMA AÇÃO INTERINSTITUCIONAL</a:t>
            </a:r>
          </a:p>
          <a:p>
            <a:pPr algn="just"/>
            <a:r>
              <a:rPr lang="pt-BR" sz="1300" dirty="0" smtClean="0">
                <a:latin typeface="Verdana" panose="020B0604030504040204" pitchFamily="34" charset="0"/>
                <a:ea typeface="Verdana" panose="020B0604030504040204" pitchFamily="34" charset="0"/>
                <a:cs typeface="Verdana" panose="020B0604030504040204" pitchFamily="34" charset="0"/>
              </a:rPr>
              <a:t>A Inscrição compartilhada é colocada a disposição dos interessados nos municípios através de parceria do estado com o município. É também disponível para entidades da sociedade civil que promovem ações habitacionais de interesse social e para órgãos de fiscalização que desejam acompanhar o processo de seleção.</a:t>
            </a:r>
          </a:p>
          <a:p>
            <a:pPr algn="just"/>
            <a:endParaRPr lang="pt-BR"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3460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092124" y="916982"/>
            <a:ext cx="6799263" cy="280988"/>
          </a:xfrm>
        </p:spPr>
        <p:txBody>
          <a:bodyPr>
            <a:noAutofit/>
          </a:bodyPr>
          <a:lstStyle/>
          <a:p>
            <a:pPr algn="l"/>
            <a:r>
              <a:rPr lang="pt-BR" sz="1400" b="1" u="sng" dirty="0">
                <a:latin typeface="Verdana" panose="020B0604030504040204" pitchFamily="34" charset="0"/>
                <a:ea typeface="Verdana" panose="020B0604030504040204" pitchFamily="34" charset="0"/>
                <a:cs typeface="Verdana" panose="020B0604030504040204" pitchFamily="34" charset="0"/>
              </a:rPr>
              <a:t>EQUIPE TÉCNICA ENVOLVIDA DIRETAMENTE NO PROJETO</a:t>
            </a:r>
            <a:br>
              <a:rPr lang="pt-BR" sz="1400" b="1" u="sng" dirty="0">
                <a:latin typeface="Verdana" panose="020B0604030504040204" pitchFamily="34" charset="0"/>
                <a:ea typeface="Verdana" panose="020B0604030504040204" pitchFamily="34" charset="0"/>
                <a:cs typeface="Verdana" panose="020B0604030504040204" pitchFamily="34" charset="0"/>
              </a:rPr>
            </a:br>
            <a:r>
              <a:rPr lang="pt-BR" sz="1400" u="sng" dirty="0">
                <a:latin typeface="Verdana" panose="020B0604030504040204" pitchFamily="34" charset="0"/>
                <a:ea typeface="Verdana" panose="020B0604030504040204" pitchFamily="34" charset="0"/>
                <a:cs typeface="Verdana" panose="020B0604030504040204" pitchFamily="34" charset="0"/>
              </a:rPr>
              <a:t/>
            </a:r>
            <a:br>
              <a:rPr lang="pt-BR" sz="1400" u="sng" dirty="0">
                <a:latin typeface="Verdana" panose="020B0604030504040204" pitchFamily="34" charset="0"/>
                <a:ea typeface="Verdana" panose="020B0604030504040204" pitchFamily="34" charset="0"/>
                <a:cs typeface="Verdana" panose="020B0604030504040204" pitchFamily="34" charset="0"/>
              </a:rPr>
            </a:br>
            <a:endParaRPr lang="pt-BR" sz="1400" u="sng" dirty="0">
              <a:latin typeface="Verdana" panose="020B0604030504040204" pitchFamily="34" charset="0"/>
              <a:ea typeface="Verdana" panose="020B0604030504040204" pitchFamily="34" charset="0"/>
              <a:cs typeface="Verdana" panose="020B0604030504040204" pitchFamily="34" charset="0"/>
            </a:endParaRPr>
          </a:p>
        </p:txBody>
      </p:sp>
      <p:sp>
        <p:nvSpPr>
          <p:cNvPr id="5" name="Título 1"/>
          <p:cNvSpPr txBox="1">
            <a:spLocks/>
          </p:cNvSpPr>
          <p:nvPr/>
        </p:nvSpPr>
        <p:spPr>
          <a:xfrm>
            <a:off x="1092124" y="1125306"/>
            <a:ext cx="6798734" cy="932796"/>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pt-BR" sz="1400" dirty="0" smtClean="0">
                <a:latin typeface="Verdana" panose="020B0604030504040204" pitchFamily="34" charset="0"/>
                <a:ea typeface="Verdana" panose="020B0604030504040204" pitchFamily="34" charset="0"/>
                <a:cs typeface="Verdana" panose="020B0604030504040204" pitchFamily="34" charset="0"/>
              </a:rPr>
              <a:t>O projeto Inscrição Compartilhada foi criado e idealizado pelos servidores da Secretaria de Estado de Habitação e da Agência de Habitação Popular de MS, sendo que cada setor contribuiu com as suas demandas fornecendo dados e expectativas de atendimento. Foi utilizada a contratação de uma empresa de informática para montagem do sistema.</a:t>
            </a:r>
            <a:endParaRPr lang="pt-BR" sz="1400" dirty="0">
              <a:latin typeface="Verdana" panose="020B0604030504040204" pitchFamily="34" charset="0"/>
              <a:ea typeface="Verdana" panose="020B0604030504040204" pitchFamily="34" charset="0"/>
              <a:cs typeface="Verdana" panose="020B0604030504040204" pitchFamily="34" charset="0"/>
            </a:endParaRPr>
          </a:p>
        </p:txBody>
      </p:sp>
      <p:sp>
        <p:nvSpPr>
          <p:cNvPr id="6" name="Título 1"/>
          <p:cNvSpPr txBox="1">
            <a:spLocks/>
          </p:cNvSpPr>
          <p:nvPr/>
        </p:nvSpPr>
        <p:spPr>
          <a:xfrm>
            <a:off x="1173542" y="2654921"/>
            <a:ext cx="6798734" cy="281415"/>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pt-BR" sz="1400" b="1" u="sng" dirty="0" smtClean="0">
                <a:latin typeface="Verdana" panose="020B0604030504040204" pitchFamily="34" charset="0"/>
                <a:ea typeface="Verdana" panose="020B0604030504040204" pitchFamily="34" charset="0"/>
                <a:cs typeface="Verdana" panose="020B0604030504040204" pitchFamily="34" charset="0"/>
              </a:rPr>
              <a:t>PAPEL DOS PARCEIROS NO PROJETO</a:t>
            </a:r>
            <a:br>
              <a:rPr lang="pt-BR" sz="1400" b="1" u="sng" dirty="0" smtClean="0">
                <a:latin typeface="Verdana" panose="020B0604030504040204" pitchFamily="34" charset="0"/>
                <a:ea typeface="Verdana" panose="020B0604030504040204" pitchFamily="34" charset="0"/>
                <a:cs typeface="Verdana" panose="020B0604030504040204" pitchFamily="34" charset="0"/>
              </a:rPr>
            </a:br>
            <a:r>
              <a:rPr lang="pt-BR" sz="1400" u="sng" dirty="0" smtClean="0">
                <a:latin typeface="Verdana" panose="020B0604030504040204" pitchFamily="34" charset="0"/>
                <a:ea typeface="Verdana" panose="020B0604030504040204" pitchFamily="34" charset="0"/>
                <a:cs typeface="Verdana" panose="020B0604030504040204" pitchFamily="34" charset="0"/>
              </a:rPr>
              <a:t/>
            </a:r>
            <a:br>
              <a:rPr lang="pt-BR" sz="1400" u="sng" dirty="0" smtClean="0">
                <a:latin typeface="Verdana" panose="020B0604030504040204" pitchFamily="34" charset="0"/>
                <a:ea typeface="Verdana" panose="020B0604030504040204" pitchFamily="34" charset="0"/>
                <a:cs typeface="Verdana" panose="020B0604030504040204" pitchFamily="34" charset="0"/>
              </a:rPr>
            </a:br>
            <a:endParaRPr lang="pt-BR" sz="1400" u="sng" dirty="0">
              <a:latin typeface="Verdana" panose="020B0604030504040204" pitchFamily="34" charset="0"/>
              <a:ea typeface="Verdana" panose="020B0604030504040204" pitchFamily="34" charset="0"/>
              <a:cs typeface="Verdana" panose="020B0604030504040204" pitchFamily="34" charset="0"/>
            </a:endParaRPr>
          </a:p>
        </p:txBody>
      </p:sp>
      <p:sp>
        <p:nvSpPr>
          <p:cNvPr id="7" name="Título 1"/>
          <p:cNvSpPr txBox="1">
            <a:spLocks/>
          </p:cNvSpPr>
          <p:nvPr/>
        </p:nvSpPr>
        <p:spPr>
          <a:xfrm>
            <a:off x="1173542" y="2845851"/>
            <a:ext cx="6798734" cy="137088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pt-BR" sz="1400" dirty="0" smtClean="0">
                <a:latin typeface="Verdana" panose="020B0604030504040204" pitchFamily="34" charset="0"/>
                <a:ea typeface="Verdana" panose="020B0604030504040204" pitchFamily="34" charset="0"/>
                <a:cs typeface="Verdana" panose="020B0604030504040204" pitchFamily="34" charset="0"/>
              </a:rPr>
              <a:t>A parceria com os municípios possibilita a divulgação e a aceitação do sistema pela população local. A participação das entidades da sociedade civil também contribuem no mesmo sentido.</a:t>
            </a:r>
          </a:p>
          <a:p>
            <a:pPr algn="just"/>
            <a:r>
              <a:rPr lang="pt-BR" sz="1400" dirty="0" smtClean="0">
                <a:latin typeface="Verdana" panose="020B0604030504040204" pitchFamily="34" charset="0"/>
                <a:ea typeface="Verdana" panose="020B0604030504040204" pitchFamily="34" charset="0"/>
                <a:cs typeface="Verdana" panose="020B0604030504040204" pitchFamily="34" charset="0"/>
              </a:rPr>
              <a:t>A presença dos órgãos de fiscalização e dos demais parceiros garantem a transparência e a credibilidade no processo de seleção.</a:t>
            </a:r>
          </a:p>
          <a:p>
            <a:pPr algn="just"/>
            <a:endParaRPr lang="pt-BR" sz="14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pt-BR" sz="1400" dirty="0">
              <a:latin typeface="Verdana" panose="020B0604030504040204" pitchFamily="34" charset="0"/>
              <a:ea typeface="Verdana" panose="020B0604030504040204" pitchFamily="34" charset="0"/>
              <a:cs typeface="Verdana" panose="020B0604030504040204" pitchFamily="34" charset="0"/>
            </a:endParaRPr>
          </a:p>
        </p:txBody>
      </p:sp>
      <p:sp>
        <p:nvSpPr>
          <p:cNvPr id="8" name="Título 1"/>
          <p:cNvSpPr txBox="1">
            <a:spLocks/>
          </p:cNvSpPr>
          <p:nvPr/>
        </p:nvSpPr>
        <p:spPr>
          <a:xfrm>
            <a:off x="1173542" y="4271275"/>
            <a:ext cx="6798734" cy="281415"/>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pt-BR" sz="1400" b="1" u="sng" dirty="0" smtClean="0">
                <a:latin typeface="Verdana" panose="020B0604030504040204" pitchFamily="34" charset="0"/>
                <a:ea typeface="Verdana" panose="020B0604030504040204" pitchFamily="34" charset="0"/>
                <a:cs typeface="Verdana" panose="020B0604030504040204" pitchFamily="34" charset="0"/>
              </a:rPr>
              <a:t>LIÇÕES APRENDIDAS</a:t>
            </a:r>
            <a:br>
              <a:rPr lang="pt-BR" sz="1400" b="1" u="sng" dirty="0" smtClean="0">
                <a:latin typeface="Verdana" panose="020B0604030504040204" pitchFamily="34" charset="0"/>
                <a:ea typeface="Verdana" panose="020B0604030504040204" pitchFamily="34" charset="0"/>
                <a:cs typeface="Verdana" panose="020B0604030504040204" pitchFamily="34" charset="0"/>
              </a:rPr>
            </a:br>
            <a:r>
              <a:rPr lang="pt-BR" sz="1400" u="sng" dirty="0" smtClean="0">
                <a:latin typeface="Verdana" panose="020B0604030504040204" pitchFamily="34" charset="0"/>
                <a:ea typeface="Verdana" panose="020B0604030504040204" pitchFamily="34" charset="0"/>
                <a:cs typeface="Verdana" panose="020B0604030504040204" pitchFamily="34" charset="0"/>
              </a:rPr>
              <a:t/>
            </a:r>
            <a:br>
              <a:rPr lang="pt-BR" sz="1400" u="sng" dirty="0" smtClean="0">
                <a:latin typeface="Verdana" panose="020B0604030504040204" pitchFamily="34" charset="0"/>
                <a:ea typeface="Verdana" panose="020B0604030504040204" pitchFamily="34" charset="0"/>
                <a:cs typeface="Verdana" panose="020B0604030504040204" pitchFamily="34" charset="0"/>
              </a:rPr>
            </a:br>
            <a:endParaRPr lang="pt-BR" sz="1400" u="sng" dirty="0">
              <a:latin typeface="Verdana" panose="020B0604030504040204" pitchFamily="34" charset="0"/>
              <a:ea typeface="Verdana" panose="020B0604030504040204" pitchFamily="34" charset="0"/>
              <a:cs typeface="Verdana" panose="020B0604030504040204" pitchFamily="34" charset="0"/>
            </a:endParaRPr>
          </a:p>
        </p:txBody>
      </p:sp>
      <p:sp>
        <p:nvSpPr>
          <p:cNvPr id="11" name="Título 1"/>
          <p:cNvSpPr txBox="1">
            <a:spLocks/>
          </p:cNvSpPr>
          <p:nvPr/>
        </p:nvSpPr>
        <p:spPr>
          <a:xfrm>
            <a:off x="1173542" y="4653136"/>
            <a:ext cx="6798734" cy="137088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pt-BR" sz="1300" dirty="0" smtClean="0">
                <a:latin typeface="Verdana" panose="020B0604030504040204" pitchFamily="34" charset="0"/>
                <a:ea typeface="Verdana" panose="020B0604030504040204" pitchFamily="34" charset="0"/>
                <a:cs typeface="Verdana" panose="020B0604030504040204" pitchFamily="34" charset="0"/>
              </a:rPr>
              <a:t>Existe uma considerável distância entre o propósito de realizar uma Gestão Pública transparente para o atendimento à Habitação de Interesse Social e conseguir realizá-la de fato.</a:t>
            </a:r>
          </a:p>
          <a:p>
            <a:pPr algn="just"/>
            <a:r>
              <a:rPr lang="pt-BR" sz="1300" dirty="0" smtClean="0">
                <a:latin typeface="Verdana" panose="020B0604030504040204" pitchFamily="34" charset="0"/>
                <a:ea typeface="Verdana" panose="020B0604030504040204" pitchFamily="34" charset="0"/>
                <a:cs typeface="Verdana" panose="020B0604030504040204" pitchFamily="34" charset="0"/>
              </a:rPr>
              <a:t>Para realizar este atendimento à habitação de Interesse Social é necessário o amadurecimento tanto do Poder Público quanto da Sociedade Civil no acompanhamento da evolução da modernidade.</a:t>
            </a:r>
          </a:p>
          <a:p>
            <a:pPr algn="just"/>
            <a:r>
              <a:rPr lang="pt-BR" sz="1300" dirty="0" smtClean="0">
                <a:latin typeface="Verdana" panose="020B0604030504040204" pitchFamily="34" charset="0"/>
                <a:ea typeface="Verdana" panose="020B0604030504040204" pitchFamily="34" charset="0"/>
                <a:cs typeface="Verdana" panose="020B0604030504040204" pitchFamily="34" charset="0"/>
              </a:rPr>
              <a:t>Não é suficiente a construção dos instrumentos democráticos nos marcos regulatórios. É preciso  determinação política de adotá-los</a:t>
            </a:r>
            <a:r>
              <a:rPr lang="pt-BR" sz="13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pt-BR" sz="13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pt-BR" sz="13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364326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Orgâ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â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â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2080</TotalTime>
  <Words>2446</Words>
  <Application>Microsoft Office PowerPoint</Application>
  <PresentationFormat>Apresentação na tela (4:3)</PresentationFormat>
  <Paragraphs>186</Paragraphs>
  <Slides>26</Slides>
  <Notes>0</Notes>
  <HiddenSlides>0</HiddenSlides>
  <MMClips>0</MMClips>
  <ScaleCrop>false</ScaleCrop>
  <HeadingPairs>
    <vt:vector size="4" baseType="variant">
      <vt:variant>
        <vt:lpstr>Tema</vt:lpstr>
      </vt:variant>
      <vt:variant>
        <vt:i4>1</vt:i4>
      </vt:variant>
      <vt:variant>
        <vt:lpstr>Títulos de slides</vt:lpstr>
      </vt:variant>
      <vt:variant>
        <vt:i4>26</vt:i4>
      </vt:variant>
    </vt:vector>
  </HeadingPairs>
  <TitlesOfParts>
    <vt:vector size="27" baseType="lpstr">
      <vt:lpstr>Orgânico</vt:lpstr>
      <vt:lpstr>INSCRIÇÃO COMPARTILHADA</vt:lpstr>
      <vt:lpstr>Apresentação do PowerPoint</vt:lpstr>
      <vt:lpstr>ANTECEDENTES DO PROJETO </vt:lpstr>
      <vt:lpstr>OBJETIVOS DO PROJETO</vt:lpstr>
      <vt:lpstr>Local de Intervenção</vt:lpstr>
      <vt:lpstr>IDENTIFICAÇÃO COM A CATEGORIA EM QUE CONCORRE AO PRÊMIO DO SELO DE MÉRITO</vt:lpstr>
      <vt:lpstr>Apresentação do PowerPoint</vt:lpstr>
      <vt:lpstr>Estratégia adotada</vt:lpstr>
      <vt:lpstr>EQUIPE TÉCNICA ENVOLVIDA DIRETAMENTE NO PROJETO  </vt:lpstr>
      <vt:lpstr>PROJETO DE MONITORAMENTO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mariat</dc:creator>
  <cp:lastModifiedBy>Maria do Carmo Avesani Lopez</cp:lastModifiedBy>
  <cp:revision>171</cp:revision>
  <cp:lastPrinted>2016-03-09T21:15:51Z</cp:lastPrinted>
  <dcterms:created xsi:type="dcterms:W3CDTF">2013-03-04T21:06:08Z</dcterms:created>
  <dcterms:modified xsi:type="dcterms:W3CDTF">2016-03-10T22:44:20Z</dcterms:modified>
</cp:coreProperties>
</file>