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78" r:id="rId4"/>
    <p:sldId id="375" r:id="rId5"/>
    <p:sldId id="344" r:id="rId6"/>
    <p:sldId id="379" r:id="rId7"/>
    <p:sldId id="329" r:id="rId8"/>
    <p:sldId id="352" r:id="rId9"/>
    <p:sldId id="326" r:id="rId10"/>
    <p:sldId id="332" r:id="rId11"/>
    <p:sldId id="345" r:id="rId12"/>
    <p:sldId id="348" r:id="rId13"/>
    <p:sldId id="26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1" autoAdjust="0"/>
    <p:restoredTop sz="94727"/>
  </p:normalViewPr>
  <p:slideViewPr>
    <p:cSldViewPr showGuides="1">
      <p:cViewPr>
        <p:scale>
          <a:sx n="76" d="100"/>
          <a:sy n="76" d="100"/>
        </p:scale>
        <p:origin x="1120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C1EE2C0D-A8A3-4B9A-8067-8F6E9F9CF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99656" y="1700810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276B3C63-2086-400E-80B4-A03BD73C1F04}"/>
              </a:ext>
            </a:extLst>
          </p:cNvPr>
          <p:cNvSpPr/>
          <p:nvPr userDrawn="1"/>
        </p:nvSpPr>
        <p:spPr>
          <a:xfrm>
            <a:off x="0" y="6425952"/>
            <a:ext cx="1219200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>
              <a:solidFill>
                <a:srgbClr val="2857A5"/>
              </a:solidFill>
            </a:endParaRPr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0AC27F71-8849-4910-903C-F5482466A142}"/>
              </a:ext>
            </a:extLst>
          </p:cNvPr>
          <p:cNvCxnSpPr>
            <a:cxnSpLocks/>
          </p:cNvCxnSpPr>
          <p:nvPr userDrawn="1"/>
        </p:nvCxnSpPr>
        <p:spPr>
          <a:xfrm>
            <a:off x="191344" y="747448"/>
            <a:ext cx="117867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CF66641D-3D1D-4F60-AAAD-BD582FE79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10560496" y="156853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623392" y="4797152"/>
            <a:ext cx="1044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cap="small" dirty="0">
                <a:latin typeface="Calibri Light"/>
                <a:cs typeface="Calibri Light"/>
              </a:rPr>
              <a:t>AÇOES AFIRMATIVAS SOBRE A REGULARIZAÇÃO FUNDIÁRIA</a:t>
            </a:r>
          </a:p>
          <a:p>
            <a:pPr algn="ctr">
              <a:defRPr/>
            </a:pPr>
            <a:r>
              <a:rPr lang="pt-BR" sz="3200" b="1" cap="small" dirty="0">
                <a:latin typeface="Calibri Light"/>
                <a:cs typeface="Calibri Light"/>
              </a:rPr>
              <a:t>PROGRAMA CIDADE  LEGAL</a:t>
            </a:r>
          </a:p>
        </p:txBody>
      </p:sp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D140847E-CA69-404D-8212-7109439D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5586593"/>
            <a:ext cx="770527" cy="10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D6B421A-1229-A244-9CD8-B4B106D07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65078"/>
              </p:ext>
            </p:extLst>
          </p:nvPr>
        </p:nvGraphicFramePr>
        <p:xfrm>
          <a:off x="500937" y="3559516"/>
          <a:ext cx="2725105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Sobreposição do perímetro a ser regularizado sobre a imagem aérea.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701A999-5D19-774D-9C96-9AD9C9DC7D72}"/>
              </a:ext>
            </a:extLst>
          </p:cNvPr>
          <p:cNvSpPr txBox="1"/>
          <p:nvPr/>
        </p:nvSpPr>
        <p:spPr>
          <a:xfrm>
            <a:off x="767408" y="1340768"/>
            <a:ext cx="2160240" cy="1107996"/>
          </a:xfrm>
          <a:prstGeom prst="rect">
            <a:avLst/>
          </a:prstGeom>
          <a:solidFill>
            <a:srgbClr val="034E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IMAGEM </a:t>
            </a:r>
          </a:p>
          <a:p>
            <a:pPr algn="ctr"/>
            <a:r>
              <a:rPr lang="pt-BR" sz="2200" b="1" dirty="0">
                <a:solidFill>
                  <a:schemeClr val="bg1"/>
                </a:solidFill>
              </a:rPr>
              <a:t>AÉREA DO PARCELAMENTO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1344" y="303039"/>
            <a:ext cx="1124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CONCRETO – JD. MONTE ALEGRE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43CAF5-CCD9-344E-8FC9-4C61AB60E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822906"/>
            <a:ext cx="6984776" cy="54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D6B421A-1229-A244-9CD8-B4B106D07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40359"/>
              </p:ext>
            </p:extLst>
          </p:nvPr>
        </p:nvGraphicFramePr>
        <p:xfrm>
          <a:off x="500937" y="3559516"/>
          <a:ext cx="2725105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effectLst/>
                        </a:rPr>
                        <a:t>Situação Planejada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701A999-5D19-774D-9C96-9AD9C9DC7D72}"/>
              </a:ext>
            </a:extLst>
          </p:cNvPr>
          <p:cNvSpPr txBox="1"/>
          <p:nvPr/>
        </p:nvSpPr>
        <p:spPr>
          <a:xfrm>
            <a:off x="767408" y="1340768"/>
            <a:ext cx="1932675" cy="769441"/>
          </a:xfrm>
          <a:prstGeom prst="rect">
            <a:avLst/>
          </a:prstGeom>
          <a:solidFill>
            <a:srgbClr val="034E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PROJETO URBANÍSTICO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1344" y="303039"/>
            <a:ext cx="1124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URBANÍSTICO DE REGULARIZAÇÃO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371212-3C53-CA49-AEF2-6A9E12BC4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43" y="960203"/>
            <a:ext cx="6770836" cy="51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ítulo 1">
            <a:extLst>
              <a:ext uri="{FF2B5EF4-FFF2-40B4-BE49-F238E27FC236}">
                <a16:creationId xmlns:a16="http://schemas.microsoft.com/office/drawing/2014/main" id="{0083A53B-D769-2140-BCDA-78660408DD6B}"/>
              </a:ext>
            </a:extLst>
          </p:cNvPr>
          <p:cNvSpPr txBox="1">
            <a:spLocks/>
          </p:cNvSpPr>
          <p:nvPr/>
        </p:nvSpPr>
        <p:spPr>
          <a:xfrm>
            <a:off x="3404611" y="1261817"/>
            <a:ext cx="636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b="1" dirty="0"/>
          </a:p>
        </p:txBody>
      </p:sp>
      <p:sp>
        <p:nvSpPr>
          <p:cNvPr id="45" name="Google Shape;151;p24">
            <a:extLst>
              <a:ext uri="{FF2B5EF4-FFF2-40B4-BE49-F238E27FC236}">
                <a16:creationId xmlns:a16="http://schemas.microsoft.com/office/drawing/2014/main" id="{C8AC9097-AF35-1040-A665-6B2E559AF263}"/>
              </a:ext>
            </a:extLst>
          </p:cNvPr>
          <p:cNvSpPr/>
          <p:nvPr/>
        </p:nvSpPr>
        <p:spPr>
          <a:xfrm>
            <a:off x="660890" y="2117998"/>
            <a:ext cx="8604000" cy="3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52;p24">
            <a:extLst>
              <a:ext uri="{FF2B5EF4-FFF2-40B4-BE49-F238E27FC236}">
                <a16:creationId xmlns:a16="http://schemas.microsoft.com/office/drawing/2014/main" id="{1DDCC4CB-379B-6242-806D-EBFDD99C052C}"/>
              </a:ext>
            </a:extLst>
          </p:cNvPr>
          <p:cNvSpPr/>
          <p:nvPr/>
        </p:nvSpPr>
        <p:spPr>
          <a:xfrm>
            <a:off x="717814" y="2243010"/>
            <a:ext cx="2534597" cy="1132927"/>
          </a:xfrm>
          <a:prstGeom prst="rect">
            <a:avLst/>
          </a:prstGeom>
          <a:solidFill>
            <a:srgbClr val="2A4C89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53;p24">
            <a:extLst>
              <a:ext uri="{FF2B5EF4-FFF2-40B4-BE49-F238E27FC236}">
                <a16:creationId xmlns:a16="http://schemas.microsoft.com/office/drawing/2014/main" id="{5CF28696-DBC9-CC44-935E-8A030D3E3929}"/>
              </a:ext>
            </a:extLst>
          </p:cNvPr>
          <p:cNvSpPr/>
          <p:nvPr/>
        </p:nvSpPr>
        <p:spPr>
          <a:xfrm>
            <a:off x="710342" y="3021765"/>
            <a:ext cx="2549564" cy="2219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8995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EVENTOS E SEMINÁRIOS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CAPACITAÇÃO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48" name="Google Shape;156;p24">
            <a:extLst>
              <a:ext uri="{FF2B5EF4-FFF2-40B4-BE49-F238E27FC236}">
                <a16:creationId xmlns:a16="http://schemas.microsoft.com/office/drawing/2014/main" id="{50007AE6-71FB-4B41-B407-EC0CE1CF2AE6}"/>
              </a:ext>
            </a:extLst>
          </p:cNvPr>
          <p:cNvSpPr/>
          <p:nvPr/>
        </p:nvSpPr>
        <p:spPr>
          <a:xfrm>
            <a:off x="3337139" y="2243108"/>
            <a:ext cx="2735404" cy="1047314"/>
          </a:xfrm>
          <a:prstGeom prst="rect">
            <a:avLst/>
          </a:prstGeom>
          <a:solidFill>
            <a:srgbClr val="2A4C89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157;p24">
            <a:extLst>
              <a:ext uri="{FF2B5EF4-FFF2-40B4-BE49-F238E27FC236}">
                <a16:creationId xmlns:a16="http://schemas.microsoft.com/office/drawing/2014/main" id="{18151BBC-02D4-5649-B63F-8DD968F776D3}"/>
              </a:ext>
            </a:extLst>
          </p:cNvPr>
          <p:cNvSpPr/>
          <p:nvPr/>
        </p:nvSpPr>
        <p:spPr>
          <a:xfrm>
            <a:off x="3347287" y="2985619"/>
            <a:ext cx="2738343" cy="2283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89950" anchor="t" anchorCtr="0">
            <a:noAutofit/>
          </a:bodyPr>
          <a:lstStyle/>
          <a:p>
            <a:pPr marL="171450" indent="-171450">
              <a:spcAft>
                <a:spcPts val="600"/>
              </a:spcAft>
              <a:buClr>
                <a:srgbClr val="0C0C0C"/>
              </a:buClr>
              <a:buSzPts val="1100"/>
              <a:buFont typeface="Calibri"/>
              <a:buChar char="•"/>
            </a:pPr>
            <a:endParaRPr lang="en-US"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58;p24">
            <a:extLst>
              <a:ext uri="{FF2B5EF4-FFF2-40B4-BE49-F238E27FC236}">
                <a16:creationId xmlns:a16="http://schemas.microsoft.com/office/drawing/2014/main" id="{E7A75C54-7CAE-D447-89D6-F8C21676DD83}"/>
              </a:ext>
            </a:extLst>
          </p:cNvPr>
          <p:cNvSpPr/>
          <p:nvPr/>
        </p:nvSpPr>
        <p:spPr>
          <a:xfrm rot="-5400000">
            <a:off x="61080" y="2440042"/>
            <a:ext cx="747402" cy="342857"/>
          </a:xfrm>
          <a:prstGeom prst="rect">
            <a:avLst/>
          </a:prstGeom>
          <a:solidFill>
            <a:srgbClr val="2A4C89"/>
          </a:solidFill>
          <a:ln>
            <a:solidFill>
              <a:schemeClr val="accent1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 dirty="0"/>
          </a:p>
        </p:txBody>
      </p:sp>
      <p:sp>
        <p:nvSpPr>
          <p:cNvPr id="51" name="Google Shape;160;p24">
            <a:extLst>
              <a:ext uri="{FF2B5EF4-FFF2-40B4-BE49-F238E27FC236}">
                <a16:creationId xmlns:a16="http://schemas.microsoft.com/office/drawing/2014/main" id="{5D175D0F-1AA0-674B-983E-1CF180C5892F}"/>
              </a:ext>
            </a:extLst>
          </p:cNvPr>
          <p:cNvSpPr/>
          <p:nvPr/>
        </p:nvSpPr>
        <p:spPr>
          <a:xfrm rot="-5400000">
            <a:off x="-320472" y="3547967"/>
            <a:ext cx="1517594" cy="349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Estratégias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Google Shape;161;p24">
            <a:extLst>
              <a:ext uri="{FF2B5EF4-FFF2-40B4-BE49-F238E27FC236}">
                <a16:creationId xmlns:a16="http://schemas.microsoft.com/office/drawing/2014/main" id="{BE093308-2AEF-4A46-A9C2-69A37685AB0F}"/>
              </a:ext>
            </a:extLst>
          </p:cNvPr>
          <p:cNvSpPr/>
          <p:nvPr/>
        </p:nvSpPr>
        <p:spPr>
          <a:xfrm rot="-5400000">
            <a:off x="-86581" y="1395184"/>
            <a:ext cx="1117283" cy="41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OBJETIVO</a:t>
            </a:r>
            <a:endParaRPr dirty="0"/>
          </a:p>
        </p:txBody>
      </p:sp>
      <p:sp>
        <p:nvSpPr>
          <p:cNvPr id="53" name="Google Shape;162;p24">
            <a:extLst>
              <a:ext uri="{FF2B5EF4-FFF2-40B4-BE49-F238E27FC236}">
                <a16:creationId xmlns:a16="http://schemas.microsoft.com/office/drawing/2014/main" id="{3ACFB7FE-0FFD-1E47-8559-27018BD2C5D1}"/>
              </a:ext>
            </a:extLst>
          </p:cNvPr>
          <p:cNvSpPr/>
          <p:nvPr/>
        </p:nvSpPr>
        <p:spPr>
          <a:xfrm rot="-5400000">
            <a:off x="-324317" y="5118603"/>
            <a:ext cx="1496562" cy="321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Ações</a:t>
            </a:r>
            <a:endParaRPr sz="14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54" name="Google Shape;163;p24">
            <a:extLst>
              <a:ext uri="{FF2B5EF4-FFF2-40B4-BE49-F238E27FC236}">
                <a16:creationId xmlns:a16="http://schemas.microsoft.com/office/drawing/2014/main" id="{2DE84ADE-1A57-5240-A7DB-83B42759C1A1}"/>
              </a:ext>
            </a:extLst>
          </p:cNvPr>
          <p:cNvSpPr/>
          <p:nvPr/>
        </p:nvSpPr>
        <p:spPr>
          <a:xfrm>
            <a:off x="704692" y="4528307"/>
            <a:ext cx="2549564" cy="148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</a:pPr>
            <a:endParaRPr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65;p24">
            <a:extLst>
              <a:ext uri="{FF2B5EF4-FFF2-40B4-BE49-F238E27FC236}">
                <a16:creationId xmlns:a16="http://schemas.microsoft.com/office/drawing/2014/main" id="{7ED81E43-57EF-7B46-9D43-6600E4CCBF63}"/>
              </a:ext>
            </a:extLst>
          </p:cNvPr>
          <p:cNvSpPr/>
          <p:nvPr/>
        </p:nvSpPr>
        <p:spPr>
          <a:xfrm>
            <a:off x="3347287" y="4543681"/>
            <a:ext cx="2739820" cy="1483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</a:pPr>
            <a:r>
              <a:rPr lang="pt-BR" sz="11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68;p24">
            <a:extLst>
              <a:ext uri="{FF2B5EF4-FFF2-40B4-BE49-F238E27FC236}">
                <a16:creationId xmlns:a16="http://schemas.microsoft.com/office/drawing/2014/main" id="{FD6DF38F-8C0E-2D43-B1FE-2B1553BA8BBE}"/>
              </a:ext>
            </a:extLst>
          </p:cNvPr>
          <p:cNvSpPr/>
          <p:nvPr/>
        </p:nvSpPr>
        <p:spPr>
          <a:xfrm>
            <a:off x="680768" y="836712"/>
            <a:ext cx="11509872" cy="133260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55450" tIns="91425" rIns="5545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" name="Google Shape;169;p24">
            <a:extLst>
              <a:ext uri="{FF2B5EF4-FFF2-40B4-BE49-F238E27FC236}">
                <a16:creationId xmlns:a16="http://schemas.microsoft.com/office/drawing/2014/main" id="{3BFFB9B1-AAB6-F34F-9DBE-49B22D39F9F1}"/>
              </a:ext>
            </a:extLst>
          </p:cNvPr>
          <p:cNvSpPr/>
          <p:nvPr/>
        </p:nvSpPr>
        <p:spPr>
          <a:xfrm>
            <a:off x="2205981" y="1454717"/>
            <a:ext cx="8436077" cy="81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algn="ctr"/>
            <a:r>
              <a:rPr lang="en-US" sz="28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225.000  TÍTULOS </a:t>
            </a:r>
          </a:p>
          <a:p>
            <a:pPr algn="ctr"/>
            <a:r>
              <a:rPr lang="en-US" sz="2800" i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i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1 MILHÃO DE PESSOAS BENEFICIADAS</a:t>
            </a:r>
          </a:p>
          <a:p>
            <a:pPr lvl="0" algn="ctr"/>
            <a:endParaRPr lang="en-US" sz="2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70;p24">
            <a:extLst>
              <a:ext uri="{FF2B5EF4-FFF2-40B4-BE49-F238E27FC236}">
                <a16:creationId xmlns:a16="http://schemas.microsoft.com/office/drawing/2014/main" id="{C9C6A728-BC7D-C448-91BC-FA6183C46B56}"/>
              </a:ext>
            </a:extLst>
          </p:cNvPr>
          <p:cNvSpPr/>
          <p:nvPr/>
        </p:nvSpPr>
        <p:spPr>
          <a:xfrm>
            <a:off x="761619" y="2297608"/>
            <a:ext cx="270551" cy="339772"/>
          </a:xfrm>
          <a:prstGeom prst="ellipse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171;p24">
            <a:extLst>
              <a:ext uri="{FF2B5EF4-FFF2-40B4-BE49-F238E27FC236}">
                <a16:creationId xmlns:a16="http://schemas.microsoft.com/office/drawing/2014/main" id="{89A6A9D6-14D7-5F40-B069-86BB409E5E10}"/>
              </a:ext>
            </a:extLst>
          </p:cNvPr>
          <p:cNvSpPr/>
          <p:nvPr/>
        </p:nvSpPr>
        <p:spPr>
          <a:xfrm>
            <a:off x="3442482" y="2311501"/>
            <a:ext cx="321647" cy="349569"/>
          </a:xfrm>
          <a:prstGeom prst="ellipse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0" name="Google Shape;156;p24">
            <a:extLst>
              <a:ext uri="{FF2B5EF4-FFF2-40B4-BE49-F238E27FC236}">
                <a16:creationId xmlns:a16="http://schemas.microsoft.com/office/drawing/2014/main" id="{F64E57FB-71CB-5A45-9D77-E319ABC9D384}"/>
              </a:ext>
            </a:extLst>
          </p:cNvPr>
          <p:cNvSpPr/>
          <p:nvPr/>
        </p:nvSpPr>
        <p:spPr>
          <a:xfrm>
            <a:off x="6192660" y="2248279"/>
            <a:ext cx="2710848" cy="1091512"/>
          </a:xfrm>
          <a:prstGeom prst="rect">
            <a:avLst/>
          </a:prstGeom>
          <a:solidFill>
            <a:srgbClr val="2A4C89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57;p24">
            <a:extLst>
              <a:ext uri="{FF2B5EF4-FFF2-40B4-BE49-F238E27FC236}">
                <a16:creationId xmlns:a16="http://schemas.microsoft.com/office/drawing/2014/main" id="{273B6962-6A5E-B542-83A0-58675F629235}"/>
              </a:ext>
            </a:extLst>
          </p:cNvPr>
          <p:cNvSpPr/>
          <p:nvPr/>
        </p:nvSpPr>
        <p:spPr>
          <a:xfrm>
            <a:off x="6192660" y="2996952"/>
            <a:ext cx="2738742" cy="2258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89950" anchor="t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INTEGRAÇÃO ENTES DA REURB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CL DIGITAL</a:t>
            </a:r>
          </a:p>
        </p:txBody>
      </p:sp>
      <p:sp>
        <p:nvSpPr>
          <p:cNvPr id="62" name="Google Shape;165;p24">
            <a:extLst>
              <a:ext uri="{FF2B5EF4-FFF2-40B4-BE49-F238E27FC236}">
                <a16:creationId xmlns:a16="http://schemas.microsoft.com/office/drawing/2014/main" id="{8CFC9DF2-1C06-4E46-80E0-74470DB9CF10}"/>
              </a:ext>
            </a:extLst>
          </p:cNvPr>
          <p:cNvSpPr/>
          <p:nvPr/>
        </p:nvSpPr>
        <p:spPr>
          <a:xfrm>
            <a:off x="6189170" y="4509120"/>
            <a:ext cx="2752363" cy="1483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</a:pPr>
            <a:r>
              <a:rPr lang="pt-BR" sz="11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54;p24">
            <a:extLst>
              <a:ext uri="{FF2B5EF4-FFF2-40B4-BE49-F238E27FC236}">
                <a16:creationId xmlns:a16="http://schemas.microsoft.com/office/drawing/2014/main" id="{41CF97F2-A61D-1941-A01B-74C9F4265A2C}"/>
              </a:ext>
            </a:extLst>
          </p:cNvPr>
          <p:cNvSpPr/>
          <p:nvPr/>
        </p:nvSpPr>
        <p:spPr>
          <a:xfrm>
            <a:off x="9063145" y="2237769"/>
            <a:ext cx="2755180" cy="1102022"/>
          </a:xfrm>
          <a:prstGeom prst="rect">
            <a:avLst/>
          </a:prstGeom>
          <a:solidFill>
            <a:srgbClr val="2A4C89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55;p24">
            <a:extLst>
              <a:ext uri="{FF2B5EF4-FFF2-40B4-BE49-F238E27FC236}">
                <a16:creationId xmlns:a16="http://schemas.microsoft.com/office/drawing/2014/main" id="{E49F2AC7-9A58-0447-95F7-CCF9F5F5E107}"/>
              </a:ext>
            </a:extLst>
          </p:cNvPr>
          <p:cNvSpPr/>
          <p:nvPr/>
        </p:nvSpPr>
        <p:spPr>
          <a:xfrm>
            <a:off x="9068795" y="2974111"/>
            <a:ext cx="2778913" cy="2294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89950" anchor="t" anchorCtr="0">
            <a:noAutofit/>
          </a:bodyPr>
          <a:lstStyle/>
          <a:p>
            <a:pPr marL="171450" indent="-171450">
              <a:spcAft>
                <a:spcPts val="1800"/>
              </a:spcAft>
              <a:buClr>
                <a:srgbClr val="0C0C0C"/>
              </a:buClr>
              <a:buSzPts val="1100"/>
              <a:buFont typeface="Calibri"/>
              <a:buChar char="•"/>
            </a:pPr>
            <a:endParaRPr lang="en-US" sz="11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64;p24">
            <a:extLst>
              <a:ext uri="{FF2B5EF4-FFF2-40B4-BE49-F238E27FC236}">
                <a16:creationId xmlns:a16="http://schemas.microsoft.com/office/drawing/2014/main" id="{909ACB89-9DE6-764B-A11E-0C74C4BA6A99}"/>
              </a:ext>
            </a:extLst>
          </p:cNvPr>
          <p:cNvSpPr/>
          <p:nvPr/>
        </p:nvSpPr>
        <p:spPr>
          <a:xfrm>
            <a:off x="9090672" y="4509120"/>
            <a:ext cx="2765968" cy="1496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INFRAESTRUTURA</a:t>
            </a:r>
          </a:p>
          <a:p>
            <a:endParaRPr lang="en-US" sz="16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SEGURANÇA JURÍDICA</a:t>
            </a:r>
          </a:p>
        </p:txBody>
      </p:sp>
      <p:sp>
        <p:nvSpPr>
          <p:cNvPr id="66" name="Google Shape;172;p24">
            <a:extLst>
              <a:ext uri="{FF2B5EF4-FFF2-40B4-BE49-F238E27FC236}">
                <a16:creationId xmlns:a16="http://schemas.microsoft.com/office/drawing/2014/main" id="{212ED685-3823-D64E-B9D9-B7671A2B42EA}"/>
              </a:ext>
            </a:extLst>
          </p:cNvPr>
          <p:cNvSpPr/>
          <p:nvPr/>
        </p:nvSpPr>
        <p:spPr>
          <a:xfrm>
            <a:off x="6285550" y="2328832"/>
            <a:ext cx="287666" cy="340130"/>
          </a:xfrm>
          <a:prstGeom prst="ellipse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7" name="Google Shape;172;p24">
            <a:extLst>
              <a:ext uri="{FF2B5EF4-FFF2-40B4-BE49-F238E27FC236}">
                <a16:creationId xmlns:a16="http://schemas.microsoft.com/office/drawing/2014/main" id="{F8C52B84-F910-4F4A-8ADD-8431B61E3450}"/>
              </a:ext>
            </a:extLst>
          </p:cNvPr>
          <p:cNvSpPr/>
          <p:nvPr/>
        </p:nvSpPr>
        <p:spPr>
          <a:xfrm>
            <a:off x="9197369" y="2297608"/>
            <a:ext cx="287666" cy="343052"/>
          </a:xfrm>
          <a:prstGeom prst="ellipse">
            <a:avLst/>
          </a:prstGeom>
          <a:solidFill>
            <a:schemeClr val="bg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4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68" name="Google Shape;169;p24">
            <a:extLst>
              <a:ext uri="{FF2B5EF4-FFF2-40B4-BE49-F238E27FC236}">
                <a16:creationId xmlns:a16="http://schemas.microsoft.com/office/drawing/2014/main" id="{884940F3-9256-A341-8930-B2B9793ECCC3}"/>
              </a:ext>
            </a:extLst>
          </p:cNvPr>
          <p:cNvSpPr/>
          <p:nvPr/>
        </p:nvSpPr>
        <p:spPr>
          <a:xfrm>
            <a:off x="858720" y="2152420"/>
            <a:ext cx="2503500" cy="83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lvl="0" algn="ctr"/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AUXILIO AOS MUNICÍPIOS</a:t>
            </a:r>
          </a:p>
        </p:txBody>
      </p:sp>
      <p:sp>
        <p:nvSpPr>
          <p:cNvPr id="69" name="Google Shape;169;p24">
            <a:extLst>
              <a:ext uri="{FF2B5EF4-FFF2-40B4-BE49-F238E27FC236}">
                <a16:creationId xmlns:a16="http://schemas.microsoft.com/office/drawing/2014/main" id="{919E89A4-FF54-514D-9C5A-DE891DFB8B83}"/>
              </a:ext>
            </a:extLst>
          </p:cNvPr>
          <p:cNvSpPr/>
          <p:nvPr/>
        </p:nvSpPr>
        <p:spPr>
          <a:xfrm>
            <a:off x="3661266" y="2175909"/>
            <a:ext cx="2503500" cy="83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lvl="0" algn="ctr"/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APOIO TÉCNICO</a:t>
            </a:r>
          </a:p>
        </p:txBody>
      </p:sp>
      <p:sp>
        <p:nvSpPr>
          <p:cNvPr id="70" name="Google Shape;169;p24">
            <a:extLst>
              <a:ext uri="{FF2B5EF4-FFF2-40B4-BE49-F238E27FC236}">
                <a16:creationId xmlns:a16="http://schemas.microsoft.com/office/drawing/2014/main" id="{F074D494-A37C-574F-AF9A-48161F4A572D}"/>
              </a:ext>
            </a:extLst>
          </p:cNvPr>
          <p:cNvSpPr/>
          <p:nvPr/>
        </p:nvSpPr>
        <p:spPr>
          <a:xfrm>
            <a:off x="3329818" y="4736191"/>
            <a:ext cx="2832802" cy="115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EXECUÇÃO DE TRABALHOS TÉCNICOS e ENCAMINHAMENTOS</a:t>
            </a:r>
          </a:p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169;p24">
            <a:extLst>
              <a:ext uri="{FF2B5EF4-FFF2-40B4-BE49-F238E27FC236}">
                <a16:creationId xmlns:a16="http://schemas.microsoft.com/office/drawing/2014/main" id="{3AB6D637-07F9-3A47-9CCE-BD79670449B9}"/>
              </a:ext>
            </a:extLst>
          </p:cNvPr>
          <p:cNvSpPr/>
          <p:nvPr/>
        </p:nvSpPr>
        <p:spPr>
          <a:xfrm>
            <a:off x="6357010" y="2326980"/>
            <a:ext cx="2503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lvl="0" algn="ctr"/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CELERIDADE</a:t>
            </a:r>
          </a:p>
        </p:txBody>
      </p:sp>
      <p:sp>
        <p:nvSpPr>
          <p:cNvPr id="72" name="Google Shape;169;p24">
            <a:extLst>
              <a:ext uri="{FF2B5EF4-FFF2-40B4-BE49-F238E27FC236}">
                <a16:creationId xmlns:a16="http://schemas.microsoft.com/office/drawing/2014/main" id="{D900C967-FB27-3747-A7AD-7DF50CEF0C80}"/>
              </a:ext>
            </a:extLst>
          </p:cNvPr>
          <p:cNvSpPr/>
          <p:nvPr/>
        </p:nvSpPr>
        <p:spPr>
          <a:xfrm>
            <a:off x="9081447" y="2311501"/>
            <a:ext cx="2503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lvl="0" algn="ctr"/>
            <a:r>
              <a:rPr lang="en-US" sz="2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EFETIVIDADE</a:t>
            </a:r>
          </a:p>
        </p:txBody>
      </p:sp>
      <p:sp>
        <p:nvSpPr>
          <p:cNvPr id="73" name="Google Shape;169;p24">
            <a:extLst>
              <a:ext uri="{FF2B5EF4-FFF2-40B4-BE49-F238E27FC236}">
                <a16:creationId xmlns:a16="http://schemas.microsoft.com/office/drawing/2014/main" id="{1401F3D0-0109-624F-AF8F-3A7761C7132C}"/>
              </a:ext>
            </a:extLst>
          </p:cNvPr>
          <p:cNvSpPr/>
          <p:nvPr/>
        </p:nvSpPr>
        <p:spPr>
          <a:xfrm>
            <a:off x="3523350" y="2780928"/>
            <a:ext cx="2549193" cy="172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OFICINAS TÉCNICAS AOS INTERESSADOS</a:t>
            </a:r>
          </a:p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69;p24">
            <a:extLst>
              <a:ext uri="{FF2B5EF4-FFF2-40B4-BE49-F238E27FC236}">
                <a16:creationId xmlns:a16="http://schemas.microsoft.com/office/drawing/2014/main" id="{AD461FC2-9AF3-2747-A9D1-CF7C1BDF901E}"/>
              </a:ext>
            </a:extLst>
          </p:cNvPr>
          <p:cNvSpPr/>
          <p:nvPr/>
        </p:nvSpPr>
        <p:spPr>
          <a:xfrm>
            <a:off x="694183" y="4688681"/>
            <a:ext cx="2549564" cy="159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C0C0C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ATENDIMENTO  POR EQUIPE MULTIDISCIPLINAR </a:t>
            </a:r>
          </a:p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169;p24">
            <a:extLst>
              <a:ext uri="{FF2B5EF4-FFF2-40B4-BE49-F238E27FC236}">
                <a16:creationId xmlns:a16="http://schemas.microsoft.com/office/drawing/2014/main" id="{F246C90E-F21A-614E-9EFF-873B8D575B27}"/>
              </a:ext>
            </a:extLst>
          </p:cNvPr>
          <p:cNvSpPr/>
          <p:nvPr/>
        </p:nvSpPr>
        <p:spPr>
          <a:xfrm>
            <a:off x="9101368" y="4736190"/>
            <a:ext cx="2463658" cy="115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69;p24">
            <a:extLst>
              <a:ext uri="{FF2B5EF4-FFF2-40B4-BE49-F238E27FC236}">
                <a16:creationId xmlns:a16="http://schemas.microsoft.com/office/drawing/2014/main" id="{60BCCE88-D1FF-C141-AAA3-45476851BAC7}"/>
              </a:ext>
            </a:extLst>
          </p:cNvPr>
          <p:cNvSpPr/>
          <p:nvPr/>
        </p:nvSpPr>
        <p:spPr>
          <a:xfrm>
            <a:off x="9248966" y="3194576"/>
            <a:ext cx="2463658" cy="115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CRF – ATO ÚNICO - </a:t>
            </a:r>
          </a:p>
          <a:p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REGISTRO DO PARCELAMENTO E TITULAÇÃO DOS OCUPANTES.</a:t>
            </a:r>
          </a:p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69;p24">
            <a:extLst>
              <a:ext uri="{FF2B5EF4-FFF2-40B4-BE49-F238E27FC236}">
                <a16:creationId xmlns:a16="http://schemas.microsoft.com/office/drawing/2014/main" id="{3777250E-0737-CC47-A98B-E24E658F5173}"/>
              </a:ext>
            </a:extLst>
          </p:cNvPr>
          <p:cNvSpPr/>
          <p:nvPr/>
        </p:nvSpPr>
        <p:spPr>
          <a:xfrm>
            <a:off x="6357010" y="4937607"/>
            <a:ext cx="2475114" cy="115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90000" anchor="ctr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SMA – CETESB SABESP/DAEE.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IPT – MP – CORREGEDORIA -RI (IRIB/ ARISP) </a:t>
            </a:r>
          </a:p>
          <a:p>
            <a:pPr lvl="0" algn="ctr"/>
            <a:endParaRPr lang="en-US" sz="20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76890" y="216248"/>
            <a:ext cx="2966857" cy="4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2019 - 2022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D490BD9-B4D5-2642-91AA-D04ABBD49831}"/>
              </a:ext>
            </a:extLst>
          </p:cNvPr>
          <p:cNvSpPr txBox="1"/>
          <p:nvPr/>
        </p:nvSpPr>
        <p:spPr>
          <a:xfrm>
            <a:off x="-2905000" y="5583775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500" b="1" dirty="0">
              <a:solidFill>
                <a:schemeClr val="tx1">
                  <a:lumMod val="65000"/>
                </a:schemeClr>
              </a:solidFill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500" b="1" dirty="0" err="1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cidadelegal@sp.gov.br</a:t>
            </a:r>
            <a:endParaRPr lang="pt-BR" sz="2500" b="1" dirty="0">
              <a:solidFill>
                <a:schemeClr val="tx1">
                  <a:lumMod val="65000"/>
                </a:schemeClr>
              </a:solidFill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A5D785B9-BA17-8945-8D7C-0A167800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9" y="5175597"/>
            <a:ext cx="1080120" cy="129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Legal">
            <a:extLst>
              <a:ext uri="{FF2B5EF4-FFF2-40B4-BE49-F238E27FC236}">
                <a16:creationId xmlns:a16="http://schemas.microsoft.com/office/drawing/2014/main" id="{606D4747-D961-3D49-A567-B31342FD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226" y="5805264"/>
            <a:ext cx="6604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527B9E1-444F-6448-B77F-F72E73AC5BBA}"/>
              </a:ext>
            </a:extLst>
          </p:cNvPr>
          <p:cNvSpPr/>
          <p:nvPr/>
        </p:nvSpPr>
        <p:spPr>
          <a:xfrm>
            <a:off x="3431704" y="4227111"/>
            <a:ext cx="73448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Infraestrutura precária</a:t>
            </a:r>
          </a:p>
          <a:p>
            <a:pPr algn="just"/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956D500-156F-CC48-929E-3724B58311B0}"/>
              </a:ext>
            </a:extLst>
          </p:cNvPr>
          <p:cNvSpPr/>
          <p:nvPr/>
        </p:nvSpPr>
        <p:spPr>
          <a:xfrm>
            <a:off x="601208" y="1152615"/>
            <a:ext cx="106969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irregularidade atinge, em regra, </a:t>
            </a:r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MUNICÍPIOS </a:t>
            </a:r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Brasil!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DFDEC00-05AC-834D-BCC8-6506CD522880}"/>
              </a:ext>
            </a:extLst>
          </p:cNvPr>
          <p:cNvSpPr/>
          <p:nvPr/>
        </p:nvSpPr>
        <p:spPr>
          <a:xfrm>
            <a:off x="2711624" y="2124145"/>
            <a:ext cx="66667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Narrow" panose="020B0606020202030204" pitchFamily="34" charset="0"/>
              </a:rPr>
              <a:t>30 </a:t>
            </a:r>
            <a:r>
              <a:rPr lang="pt-BR" sz="3200" dirty="0">
                <a:latin typeface="ArialNarrow" panose="020B0606020202030204" pitchFamily="34" charset="0"/>
              </a:rPr>
              <a:t>milhões de </a:t>
            </a:r>
            <a:r>
              <a:rPr lang="pt-BR" sz="3200" b="1" dirty="0">
                <a:latin typeface="ArialNarrow" panose="020B0606020202030204" pitchFamily="34" charset="0"/>
              </a:rPr>
              <a:t>IMÓVEIS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D1923F3-13D1-FF40-A08A-8717A8756163}"/>
              </a:ext>
            </a:extLst>
          </p:cNvPr>
          <p:cNvSpPr txBox="1">
            <a:spLocks/>
          </p:cNvSpPr>
          <p:nvPr/>
        </p:nvSpPr>
        <p:spPr>
          <a:xfrm>
            <a:off x="1703512" y="275468"/>
            <a:ext cx="8353903" cy="5490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2857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IRREGULARIDADE FUNDIÁRIA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F024C6-E439-2C4A-A2BB-8C7CCCC74DFB}"/>
              </a:ext>
            </a:extLst>
          </p:cNvPr>
          <p:cNvSpPr/>
          <p:nvPr/>
        </p:nvSpPr>
        <p:spPr>
          <a:xfrm>
            <a:off x="6240016" y="3026782"/>
            <a:ext cx="4094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Renúncia de receita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77E8013-AC41-CF4D-AA92-B3A236DE8F2C}"/>
              </a:ext>
            </a:extLst>
          </p:cNvPr>
          <p:cNvSpPr/>
          <p:nvPr/>
        </p:nvSpPr>
        <p:spPr>
          <a:xfrm>
            <a:off x="587789" y="3026782"/>
            <a:ext cx="4774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Insegurança jurídica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B64735-D70C-5845-90EC-ED7A3FEC9C3B}"/>
              </a:ext>
            </a:extLst>
          </p:cNvPr>
          <p:cNvSpPr/>
          <p:nvPr/>
        </p:nvSpPr>
        <p:spPr>
          <a:xfrm>
            <a:off x="1199456" y="5277978"/>
            <a:ext cx="9577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ligações clandestinas  - danos ambientais - ausência de saneamento </a:t>
            </a:r>
          </a:p>
          <a:p>
            <a:pPr algn="ctr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R$1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esgoto </a:t>
            </a:r>
            <a:r>
              <a:rPr lang="pt-BR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R$4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saúde pública</a:t>
            </a:r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martins\Desktop\Apresentação SANTOS\MORRINHOS SOBREPOSTO.jpg">
            <a:extLst>
              <a:ext uri="{FF2B5EF4-FFF2-40B4-BE49-F238E27FC236}">
                <a16:creationId xmlns:a16="http://schemas.microsoft.com/office/drawing/2014/main" id="{941939C4-0B48-8646-9174-2D673E92F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-292" r="3111" b="5363"/>
          <a:stretch/>
        </p:blipFill>
        <p:spPr bwMode="auto">
          <a:xfrm>
            <a:off x="1631504" y="1052736"/>
            <a:ext cx="9041135" cy="519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95BC5FB-1438-DF44-A44D-634E7C33B97F}"/>
              </a:ext>
            </a:extLst>
          </p:cNvPr>
          <p:cNvSpPr txBox="1">
            <a:spLocks/>
          </p:cNvSpPr>
          <p:nvPr/>
        </p:nvSpPr>
        <p:spPr>
          <a:xfrm>
            <a:off x="766433" y="260648"/>
            <a:ext cx="10370127" cy="715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2857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IMPACTOS DA IRREGULARIDADE FUNDIÁRIA</a:t>
            </a:r>
          </a:p>
        </p:txBody>
      </p:sp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BF90C20B-C4AB-434B-966F-DCB3EF00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217671-61FF-8A4C-9344-A6BA2973C4A4}"/>
              </a:ext>
            </a:extLst>
          </p:cNvPr>
          <p:cNvSpPr txBox="1"/>
          <p:nvPr/>
        </p:nvSpPr>
        <p:spPr>
          <a:xfrm>
            <a:off x="7896200" y="1340768"/>
            <a:ext cx="2232248" cy="769441"/>
          </a:xfrm>
          <a:prstGeom prst="rect">
            <a:avLst/>
          </a:prstGeom>
          <a:solidFill>
            <a:srgbClr val="034E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DANOS AMBIENTAIS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5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11384"/>
            <a:ext cx="8234068" cy="484877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D1923F3-13D1-FF40-A08A-8717A8756163}"/>
              </a:ext>
            </a:extLst>
          </p:cNvPr>
          <p:cNvSpPr txBox="1">
            <a:spLocks/>
          </p:cNvSpPr>
          <p:nvPr/>
        </p:nvSpPr>
        <p:spPr>
          <a:xfrm>
            <a:off x="766433" y="260648"/>
            <a:ext cx="10370127" cy="715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2857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IMPACTOS DA IRREGULARIDADE FUNDIÁRIA</a:t>
            </a:r>
          </a:p>
        </p:txBody>
      </p:sp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23B39AA-BFBD-FE40-A1F6-5CB26761B508}"/>
              </a:ext>
            </a:extLst>
          </p:cNvPr>
          <p:cNvSpPr txBox="1"/>
          <p:nvPr/>
        </p:nvSpPr>
        <p:spPr>
          <a:xfrm>
            <a:off x="7536160" y="1268760"/>
            <a:ext cx="2232248" cy="430887"/>
          </a:xfrm>
          <a:prstGeom prst="rect">
            <a:avLst/>
          </a:prstGeom>
          <a:solidFill>
            <a:srgbClr val="034E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RISCOS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2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685CA4A-13BF-774B-842F-EC30D8C9A0F1}"/>
              </a:ext>
            </a:extLst>
          </p:cNvPr>
          <p:cNvSpPr txBox="1">
            <a:spLocks/>
          </p:cNvSpPr>
          <p:nvPr/>
        </p:nvSpPr>
        <p:spPr>
          <a:xfrm>
            <a:off x="975843" y="3493704"/>
            <a:ext cx="10692283" cy="2095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000" b="1" dirty="0"/>
          </a:p>
          <a:p>
            <a:pPr marL="0" indent="0" algn="ctr">
              <a:buNone/>
            </a:pP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Auxiliar os Municípios através de</a:t>
            </a:r>
          </a:p>
          <a:p>
            <a:pPr marL="0" indent="0" algn="ctr">
              <a:buNone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orientação e apoio técnico nas ações de </a:t>
            </a:r>
          </a:p>
          <a:p>
            <a:pPr marL="0" indent="0" algn="ctr">
              <a:buNone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Fundiária Urbana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14" name="Picture 14" descr="CLegal">
            <a:extLst>
              <a:ext uri="{FF2B5EF4-FFF2-40B4-BE49-F238E27FC236}">
                <a16:creationId xmlns:a16="http://schemas.microsoft.com/office/drawing/2014/main" id="{606D4747-D961-3D49-A567-B31342FD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226" y="5805264"/>
            <a:ext cx="6604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Legal">
            <a:extLst>
              <a:ext uri="{FF2B5EF4-FFF2-40B4-BE49-F238E27FC236}">
                <a16:creationId xmlns:a16="http://schemas.microsoft.com/office/drawing/2014/main" id="{5FF758E2-96FC-FC49-94C0-B1182B89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010751"/>
            <a:ext cx="2016224" cy="241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4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BE1493-8049-1749-B62D-7240C3BFF857}"/>
              </a:ext>
            </a:extLst>
          </p:cNvPr>
          <p:cNvSpPr txBox="1">
            <a:spLocks/>
          </p:cNvSpPr>
          <p:nvPr/>
        </p:nvSpPr>
        <p:spPr>
          <a:xfrm>
            <a:off x="709736" y="244336"/>
            <a:ext cx="10210800" cy="715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2857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CONVÊNIOS E DEMANDAS MUNICIPAIS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1CA0FD-3090-CA4A-917F-4B54B1AB6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0" t="1478" r="74" b="58021"/>
          <a:stretch/>
        </p:blipFill>
        <p:spPr>
          <a:xfrm>
            <a:off x="555532" y="620688"/>
            <a:ext cx="1058712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2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BE1493-8049-1749-B62D-7240C3BFF857}"/>
              </a:ext>
            </a:extLst>
          </p:cNvPr>
          <p:cNvSpPr txBox="1">
            <a:spLocks/>
          </p:cNvSpPr>
          <p:nvPr/>
        </p:nvSpPr>
        <p:spPr>
          <a:xfrm>
            <a:off x="1981200" y="244336"/>
            <a:ext cx="8229600" cy="715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rgbClr val="2857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ATRIBUIÇÕES - CIDADE LEGAL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4559658-494D-F547-8CDE-04F50B187862}"/>
              </a:ext>
            </a:extLst>
          </p:cNvPr>
          <p:cNvSpPr txBox="1">
            <a:spLocks/>
          </p:cNvSpPr>
          <p:nvPr/>
        </p:nvSpPr>
        <p:spPr>
          <a:xfrm>
            <a:off x="695400" y="689037"/>
            <a:ext cx="11113376" cy="51882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0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Análises técnicas equipe multidisciplinar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 técnica contratada (Empresas Consorciadas)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 de produtos compatível com os avanços e exigências da 13.465/17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Integração entes da REURB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IPT - MP – CORREGEDORIA - ARISP – IRIB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Meio Ambiente - COMITÊ ( CETESB – SABESP – DAEE ) </a:t>
            </a:r>
          </a:p>
          <a:p>
            <a:pPr marL="0" indent="0" algn="just">
              <a:buNone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5662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72C7DE7-38AA-8043-A357-412455C660B9}"/>
              </a:ext>
            </a:extLst>
          </p:cNvPr>
          <p:cNvSpPr/>
          <p:nvPr/>
        </p:nvSpPr>
        <p:spPr>
          <a:xfrm>
            <a:off x="623392" y="2132885"/>
            <a:ext cx="10653910" cy="1944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 jurídicas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urbanísticas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ambientais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sociais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Integração ao ordenamento territorial 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Titulação dos ocupantes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79376" y="260648"/>
            <a:ext cx="9865096" cy="4251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FEDERAL DE REGULARIZAÇÃO 13.465/17</a:t>
            </a:r>
          </a:p>
        </p:txBody>
      </p:sp>
      <p:pic>
        <p:nvPicPr>
          <p:cNvPr id="6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Legal">
            <a:extLst>
              <a:ext uri="{FF2B5EF4-FFF2-40B4-BE49-F238E27FC236}">
                <a16:creationId xmlns:a16="http://schemas.microsoft.com/office/drawing/2014/main" id="{54F6C9C1-7023-2243-B8EE-09BAB26AE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869968"/>
            <a:ext cx="554503" cy="7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F49F697-FA72-8446-8B76-8A127074FB92}"/>
              </a:ext>
            </a:extLst>
          </p:cNvPr>
          <p:cNvSpPr/>
          <p:nvPr/>
        </p:nvSpPr>
        <p:spPr>
          <a:xfrm>
            <a:off x="263352" y="980728"/>
            <a:ext cx="122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Elipse 18">
            <a:extLst>
              <a:ext uri="{FF2B5EF4-FFF2-40B4-BE49-F238E27FC236}">
                <a16:creationId xmlns:a16="http://schemas.microsoft.com/office/drawing/2014/main" id="{459B65EA-C2F6-364C-96F3-24CF839137F4}"/>
              </a:ext>
            </a:extLst>
          </p:cNvPr>
          <p:cNvSpPr/>
          <p:nvPr/>
        </p:nvSpPr>
        <p:spPr>
          <a:xfrm>
            <a:off x="3821610" y="1651944"/>
            <a:ext cx="4012637" cy="37640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034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 LEGAL</a:t>
            </a:r>
          </a:p>
        </p:txBody>
      </p:sp>
      <p:sp>
        <p:nvSpPr>
          <p:cNvPr id="10" name="Retângulo de cantos arredondados 19">
            <a:extLst>
              <a:ext uri="{FF2B5EF4-FFF2-40B4-BE49-F238E27FC236}">
                <a16:creationId xmlns:a16="http://schemas.microsoft.com/office/drawing/2014/main" id="{9B1197B7-74D7-0B40-9D74-D5B5A6041164}"/>
              </a:ext>
            </a:extLst>
          </p:cNvPr>
          <p:cNvSpPr/>
          <p:nvPr/>
        </p:nvSpPr>
        <p:spPr>
          <a:xfrm>
            <a:off x="6600056" y="1412776"/>
            <a:ext cx="2160239" cy="916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9.648 </a:t>
            </a:r>
            <a:r>
              <a:rPr lang="pt-BR" sz="2200" dirty="0"/>
              <a:t>núcleos</a:t>
            </a:r>
            <a:endParaRPr lang="en-US" sz="2200" dirty="0"/>
          </a:p>
        </p:txBody>
      </p:sp>
      <p:sp>
        <p:nvSpPr>
          <p:cNvPr id="11" name="Retângulo de cantos arredondados 20">
            <a:extLst>
              <a:ext uri="{FF2B5EF4-FFF2-40B4-BE49-F238E27FC236}">
                <a16:creationId xmlns:a16="http://schemas.microsoft.com/office/drawing/2014/main" id="{01243B31-C16E-6141-A917-F0990A47CD23}"/>
              </a:ext>
            </a:extLst>
          </p:cNvPr>
          <p:cNvSpPr/>
          <p:nvPr/>
        </p:nvSpPr>
        <p:spPr>
          <a:xfrm>
            <a:off x="7608168" y="2996952"/>
            <a:ext cx="2448272" cy="1054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14.986</a:t>
            </a:r>
            <a:r>
              <a:rPr lang="pt-BR" sz="2200" dirty="0"/>
              <a:t> lotes encaminhados ao registro</a:t>
            </a:r>
            <a:endParaRPr lang="en-US" sz="2200" dirty="0"/>
          </a:p>
        </p:txBody>
      </p:sp>
      <p:sp>
        <p:nvSpPr>
          <p:cNvPr id="12" name="Retângulo de cantos arredondados 21">
            <a:extLst>
              <a:ext uri="{FF2B5EF4-FFF2-40B4-BE49-F238E27FC236}">
                <a16:creationId xmlns:a16="http://schemas.microsoft.com/office/drawing/2014/main" id="{861BC64C-C8E5-3741-8BC5-548472F0F800}"/>
              </a:ext>
            </a:extLst>
          </p:cNvPr>
          <p:cNvSpPr/>
          <p:nvPr/>
        </p:nvSpPr>
        <p:spPr>
          <a:xfrm>
            <a:off x="6816080" y="4822455"/>
            <a:ext cx="2592288" cy="1054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7.432</a:t>
            </a:r>
            <a:r>
              <a:rPr lang="en-US" sz="2200" dirty="0"/>
              <a:t> </a:t>
            </a:r>
            <a:r>
              <a:rPr lang="en-US" sz="2200" dirty="0" err="1"/>
              <a:t>lotes</a:t>
            </a:r>
            <a:r>
              <a:rPr lang="en-US" sz="2200" dirty="0"/>
              <a:t> </a:t>
            </a:r>
            <a:r>
              <a:rPr lang="en-US" sz="2200" dirty="0" err="1"/>
              <a:t>registrados</a:t>
            </a:r>
            <a:endParaRPr lang="en-US" sz="2200" dirty="0"/>
          </a:p>
          <a:p>
            <a:pPr algn="ctr"/>
            <a:r>
              <a:rPr lang="en-US" sz="2200" dirty="0"/>
              <a:t>(29 mil </a:t>
            </a:r>
            <a:r>
              <a:rPr lang="en-US" sz="2200" dirty="0" err="1"/>
              <a:t>pessoas</a:t>
            </a:r>
            <a:r>
              <a:rPr lang="en-US" sz="2200" dirty="0"/>
              <a:t>)</a:t>
            </a:r>
          </a:p>
        </p:txBody>
      </p:sp>
      <p:sp>
        <p:nvSpPr>
          <p:cNvPr id="13" name="Retângulo de cantos arredondados 23">
            <a:extLst>
              <a:ext uri="{FF2B5EF4-FFF2-40B4-BE49-F238E27FC236}">
                <a16:creationId xmlns:a16="http://schemas.microsoft.com/office/drawing/2014/main" id="{8188508C-A677-D846-8B78-53285475207C}"/>
              </a:ext>
            </a:extLst>
          </p:cNvPr>
          <p:cNvSpPr/>
          <p:nvPr/>
        </p:nvSpPr>
        <p:spPr>
          <a:xfrm>
            <a:off x="1631504" y="2996952"/>
            <a:ext cx="2448272" cy="1054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1.519.887</a:t>
            </a:r>
            <a:r>
              <a:rPr lang="pt-BR" sz="2200" dirty="0"/>
              <a:t> lotes irregulares</a:t>
            </a:r>
            <a:endParaRPr lang="en-US" sz="2200" dirty="0"/>
          </a:p>
        </p:txBody>
      </p:sp>
      <p:sp>
        <p:nvSpPr>
          <p:cNvPr id="14" name="Retângulo de cantos arredondados 24">
            <a:extLst>
              <a:ext uri="{FF2B5EF4-FFF2-40B4-BE49-F238E27FC236}">
                <a16:creationId xmlns:a16="http://schemas.microsoft.com/office/drawing/2014/main" id="{46D0C3B3-FAFB-644A-A4B0-92ABEC67F71B}"/>
              </a:ext>
            </a:extLst>
          </p:cNvPr>
          <p:cNvSpPr/>
          <p:nvPr/>
        </p:nvSpPr>
        <p:spPr>
          <a:xfrm>
            <a:off x="2661868" y="1412776"/>
            <a:ext cx="2404152" cy="916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534</a:t>
            </a:r>
            <a:r>
              <a:rPr lang="pt-BR" sz="2200" dirty="0"/>
              <a:t> municípios conveniados</a:t>
            </a:r>
            <a:endParaRPr lang="en-US" sz="2200" dirty="0"/>
          </a:p>
        </p:txBody>
      </p:sp>
      <p:sp>
        <p:nvSpPr>
          <p:cNvPr id="15" name="Retângulo de cantos arredondados 23">
            <a:extLst>
              <a:ext uri="{FF2B5EF4-FFF2-40B4-BE49-F238E27FC236}">
                <a16:creationId xmlns:a16="http://schemas.microsoft.com/office/drawing/2014/main" id="{DAD51C8A-F0AC-5B42-B4DE-B66236B70871}"/>
              </a:ext>
            </a:extLst>
          </p:cNvPr>
          <p:cNvSpPr/>
          <p:nvPr/>
        </p:nvSpPr>
        <p:spPr>
          <a:xfrm>
            <a:off x="2783632" y="4678439"/>
            <a:ext cx="2448272" cy="1191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R$: 11.498.998,00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3909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316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ArialNarrow</vt:lpstr>
      <vt:lpstr>Calibri</vt:lpstr>
      <vt:lpstr>Calibri Light</vt:lpstr>
      <vt:lpstr>Gotham Book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Leonardo Martins</cp:lastModifiedBy>
  <cp:revision>147</cp:revision>
  <dcterms:created xsi:type="dcterms:W3CDTF">2014-07-01T15:16:56Z</dcterms:created>
  <dcterms:modified xsi:type="dcterms:W3CDTF">2019-08-21T17:51:50Z</dcterms:modified>
</cp:coreProperties>
</file>