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2" r:id="rId1"/>
  </p:sldMasterIdLst>
  <p:notesMasterIdLst>
    <p:notesMasterId r:id="rId22"/>
  </p:notesMasterIdLst>
  <p:handoutMasterIdLst>
    <p:handoutMasterId r:id="rId23"/>
  </p:handoutMasterIdLst>
  <p:sldIdLst>
    <p:sldId id="331" r:id="rId2"/>
    <p:sldId id="314" r:id="rId3"/>
    <p:sldId id="294" r:id="rId4"/>
    <p:sldId id="295" r:id="rId5"/>
    <p:sldId id="318" r:id="rId6"/>
    <p:sldId id="311" r:id="rId7"/>
    <p:sldId id="296" r:id="rId8"/>
    <p:sldId id="305" r:id="rId9"/>
    <p:sldId id="312" r:id="rId10"/>
    <p:sldId id="297" r:id="rId11"/>
    <p:sldId id="324" r:id="rId12"/>
    <p:sldId id="320" r:id="rId13"/>
    <p:sldId id="325" r:id="rId14"/>
    <p:sldId id="326" r:id="rId15"/>
    <p:sldId id="328" r:id="rId16"/>
    <p:sldId id="301" r:id="rId17"/>
    <p:sldId id="302" r:id="rId18"/>
    <p:sldId id="329" r:id="rId19"/>
    <p:sldId id="332" r:id="rId20"/>
    <p:sldId id="293" r:id="rId21"/>
  </p:sldIdLst>
  <p:sldSz cx="9906000" cy="6858000" type="A4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7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1490"/>
    <a:srgbClr val="ADE094"/>
    <a:srgbClr val="BDE6A8"/>
    <a:srgbClr val="FF5353"/>
    <a:srgbClr val="003399"/>
    <a:srgbClr val="FF1D1D"/>
    <a:srgbClr val="0066CC"/>
    <a:srgbClr val="FF9900"/>
    <a:srgbClr val="E3ED85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56" autoAdjust="0"/>
    <p:restoredTop sz="97193" autoAdjust="0"/>
  </p:normalViewPr>
  <p:slideViewPr>
    <p:cSldViewPr snapToObjects="1">
      <p:cViewPr varScale="1">
        <p:scale>
          <a:sx n="65" d="100"/>
          <a:sy n="65" d="100"/>
        </p:scale>
        <p:origin x="1182" y="60"/>
      </p:cViewPr>
      <p:guideLst>
        <p:guide orient="horz" pos="2115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48" d="100"/>
          <a:sy n="48" d="100"/>
        </p:scale>
        <p:origin x="-2988" y="-114"/>
      </p:cViewPr>
      <p:guideLst>
        <p:guide orient="horz" pos="3107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19565" cy="49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4626" y="1"/>
            <a:ext cx="2919565" cy="49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371334"/>
            <a:ext cx="2919565" cy="493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4626" y="9371334"/>
            <a:ext cx="2919565" cy="493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A1740120-78A9-44FF-9A0E-7E9495C88C59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19565" cy="49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4626" y="1"/>
            <a:ext cx="2919565" cy="49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95325" y="739775"/>
            <a:ext cx="5345113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264" y="4686459"/>
            <a:ext cx="5389239" cy="4440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71334"/>
            <a:ext cx="2919565" cy="493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4626" y="9371334"/>
            <a:ext cx="2919565" cy="493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A60E2E12-0895-43C6-BF09-2092E28A3A1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5855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26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98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69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8160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18877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9171" y="-8468"/>
            <a:ext cx="993395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4812" y="2404534"/>
            <a:ext cx="631227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4812" y="4050835"/>
            <a:ext cx="631227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C7CF2-8278-4D3D-BF65-188A4CC9D5EA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0068840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90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400" y="4470400"/>
            <a:ext cx="687669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C7CF2-8278-4D3D-BF65-188A4CC9D5EA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2195462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459" y="609600"/>
            <a:ext cx="657819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92830" y="3632200"/>
            <a:ext cx="58714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470400"/>
            <a:ext cx="687669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C7CF2-8278-4D3D-BF65-188A4CC9D5EA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24" name="TextBox 23"/>
          <p:cNvSpPr txBox="1"/>
          <p:nvPr/>
        </p:nvSpPr>
        <p:spPr>
          <a:xfrm>
            <a:off x="522937" y="790378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10008" y="2886556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0365467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1931988"/>
            <a:ext cx="6876691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C7CF2-8278-4D3D-BF65-188A4CC9D5EA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807215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459" y="609600"/>
            <a:ext cx="657819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60397" y="4013200"/>
            <a:ext cx="687669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C7CF2-8278-4D3D-BF65-188A4CC9D5EA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24" name="TextBox 23"/>
          <p:cNvSpPr txBox="1"/>
          <p:nvPr/>
        </p:nvSpPr>
        <p:spPr>
          <a:xfrm>
            <a:off x="522937" y="790378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10008" y="2886556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9693981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169" y="609600"/>
            <a:ext cx="6869920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60397" y="4013200"/>
            <a:ext cx="687669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C7CF2-8278-4D3D-BF65-188A4CC9D5EA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3670004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C7CF2-8278-4D3D-BF65-188A4CC9D5EA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4141286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5421" y="609601"/>
            <a:ext cx="1060380" cy="5251451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399" y="609601"/>
            <a:ext cx="5627945" cy="5251451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C7CF2-8278-4D3D-BF65-188A4CC9D5EA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3335655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C7CF2-8278-4D3D-BF65-188A4CC9D5EA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7650859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2700869"/>
            <a:ext cx="6876691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18CB6C-82D3-44EF-B16D-308360B2765D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03843377"/>
      </p:ext>
    </p:extLst>
  </p:cSld>
  <p:clrMapOvr>
    <a:masterClrMapping/>
  </p:clrMapOvr>
  <p:transition spd="med"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90" cy="13208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401" y="2160589"/>
            <a:ext cx="3345451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637" y="2160590"/>
            <a:ext cx="3345453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C7CF2-8278-4D3D-BF65-188A4CC9D5EA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7308917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89" cy="13208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2160983"/>
            <a:ext cx="334822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399" y="2737247"/>
            <a:ext cx="3348228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88860" y="2160983"/>
            <a:ext cx="334822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88860" y="2737247"/>
            <a:ext cx="3348228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6097E4-FC28-483D-B276-EB02D113372F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39199542"/>
      </p:ext>
    </p:extLst>
  </p:cSld>
  <p:clrMapOvr>
    <a:masterClrMapping/>
  </p:clrMapOvr>
  <p:transition spd="med"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609600"/>
            <a:ext cx="6876690" cy="13208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C7CF2-8278-4D3D-BF65-188A4CC9D5EA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4608149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C7CF2-8278-4D3D-BF65-188A4CC9D5EA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0620050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1498604"/>
            <a:ext cx="3022697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8882" y="514926"/>
            <a:ext cx="3668207" cy="552643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399" y="2777069"/>
            <a:ext cx="3022697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D48684-5FBF-4B1A-82AE-5E75FD1DD017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04954511"/>
      </p:ext>
    </p:extLst>
  </p:cSld>
  <p:clrMapOvr>
    <a:masterClrMapping/>
  </p:clrMapOvr>
  <p:transition spd="med"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4800600"/>
            <a:ext cx="687669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0399" y="609600"/>
            <a:ext cx="6876690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399" y="5367338"/>
            <a:ext cx="6876690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C7CF2-8278-4D3D-BF65-188A4CC9D5EA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3016298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9172" y="-8468"/>
            <a:ext cx="993395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89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2160590"/>
            <a:ext cx="6876690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55696" y="6041364"/>
            <a:ext cx="7411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0399" y="6041364"/>
            <a:ext cx="5008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81732" y="6041364"/>
            <a:ext cx="555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8EAC7CF2-8278-4D3D-BF65-188A4CC9D5EA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77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  <p:sldLayoutId id="2147483934" r:id="rId12"/>
    <p:sldLayoutId id="2147483935" r:id="rId13"/>
    <p:sldLayoutId id="2147483936" r:id="rId14"/>
    <p:sldLayoutId id="2147483937" r:id="rId15"/>
    <p:sldLayoutId id="2147483938" r:id="rId16"/>
  </p:sldLayoutIdLst>
  <p:transition spd="med">
    <p:cut/>
  </p:transition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jpe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12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6.jpeg"/><Relationship Id="rId5" Type="http://schemas.openxmlformats.org/officeDocument/2006/relationships/image" Target="../media/image3.png"/><Relationship Id="rId10" Type="http://schemas.microsoft.com/office/2007/relationships/hdphoto" Target="../media/hdphoto3.wdp"/><Relationship Id="rId4" Type="http://schemas.openxmlformats.org/officeDocument/2006/relationships/image" Target="../media/image2.jpe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microsoft.com/office/2007/relationships/hdphoto" Target="../media/hdphoto10.wdp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microsoft.com/office/2007/relationships/hdphoto" Target="../media/hdphoto5.wdp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13"/>
          <p:cNvSpPr txBox="1">
            <a:spLocks noChangeArrowheads="1"/>
          </p:cNvSpPr>
          <p:nvPr/>
        </p:nvSpPr>
        <p:spPr bwMode="auto">
          <a:xfrm>
            <a:off x="1666875" y="6407150"/>
            <a:ext cx="82867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                Fevereiro                                                          Maio                                                Setembro</a:t>
            </a:r>
          </a:p>
        </p:txBody>
      </p:sp>
      <p:pic>
        <p:nvPicPr>
          <p:cNvPr id="9" name="Imagem 8" descr="EMHA - PMCG.jpg">
            <a:extLst>
              <a:ext uri="{FF2B5EF4-FFF2-40B4-BE49-F238E27FC236}">
                <a16:creationId xmlns:a16="http://schemas.microsoft.com/office/drawing/2014/main" id="{38EF8BFE-3C98-47E9-BEB6-E2D41B626D1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728865" y="6044604"/>
            <a:ext cx="2457062" cy="61622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21F9898-CD10-4F11-93E2-E10531F6B4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0" b="23000"/>
          <a:stretch/>
        </p:blipFill>
        <p:spPr>
          <a:xfrm>
            <a:off x="2754311" y="2702687"/>
            <a:ext cx="4287957" cy="25722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Agrupar 10">
            <a:extLst>
              <a:ext uri="{FF2B5EF4-FFF2-40B4-BE49-F238E27FC236}">
                <a16:creationId xmlns:a16="http://schemas.microsoft.com/office/drawing/2014/main" id="{F096BD39-0859-440C-B993-031A93081A17}"/>
              </a:ext>
            </a:extLst>
          </p:cNvPr>
          <p:cNvGrpSpPr/>
          <p:nvPr/>
        </p:nvGrpSpPr>
        <p:grpSpPr>
          <a:xfrm>
            <a:off x="-12845" y="116632"/>
            <a:ext cx="9951231" cy="1350369"/>
            <a:chOff x="-12845" y="220083"/>
            <a:chExt cx="9951231" cy="1350369"/>
          </a:xfrm>
        </p:grpSpPr>
        <p:sp>
          <p:nvSpPr>
            <p:cNvPr id="12" name="Retângulo: Cantos Arredondados 11">
              <a:extLst>
                <a:ext uri="{FF2B5EF4-FFF2-40B4-BE49-F238E27FC236}">
                  <a16:creationId xmlns:a16="http://schemas.microsoft.com/office/drawing/2014/main" id="{8CB834BA-D5D4-4734-BE96-AF3889C29686}"/>
                </a:ext>
              </a:extLst>
            </p:cNvPr>
            <p:cNvSpPr/>
            <p:nvPr/>
          </p:nvSpPr>
          <p:spPr>
            <a:xfrm>
              <a:off x="-12845" y="220083"/>
              <a:ext cx="9951231" cy="1350369"/>
            </a:xfrm>
            <a:prstGeom prst="roundRect">
              <a:avLst/>
            </a:prstGeom>
            <a:gradFill flip="none" rotWithShape="1">
              <a:gsLst>
                <a:gs pos="0">
                  <a:srgbClr val="D9E8F1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">
                  <a:schemeClr val="accent1">
                    <a:lumMod val="45000"/>
                    <a:lumOff val="55000"/>
                  </a:schemeClr>
                </a:gs>
                <a:gs pos="100000">
                  <a:schemeClr val="accent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51C788E6-0B2C-47A1-8DF6-07B9DBD79D35}"/>
                </a:ext>
              </a:extLst>
            </p:cNvPr>
            <p:cNvSpPr/>
            <p:nvPr/>
          </p:nvSpPr>
          <p:spPr>
            <a:xfrm>
              <a:off x="101174" y="296862"/>
              <a:ext cx="9804826" cy="115518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t-BR" sz="2400" b="1" dirty="0">
                  <a:ln w="9525">
                    <a:solidFill>
                      <a:schemeClr val="bg2">
                        <a:lumMod val="20000"/>
                        <a:lumOff val="80000"/>
                      </a:schemeClr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ALDEIA URBANA LOTEAMENTO NOVO DIA</a:t>
              </a:r>
            </a:p>
            <a:p>
              <a:pPr algn="ctr">
                <a:lnSpc>
                  <a:spcPct val="150000"/>
                </a:lnSpc>
              </a:pPr>
              <a:r>
                <a:rPr lang="pt-B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1ª REGULARIZAÇÃO FUNDIÁRIA URBANA PARA FAMÍLIAS INDÍGENAS DE CAMPO GRANDE  </a:t>
              </a:r>
            </a:p>
            <a:p>
              <a:pPr algn="ctr">
                <a:lnSpc>
                  <a:spcPct val="150000"/>
                </a:lnSpc>
              </a:pPr>
              <a:r>
                <a:rPr lang="pt-B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através da Lei Federal 13.465/2017</a:t>
              </a:r>
            </a:p>
          </p:txBody>
        </p:sp>
      </p:grpSp>
      <p:pic>
        <p:nvPicPr>
          <p:cNvPr id="17" name="Imagem 16">
            <a:extLst>
              <a:ext uri="{FF2B5EF4-FFF2-40B4-BE49-F238E27FC236}">
                <a16:creationId xmlns:a16="http://schemas.microsoft.com/office/drawing/2014/main" id="{691E726D-5D98-484D-B0AC-3825174F4D5F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7140">
            <a:off x="285392" y="3519927"/>
            <a:ext cx="2016000" cy="14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4B83FEAF-50A1-4883-98AD-ED47397B521F}"/>
              </a:ext>
            </a:extLst>
          </p:cNvPr>
          <p:cNvPicPr>
            <a:picLocks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6909" r="20978"/>
          <a:stretch/>
        </p:blipFill>
        <p:spPr>
          <a:xfrm rot="492402">
            <a:off x="222453" y="5233197"/>
            <a:ext cx="2006077" cy="14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C2A7274A-90D9-4B29-B53E-F6E62DE03A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0465">
            <a:off x="493287" y="1742409"/>
            <a:ext cx="1967916" cy="14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AE82E156-07D6-4BB0-9FB1-0D8851AB33C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2"/>
          <a:stretch/>
        </p:blipFill>
        <p:spPr>
          <a:xfrm rot="374815">
            <a:off x="7357856" y="3429597"/>
            <a:ext cx="2005733" cy="14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CDAEA21C-2F16-4944-BF8D-07ABC806985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4836">
            <a:off x="7348578" y="5176398"/>
            <a:ext cx="2160844" cy="14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164DD8F8-E177-4983-8FF1-05D68F45346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4"/>
          <a:stretch/>
        </p:blipFill>
        <p:spPr>
          <a:xfrm rot="331336">
            <a:off x="7677058" y="1832231"/>
            <a:ext cx="2005200" cy="13387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6635361"/>
      </p:ext>
    </p:extLst>
  </p:cSld>
  <p:clrMapOvr>
    <a:masterClrMapping/>
  </p:clrMapOvr>
  <p:transition spd="med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Agrupar 14">
            <a:extLst>
              <a:ext uri="{FF2B5EF4-FFF2-40B4-BE49-F238E27FC236}">
                <a16:creationId xmlns:a16="http://schemas.microsoft.com/office/drawing/2014/main" id="{6A997A5E-1111-459F-B62B-57295477BEA6}"/>
              </a:ext>
            </a:extLst>
          </p:cNvPr>
          <p:cNvGrpSpPr/>
          <p:nvPr/>
        </p:nvGrpSpPr>
        <p:grpSpPr>
          <a:xfrm>
            <a:off x="95646" y="1057355"/>
            <a:ext cx="9714708" cy="5691243"/>
            <a:chOff x="25509" y="1057355"/>
            <a:chExt cx="9784845" cy="5691243"/>
          </a:xfrm>
          <a:effectLst/>
        </p:grpSpPr>
        <p:grpSp>
          <p:nvGrpSpPr>
            <p:cNvPr id="23" name="Agrupar 22">
              <a:extLst>
                <a:ext uri="{FF2B5EF4-FFF2-40B4-BE49-F238E27FC236}">
                  <a16:creationId xmlns:a16="http://schemas.microsoft.com/office/drawing/2014/main" id="{B88B2E1E-9423-44E1-9418-951265364BF9}"/>
                </a:ext>
              </a:extLst>
            </p:cNvPr>
            <p:cNvGrpSpPr/>
            <p:nvPr/>
          </p:nvGrpSpPr>
          <p:grpSpPr>
            <a:xfrm>
              <a:off x="25509" y="1146522"/>
              <a:ext cx="4198125" cy="5580000"/>
              <a:chOff x="340756" y="2524366"/>
              <a:chExt cx="2875497" cy="3287864"/>
            </a:xfrm>
          </p:grpSpPr>
          <p:pic>
            <p:nvPicPr>
              <p:cNvPr id="29" name="Imagem 28">
                <a:extLst>
                  <a:ext uri="{FF2B5EF4-FFF2-40B4-BE49-F238E27FC236}">
                    <a16:creationId xmlns:a16="http://schemas.microsoft.com/office/drawing/2014/main" id="{E28D1342-AA26-4FCC-A80C-8FABA873CC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09" t="7624" r="29320" b="9769"/>
              <a:stretch/>
            </p:blipFill>
            <p:spPr>
              <a:xfrm>
                <a:off x="340756" y="2524366"/>
                <a:ext cx="2875497" cy="3287864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  <p:sp>
            <p:nvSpPr>
              <p:cNvPr id="30" name="Retângulo 18">
                <a:extLst>
                  <a:ext uri="{FF2B5EF4-FFF2-40B4-BE49-F238E27FC236}">
                    <a16:creationId xmlns:a16="http://schemas.microsoft.com/office/drawing/2014/main" id="{76093781-8755-4870-8C97-296A70C2244C}"/>
                  </a:ext>
                </a:extLst>
              </p:cNvPr>
              <p:cNvSpPr/>
              <p:nvPr/>
            </p:nvSpPr>
            <p:spPr>
              <a:xfrm>
                <a:off x="388796" y="5521923"/>
                <a:ext cx="1186235" cy="222475"/>
              </a:xfrm>
              <a:prstGeom prst="round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1600" u="sng" dirty="0">
                    <a:solidFill>
                      <a:srgbClr val="FF0000"/>
                    </a:solidFill>
                  </a:rPr>
                  <a:t>ANTES</a:t>
                </a:r>
              </a:p>
            </p:txBody>
          </p:sp>
        </p:grpSp>
        <p:grpSp>
          <p:nvGrpSpPr>
            <p:cNvPr id="24" name="Agrupar 23">
              <a:extLst>
                <a:ext uri="{FF2B5EF4-FFF2-40B4-BE49-F238E27FC236}">
                  <a16:creationId xmlns:a16="http://schemas.microsoft.com/office/drawing/2014/main" id="{4C85C4D6-2963-4043-BD02-6D2729CADE7B}"/>
                </a:ext>
              </a:extLst>
            </p:cNvPr>
            <p:cNvGrpSpPr/>
            <p:nvPr/>
          </p:nvGrpSpPr>
          <p:grpSpPr>
            <a:xfrm>
              <a:off x="5027935" y="1168599"/>
              <a:ext cx="4782419" cy="5579999"/>
              <a:chOff x="3729075" y="2819420"/>
              <a:chExt cx="2965514" cy="3397459"/>
            </a:xfrm>
          </p:grpSpPr>
          <p:pic>
            <p:nvPicPr>
              <p:cNvPr id="27" name="Imagem 26">
                <a:extLst>
                  <a:ext uri="{FF2B5EF4-FFF2-40B4-BE49-F238E27FC236}">
                    <a16:creationId xmlns:a16="http://schemas.microsoft.com/office/drawing/2014/main" id="{A308DF22-5314-48AB-914E-878508EEA9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674" t="10472" r="25930" b="7594"/>
              <a:stretch/>
            </p:blipFill>
            <p:spPr>
              <a:xfrm>
                <a:off x="3729075" y="2819420"/>
                <a:ext cx="2965514" cy="339745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  <p:sp>
            <p:nvSpPr>
              <p:cNvPr id="28" name="Retângulo 18">
                <a:extLst>
                  <a:ext uri="{FF2B5EF4-FFF2-40B4-BE49-F238E27FC236}">
                    <a16:creationId xmlns:a16="http://schemas.microsoft.com/office/drawing/2014/main" id="{F1AD30AC-F676-4E0F-89DA-7B32439D497A}"/>
                  </a:ext>
                </a:extLst>
              </p:cNvPr>
              <p:cNvSpPr/>
              <p:nvPr/>
            </p:nvSpPr>
            <p:spPr>
              <a:xfrm>
                <a:off x="5564578" y="2879028"/>
                <a:ext cx="1065010" cy="684187"/>
              </a:xfrm>
              <a:prstGeom prst="round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1200" b="1" dirty="0">
                    <a:solidFill>
                      <a:schemeClr val="accent1"/>
                    </a:solidFill>
                  </a:rPr>
                  <a:t>LOTEAMENTO</a:t>
                </a:r>
              </a:p>
              <a:p>
                <a:pPr algn="ctr"/>
                <a:r>
                  <a:rPr lang="pt-BR" sz="1200" b="1" dirty="0">
                    <a:solidFill>
                      <a:schemeClr val="accent1"/>
                    </a:solidFill>
                  </a:rPr>
                  <a:t>NOVO DIA</a:t>
                </a:r>
              </a:p>
              <a:p>
                <a:pPr algn="ctr"/>
                <a:endParaRPr lang="pt-BR" sz="1200" b="1" dirty="0">
                  <a:solidFill>
                    <a:schemeClr val="accent1"/>
                  </a:solidFill>
                </a:endParaRPr>
              </a:p>
              <a:p>
                <a:pPr algn="ctr"/>
                <a:r>
                  <a:rPr lang="pt-BR" sz="1200" b="1" dirty="0">
                    <a:solidFill>
                      <a:srgbClr val="FF0000"/>
                    </a:solidFill>
                  </a:rPr>
                  <a:t>APROVADO em abril/2019</a:t>
                </a:r>
                <a:endParaRPr lang="pt-BR" sz="1200" b="1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3" name="Agrupar 2">
              <a:extLst>
                <a:ext uri="{FF2B5EF4-FFF2-40B4-BE49-F238E27FC236}">
                  <a16:creationId xmlns:a16="http://schemas.microsoft.com/office/drawing/2014/main" id="{3D5D1C1A-D709-4384-91A1-C9E3C85D75CA}"/>
                </a:ext>
              </a:extLst>
            </p:cNvPr>
            <p:cNvGrpSpPr/>
            <p:nvPr/>
          </p:nvGrpSpPr>
          <p:grpSpPr>
            <a:xfrm>
              <a:off x="3944889" y="2517545"/>
              <a:ext cx="1666136" cy="1066320"/>
              <a:chOff x="3981132" y="3085004"/>
              <a:chExt cx="1421975" cy="1009668"/>
            </a:xfrm>
            <a:solidFill>
              <a:srgbClr val="BDE6A8"/>
            </a:solidFill>
          </p:grpSpPr>
          <p:sp>
            <p:nvSpPr>
              <p:cNvPr id="25" name="Seta: para a Direita Listrada 24">
                <a:extLst>
                  <a:ext uri="{FF2B5EF4-FFF2-40B4-BE49-F238E27FC236}">
                    <a16:creationId xmlns:a16="http://schemas.microsoft.com/office/drawing/2014/main" id="{2084A2E4-639F-4E5A-8306-5C084CE6B4DD}"/>
                  </a:ext>
                </a:extLst>
              </p:cNvPr>
              <p:cNvSpPr/>
              <p:nvPr/>
            </p:nvSpPr>
            <p:spPr>
              <a:xfrm>
                <a:off x="3981132" y="3085004"/>
                <a:ext cx="1421975" cy="1009668"/>
              </a:xfrm>
              <a:prstGeom prst="stripedRightArrow">
                <a:avLst/>
              </a:prstGeom>
              <a:grpFill/>
              <a:ln w="222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857" dirty="0"/>
              </a:p>
            </p:txBody>
          </p:sp>
          <p:sp>
            <p:nvSpPr>
              <p:cNvPr id="26" name="Retângulo 18">
                <a:extLst>
                  <a:ext uri="{FF2B5EF4-FFF2-40B4-BE49-F238E27FC236}">
                    <a16:creationId xmlns:a16="http://schemas.microsoft.com/office/drawing/2014/main" id="{7A48DB4B-8BDD-449D-8ACA-3080D0E936D6}"/>
                  </a:ext>
                </a:extLst>
              </p:cNvPr>
              <p:cNvSpPr/>
              <p:nvPr/>
            </p:nvSpPr>
            <p:spPr>
              <a:xfrm>
                <a:off x="4161577" y="3379177"/>
                <a:ext cx="1061086" cy="386913"/>
              </a:xfrm>
              <a:prstGeom prst="roundRect">
                <a:avLst/>
              </a:prstGeom>
              <a:solidFill>
                <a:srgbClr val="BDE6A8"/>
              </a:solidFill>
            </p:spPr>
            <p:txBody>
              <a:bodyPr wrap="square">
                <a:spAutoFit/>
              </a:bodyPr>
              <a:lstStyle/>
              <a:p>
                <a:r>
                  <a:rPr lang="pt-BR" sz="9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PROJETO DE </a:t>
                </a:r>
              </a:p>
              <a:p>
                <a:pPr algn="ctr"/>
                <a:r>
                  <a:rPr lang="pt-BR" sz="9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REG. FUNDIÁRIA</a:t>
                </a:r>
              </a:p>
            </p:txBody>
          </p:sp>
        </p:grpSp>
        <p:sp>
          <p:nvSpPr>
            <p:cNvPr id="17" name="Retângulo 18">
              <a:extLst>
                <a:ext uri="{FF2B5EF4-FFF2-40B4-BE49-F238E27FC236}">
                  <a16:creationId xmlns:a16="http://schemas.microsoft.com/office/drawing/2014/main" id="{A9CBD788-5264-448B-8785-562AA36061E4}"/>
                </a:ext>
              </a:extLst>
            </p:cNvPr>
            <p:cNvSpPr/>
            <p:nvPr/>
          </p:nvSpPr>
          <p:spPr>
            <a:xfrm>
              <a:off x="7796414" y="6123544"/>
              <a:ext cx="1819052" cy="374571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1600" u="sng" dirty="0">
                  <a:solidFill>
                    <a:srgbClr val="FF0000"/>
                  </a:solidFill>
                </a:rPr>
                <a:t>DEPOIS</a:t>
              </a:r>
            </a:p>
          </p:txBody>
        </p:sp>
        <p:sp>
          <p:nvSpPr>
            <p:cNvPr id="19" name="Retângulo de cantos arredondados 12">
              <a:extLst>
                <a:ext uri="{FF2B5EF4-FFF2-40B4-BE49-F238E27FC236}">
                  <a16:creationId xmlns:a16="http://schemas.microsoft.com/office/drawing/2014/main" id="{67E15AD2-58FF-49D3-99BA-870E721C8698}"/>
                </a:ext>
              </a:extLst>
            </p:cNvPr>
            <p:cNvSpPr/>
            <p:nvPr/>
          </p:nvSpPr>
          <p:spPr>
            <a:xfrm>
              <a:off x="2825581" y="1057355"/>
              <a:ext cx="2558646" cy="1159358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  <a:effectLst>
              <a:outerShdw blurRad="177800" dist="25400" dir="5400000" rotWithShape="0">
                <a:srgbClr val="0066CC">
                  <a:alpha val="50000"/>
                </a:srgb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91434" tIns="45718" rIns="91434" bIns="45718" anchor="ctr" anchorCtr="1"/>
            <a:lstStyle/>
            <a:p>
              <a:pPr algn="ctr">
                <a:spcBef>
                  <a:spcPts val="600"/>
                </a:spcBef>
              </a:pPr>
              <a:r>
                <a:rPr lang="pt-BR" sz="1200" dirty="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Para a Regularização Fundiária foram respeitados os limites de ocupação de cada imóvel cadastrado, originando lotes de diferentes metragens e formatos irregulares. </a:t>
              </a:r>
            </a:p>
          </p:txBody>
        </p:sp>
      </p:grpSp>
      <p:sp>
        <p:nvSpPr>
          <p:cNvPr id="16" name="Retângulo de cantos arredondados 5">
            <a:extLst>
              <a:ext uri="{FF2B5EF4-FFF2-40B4-BE49-F238E27FC236}">
                <a16:creationId xmlns:a16="http://schemas.microsoft.com/office/drawing/2014/main" id="{E187D376-AAA5-45D0-A12B-A40DD72C0631}"/>
              </a:ext>
            </a:extLst>
          </p:cNvPr>
          <p:cNvSpPr/>
          <p:nvPr/>
        </p:nvSpPr>
        <p:spPr>
          <a:xfrm>
            <a:off x="165280" y="92530"/>
            <a:ext cx="6825208" cy="778306"/>
          </a:xfrm>
          <a:prstGeom prst="roundRect">
            <a:avLst/>
          </a:prstGeom>
          <a:gradFill flip="none" rotWithShape="1">
            <a:gsLst>
              <a:gs pos="0">
                <a:srgbClr val="0066CC">
                  <a:shade val="30000"/>
                  <a:satMod val="115000"/>
                </a:srgbClr>
              </a:gs>
              <a:gs pos="50000">
                <a:srgbClr val="0066CC">
                  <a:shade val="67500"/>
                  <a:satMod val="115000"/>
                </a:srgbClr>
              </a:gs>
              <a:gs pos="100000">
                <a:srgbClr val="0066CC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4" tIns="45718" rIns="91434" bIns="45718" anchor="ctr" anchorCtr="0"/>
          <a:lstStyle/>
          <a:p>
            <a:pPr lvl="0"/>
            <a:r>
              <a:rPr lang="pt-BR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IDENTIFICAÇÃO COM A CATEGORIA DO SELO DO MÉRITO</a:t>
            </a:r>
          </a:p>
          <a:p>
            <a:pPr lvl="0"/>
            <a:r>
              <a:rPr lang="pt-BR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“Regularização Fundiária”</a:t>
            </a:r>
          </a:p>
        </p:txBody>
      </p:sp>
      <p:sp>
        <p:nvSpPr>
          <p:cNvPr id="20" name="Retângulo de cantos arredondados 5">
            <a:extLst>
              <a:ext uri="{FF2B5EF4-FFF2-40B4-BE49-F238E27FC236}">
                <a16:creationId xmlns:a16="http://schemas.microsoft.com/office/drawing/2014/main" id="{767A74FF-3998-4C61-8944-EE76517E39F1}"/>
              </a:ext>
            </a:extLst>
          </p:cNvPr>
          <p:cNvSpPr/>
          <p:nvPr/>
        </p:nvSpPr>
        <p:spPr>
          <a:xfrm>
            <a:off x="3229384" y="5571044"/>
            <a:ext cx="2411741" cy="1159358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177800" dist="25400" dir="5400000" rotWithShape="0">
              <a:srgbClr val="0066CC">
                <a:alpha val="50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4" tIns="45718" rIns="91434" bIns="45718" anchor="ctr" anchorCtr="1"/>
          <a:lstStyle/>
          <a:p>
            <a:pPr algn="ctr">
              <a:spcBef>
                <a:spcPts val="600"/>
              </a:spcBef>
            </a:pPr>
            <a:r>
              <a:rPr lang="pt-BR" sz="1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 projeto aprovado gerou 69 lotes, sendo que 4 lotes serão ocupados pelas Igrejas e Cento Comunitário já planejado pela comunidade.</a:t>
            </a:r>
          </a:p>
        </p:txBody>
      </p:sp>
    </p:spTree>
  </p:cSld>
  <p:clrMapOvr>
    <a:masterClrMapping/>
  </p:clrMapOvr>
  <p:transition spd="med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144688" y="6509352"/>
            <a:ext cx="57927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* DATA DE ENTREGA DOS TITULOS AOS BENEFICIADOS – 24 DE ABRIL DE 2019</a:t>
            </a:r>
          </a:p>
        </p:txBody>
      </p:sp>
      <p:sp>
        <p:nvSpPr>
          <p:cNvPr id="6" name="Retângulo de cantos arredondados 5">
            <a:extLst>
              <a:ext uri="{FF2B5EF4-FFF2-40B4-BE49-F238E27FC236}">
                <a16:creationId xmlns:a16="http://schemas.microsoft.com/office/drawing/2014/main" id="{3A5E0ACD-F824-44FD-86F4-10FB1664486B}"/>
              </a:ext>
            </a:extLst>
          </p:cNvPr>
          <p:cNvSpPr/>
          <p:nvPr/>
        </p:nvSpPr>
        <p:spPr>
          <a:xfrm>
            <a:off x="165280" y="92530"/>
            <a:ext cx="6825208" cy="778306"/>
          </a:xfrm>
          <a:prstGeom prst="roundRect">
            <a:avLst/>
          </a:prstGeom>
          <a:gradFill flip="none" rotWithShape="1">
            <a:gsLst>
              <a:gs pos="13000">
                <a:srgbClr val="0066CC">
                  <a:shade val="30000"/>
                  <a:satMod val="115000"/>
                </a:srgbClr>
              </a:gs>
              <a:gs pos="53000">
                <a:srgbClr val="0066CC">
                  <a:shade val="67500"/>
                  <a:satMod val="115000"/>
                </a:srgbClr>
              </a:gs>
              <a:gs pos="100000">
                <a:srgbClr val="0066CC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4" tIns="45718" rIns="91434" bIns="45718" anchor="ctr" anchorCtr="0"/>
          <a:lstStyle/>
          <a:p>
            <a:pPr lvl="0"/>
            <a:r>
              <a:rPr lang="pt-BR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PRAZO DE EXECUÇÃO</a:t>
            </a:r>
          </a:p>
          <a:p>
            <a:pPr lvl="0"/>
            <a:r>
              <a:rPr lang="pt-BR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Cronograma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47D0546-05F9-4520-8C47-BE2EC68F7E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80" y="955142"/>
            <a:ext cx="9433048" cy="5517150"/>
          </a:xfrm>
          <a:prstGeom prst="rect">
            <a:avLst/>
          </a:prstGeom>
        </p:spPr>
      </p:pic>
    </p:spTree>
  </p:cSld>
  <p:clrMapOvr>
    <a:masterClrMapping/>
  </p:clrMapOvr>
  <p:transition spd="med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Conector de Seta Reta 29">
            <a:extLst>
              <a:ext uri="{FF2B5EF4-FFF2-40B4-BE49-F238E27FC236}">
                <a16:creationId xmlns:a16="http://schemas.microsoft.com/office/drawing/2014/main" id="{5F403A46-60E0-4401-BC7E-E70FB7090A68}"/>
              </a:ext>
            </a:extLst>
          </p:cNvPr>
          <p:cNvCxnSpPr>
            <a:cxnSpLocks/>
          </p:cNvCxnSpPr>
          <p:nvPr/>
        </p:nvCxnSpPr>
        <p:spPr>
          <a:xfrm>
            <a:off x="8396591" y="1988840"/>
            <a:ext cx="1" cy="587819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Retângulo de cantos arredondados 5">
            <a:extLst>
              <a:ext uri="{FF2B5EF4-FFF2-40B4-BE49-F238E27FC236}">
                <a16:creationId xmlns:a16="http://schemas.microsoft.com/office/drawing/2014/main" id="{7763B051-D4B9-4DD7-A242-8F5E32D82393}"/>
              </a:ext>
            </a:extLst>
          </p:cNvPr>
          <p:cNvSpPr/>
          <p:nvPr/>
        </p:nvSpPr>
        <p:spPr>
          <a:xfrm>
            <a:off x="128464" y="108740"/>
            <a:ext cx="6825208" cy="778306"/>
          </a:xfrm>
          <a:prstGeom prst="roundRect">
            <a:avLst/>
          </a:prstGeom>
          <a:gradFill flip="none" rotWithShape="1">
            <a:gsLst>
              <a:gs pos="0">
                <a:srgbClr val="0066CC">
                  <a:shade val="30000"/>
                  <a:satMod val="115000"/>
                </a:srgbClr>
              </a:gs>
              <a:gs pos="50000">
                <a:srgbClr val="0066CC">
                  <a:shade val="67500"/>
                  <a:satMod val="115000"/>
                </a:srgbClr>
              </a:gs>
              <a:gs pos="100000">
                <a:srgbClr val="0066CC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4" tIns="45718" rIns="91434" bIns="45718" anchor="ctr" anchorCtr="0"/>
          <a:lstStyle/>
          <a:p>
            <a:pPr lvl="0"/>
            <a:r>
              <a:rPr lang="pt-BR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ESTRATÉGIA ADOTADA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EF1B7B16-345D-4B46-9740-0B38D5331309}"/>
              </a:ext>
            </a:extLst>
          </p:cNvPr>
          <p:cNvGrpSpPr/>
          <p:nvPr/>
        </p:nvGrpSpPr>
        <p:grpSpPr>
          <a:xfrm>
            <a:off x="160645" y="1132877"/>
            <a:ext cx="9665740" cy="5362494"/>
            <a:chOff x="244988" y="1052736"/>
            <a:chExt cx="9665740" cy="5362494"/>
          </a:xfrm>
        </p:grpSpPr>
        <p:cxnSp>
          <p:nvCxnSpPr>
            <p:cNvPr id="68" name="Conector de Seta Reta 67">
              <a:extLst>
                <a:ext uri="{FF2B5EF4-FFF2-40B4-BE49-F238E27FC236}">
                  <a16:creationId xmlns:a16="http://schemas.microsoft.com/office/drawing/2014/main" id="{4EC3CAB7-0E91-4A58-BA74-F3696A6B36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37343" y="4933035"/>
              <a:ext cx="0" cy="58680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5" name="Conector de Seta Reta 54">
              <a:extLst>
                <a:ext uri="{FF2B5EF4-FFF2-40B4-BE49-F238E27FC236}">
                  <a16:creationId xmlns:a16="http://schemas.microsoft.com/office/drawing/2014/main" id="{81219E42-384A-4B6C-A7DC-5BBF3AB981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37343" y="3420867"/>
              <a:ext cx="0" cy="599335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7" name="Conector de Seta Reta 56">
              <a:extLst>
                <a:ext uri="{FF2B5EF4-FFF2-40B4-BE49-F238E27FC236}">
                  <a16:creationId xmlns:a16="http://schemas.microsoft.com/office/drawing/2014/main" id="{D322222F-248F-4C43-A06C-A6BF6DA50F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37343" y="1988840"/>
              <a:ext cx="0" cy="58680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7" name="Conector de Seta Reta 66">
              <a:extLst>
                <a:ext uri="{FF2B5EF4-FFF2-40B4-BE49-F238E27FC236}">
                  <a16:creationId xmlns:a16="http://schemas.microsoft.com/office/drawing/2014/main" id="{24CA395C-9D4B-431F-B290-58DEB3D5E4EC}"/>
                </a:ext>
              </a:extLst>
            </p:cNvPr>
            <p:cNvCxnSpPr>
              <a:cxnSpLocks/>
            </p:cNvCxnSpPr>
            <p:nvPr/>
          </p:nvCxnSpPr>
          <p:spPr>
            <a:xfrm>
              <a:off x="3008784" y="6021288"/>
              <a:ext cx="579718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5" name="Conector de Seta Reta 64">
              <a:extLst>
                <a:ext uri="{FF2B5EF4-FFF2-40B4-BE49-F238E27FC236}">
                  <a16:creationId xmlns:a16="http://schemas.microsoft.com/office/drawing/2014/main" id="{5E137F24-C95A-462A-A410-ADE146A13859}"/>
                </a:ext>
              </a:extLst>
            </p:cNvPr>
            <p:cNvCxnSpPr>
              <a:cxnSpLocks/>
            </p:cNvCxnSpPr>
            <p:nvPr/>
          </p:nvCxnSpPr>
          <p:spPr>
            <a:xfrm>
              <a:off x="1630987" y="4861027"/>
              <a:ext cx="1" cy="587819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9" name="Conector de Seta Reta 58">
              <a:extLst>
                <a:ext uri="{FF2B5EF4-FFF2-40B4-BE49-F238E27FC236}">
                  <a16:creationId xmlns:a16="http://schemas.microsoft.com/office/drawing/2014/main" id="{0ABBFC4E-DC26-4340-B3E8-1065CDC62F8C}"/>
                </a:ext>
              </a:extLst>
            </p:cNvPr>
            <p:cNvCxnSpPr>
              <a:cxnSpLocks/>
            </p:cNvCxnSpPr>
            <p:nvPr/>
          </p:nvCxnSpPr>
          <p:spPr>
            <a:xfrm>
              <a:off x="1625806" y="3348859"/>
              <a:ext cx="1" cy="587819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8" name="Conector de Seta Reta 57">
              <a:extLst>
                <a:ext uri="{FF2B5EF4-FFF2-40B4-BE49-F238E27FC236}">
                  <a16:creationId xmlns:a16="http://schemas.microsoft.com/office/drawing/2014/main" id="{9C6398BD-00A6-4F2C-A766-97B066DB4895}"/>
                </a:ext>
              </a:extLst>
            </p:cNvPr>
            <p:cNvCxnSpPr>
              <a:cxnSpLocks/>
            </p:cNvCxnSpPr>
            <p:nvPr/>
          </p:nvCxnSpPr>
          <p:spPr>
            <a:xfrm>
              <a:off x="1630988" y="1916832"/>
              <a:ext cx="1" cy="587819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7" name="Retângulo 16"/>
            <p:cNvSpPr/>
            <p:nvPr/>
          </p:nvSpPr>
          <p:spPr>
            <a:xfrm>
              <a:off x="256305" y="3996931"/>
              <a:ext cx="2772000" cy="9000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pt-BR" sz="1300" b="1" dirty="0"/>
                <a:t>SELAGEM, IDENTIFICAÇÃO, CADASTRAMENTO.</a:t>
              </a:r>
            </a:p>
            <a:p>
              <a:pPr lvl="0" algn="ctr"/>
              <a:r>
                <a:rPr lang="pt-BR" sz="1300" b="1" dirty="0"/>
                <a:t>DOCUMENTAÇÃO DAS FAMILIAS </a:t>
              </a:r>
            </a:p>
          </p:txBody>
        </p:sp>
        <p:sp>
          <p:nvSpPr>
            <p:cNvPr id="18" name="Retângulo 17"/>
            <p:cNvSpPr/>
            <p:nvPr/>
          </p:nvSpPr>
          <p:spPr>
            <a:xfrm>
              <a:off x="244988" y="1052736"/>
              <a:ext cx="2772000" cy="9000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pt-BR" sz="1300" b="1" dirty="0"/>
                <a:t>ESTUDO PRELIMINAR DAS CARACTERISTICAS DA  ÁREA DE INTERVENÇÃO – “</a:t>
              </a:r>
              <a:r>
                <a:rPr lang="pt-BR" sz="1300" b="1" i="1" dirty="0"/>
                <a:t>Núcleo urbano informal Santa Monica”</a:t>
              </a:r>
            </a:p>
          </p:txBody>
        </p:sp>
        <p:sp>
          <p:nvSpPr>
            <p:cNvPr id="19" name="Retângulo 18"/>
            <p:cNvSpPr/>
            <p:nvPr/>
          </p:nvSpPr>
          <p:spPr>
            <a:xfrm>
              <a:off x="296809" y="5515230"/>
              <a:ext cx="2749366" cy="9000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1400" dirty="0"/>
            </a:p>
            <a:p>
              <a:pPr lvl="0" algn="ctr"/>
              <a:r>
                <a:rPr lang="pt-BR" sz="1300" b="1" dirty="0"/>
                <a:t>LEVANTAMENTO</a:t>
              </a:r>
              <a:r>
                <a:rPr lang="pt-BR" sz="1400" b="1" dirty="0"/>
                <a:t> </a:t>
              </a:r>
              <a:r>
                <a:rPr lang="pt-BR" sz="1300" b="1" dirty="0"/>
                <a:t>TOPOGRAFICO GEORREFERENCIADO</a:t>
              </a:r>
            </a:p>
            <a:p>
              <a:pPr algn="ctr"/>
              <a:endParaRPr lang="pt-BR" sz="1400" dirty="0"/>
            </a:p>
          </p:txBody>
        </p:sp>
        <p:sp>
          <p:nvSpPr>
            <p:cNvPr id="20" name="Retângulo 19"/>
            <p:cNvSpPr/>
            <p:nvPr/>
          </p:nvSpPr>
          <p:spPr>
            <a:xfrm>
              <a:off x="277570" y="2484763"/>
              <a:ext cx="2772000" cy="9000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pt-BR" sz="1300" b="1" dirty="0"/>
                <a:t>PARECERES JURIDICO, URBANISTICO E AMBIENTAL POR MEIO DA COAREF</a:t>
              </a:r>
            </a:p>
          </p:txBody>
        </p:sp>
        <p:sp>
          <p:nvSpPr>
            <p:cNvPr id="21" name="Retângulo 20"/>
            <p:cNvSpPr/>
            <p:nvPr/>
          </p:nvSpPr>
          <p:spPr>
            <a:xfrm>
              <a:off x="3705503" y="5509099"/>
              <a:ext cx="2772000" cy="9000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1300" dirty="0"/>
            </a:p>
            <a:p>
              <a:pPr lvl="0" algn="ctr"/>
              <a:r>
                <a:rPr lang="pt-BR" sz="1300" b="1" dirty="0"/>
                <a:t>ELABORAÇÃO PROJETO DE LOTEAMENTO</a:t>
              </a:r>
            </a:p>
            <a:p>
              <a:pPr algn="ctr"/>
              <a:endParaRPr lang="pt-BR" dirty="0"/>
            </a:p>
          </p:txBody>
        </p:sp>
        <p:sp>
          <p:nvSpPr>
            <p:cNvPr id="22" name="Retângulo 21"/>
            <p:cNvSpPr/>
            <p:nvPr/>
          </p:nvSpPr>
          <p:spPr>
            <a:xfrm>
              <a:off x="7137318" y="1059195"/>
              <a:ext cx="2773410" cy="9000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pt-BR" sz="1300" b="1" dirty="0"/>
                <a:t>CARTÓRIO: ENCAMINHAMENTO DO PROJETO APROVADO, CRF E LISTAGEM DOS BENEFICIADOS PARA REGISTRO</a:t>
              </a:r>
            </a:p>
          </p:txBody>
        </p:sp>
        <p:sp>
          <p:nvSpPr>
            <p:cNvPr id="23" name="Retângulo 22"/>
            <p:cNvSpPr/>
            <p:nvPr/>
          </p:nvSpPr>
          <p:spPr>
            <a:xfrm>
              <a:off x="7072742" y="2484762"/>
              <a:ext cx="2772000" cy="1535439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pt-BR" sz="1300" b="1" dirty="0"/>
                <a:t>SOLENIDADE PARA ENTREGA AOS BENEFICIADOS:</a:t>
              </a:r>
            </a:p>
            <a:p>
              <a:pPr lvl="0" algn="ctr"/>
              <a:r>
                <a:rPr lang="pt-BR" sz="1300" b="1" dirty="0"/>
                <a:t>- MATRICULAS</a:t>
              </a:r>
            </a:p>
            <a:p>
              <a:pPr lvl="0" algn="ctr"/>
              <a:r>
                <a:rPr lang="pt-BR" sz="1300" b="1" dirty="0"/>
                <a:t>- CONTRATOS</a:t>
              </a:r>
            </a:p>
            <a:p>
              <a:pPr marL="285750" lvl="0" indent="-285750" algn="ctr">
                <a:buFontTx/>
                <a:buChar char="-"/>
              </a:pPr>
              <a:r>
                <a:rPr lang="pt-BR" sz="1300" b="1" dirty="0"/>
                <a:t>PLACA  COM NUMERO PREDIAL</a:t>
              </a:r>
            </a:p>
            <a:p>
              <a:pPr marL="285750" lvl="0" indent="-285750" algn="ctr">
                <a:buFontTx/>
                <a:buChar char="-"/>
              </a:pPr>
              <a:r>
                <a:rPr lang="pt-BR" sz="1300" b="1" dirty="0"/>
                <a:t>MUDA DE ARVORE FRUTÍFERA</a:t>
              </a:r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6E602BCD-36FF-461B-8432-DF3DB0BBCC76}"/>
                </a:ext>
              </a:extLst>
            </p:cNvPr>
            <p:cNvSpPr/>
            <p:nvPr/>
          </p:nvSpPr>
          <p:spPr>
            <a:xfrm>
              <a:off x="3705503" y="3996931"/>
              <a:ext cx="2772000" cy="9000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pt-BR" sz="1300" b="1" dirty="0"/>
                <a:t>APROVAÇÃO DO PROJETO DE LOTEAMENTO</a:t>
              </a:r>
            </a:p>
            <a:p>
              <a:pPr lvl="0" algn="ctr"/>
              <a:r>
                <a:rPr lang="pt-BR" sz="1300" b="1" i="1" dirty="0"/>
                <a:t>“Loteamento Novo Dia”</a:t>
              </a:r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15BE823E-24D9-4A16-9E28-3AD0A3F45292}"/>
                </a:ext>
              </a:extLst>
            </p:cNvPr>
            <p:cNvSpPr/>
            <p:nvPr/>
          </p:nvSpPr>
          <p:spPr>
            <a:xfrm>
              <a:off x="3705503" y="2484763"/>
              <a:ext cx="2772000" cy="9000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pt-BR" sz="1300" b="1" dirty="0"/>
                <a:t> ELABORAÇÃO E ASSINATURA DOS CONTRATOS entre beneficiário e EMHA</a:t>
              </a:r>
            </a:p>
          </p:txBody>
        </p:sp>
        <p:cxnSp>
          <p:nvCxnSpPr>
            <p:cNvPr id="63" name="Conector de Seta Reta 62">
              <a:extLst>
                <a:ext uri="{FF2B5EF4-FFF2-40B4-BE49-F238E27FC236}">
                  <a16:creationId xmlns:a16="http://schemas.microsoft.com/office/drawing/2014/main" id="{0101423C-9A33-4F05-99DC-888EDA37EEF7}"/>
                </a:ext>
              </a:extLst>
            </p:cNvPr>
            <p:cNvCxnSpPr>
              <a:cxnSpLocks/>
            </p:cNvCxnSpPr>
            <p:nvPr/>
          </p:nvCxnSpPr>
          <p:spPr>
            <a:xfrm>
              <a:off x="6472080" y="1512447"/>
              <a:ext cx="579718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66" name="Retângulo 65">
              <a:extLst>
                <a:ext uri="{FF2B5EF4-FFF2-40B4-BE49-F238E27FC236}">
                  <a16:creationId xmlns:a16="http://schemas.microsoft.com/office/drawing/2014/main" id="{8FE05420-F2D2-4470-ACA0-69B0372E39F7}"/>
                </a:ext>
              </a:extLst>
            </p:cNvPr>
            <p:cNvSpPr/>
            <p:nvPr/>
          </p:nvSpPr>
          <p:spPr>
            <a:xfrm>
              <a:off x="3705503" y="1062447"/>
              <a:ext cx="2772000" cy="9000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pt-BR" sz="1300" b="1" dirty="0"/>
                <a:t>EMISSÃO DA CRF N. 001/2019 E ELABORAÇÃO LISTAGEM DE BENEFICIADOS</a:t>
              </a:r>
            </a:p>
          </p:txBody>
        </p:sp>
      </p:grp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CA7039F4-C18F-4C18-82BF-33924CD6F8CB}"/>
              </a:ext>
            </a:extLst>
          </p:cNvPr>
          <p:cNvSpPr/>
          <p:nvPr/>
        </p:nvSpPr>
        <p:spPr>
          <a:xfrm rot="20971601">
            <a:off x="7100154" y="4749002"/>
            <a:ext cx="2592874" cy="16486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14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Foi consultada a Liderança indígena local, para escolha do nome do Loteamento e das novas ruas criadas; nomes propostos pela comunidade: Loteamento NOVO DIA</a:t>
            </a:r>
          </a:p>
        </p:txBody>
      </p:sp>
      <p:cxnSp>
        <p:nvCxnSpPr>
          <p:cNvPr id="34" name="Conector de Seta Reta 33">
            <a:extLst>
              <a:ext uri="{FF2B5EF4-FFF2-40B4-BE49-F238E27FC236}">
                <a16:creationId xmlns:a16="http://schemas.microsoft.com/office/drawing/2014/main" id="{73B60C8A-5FF3-402F-8E52-FBD4ECC141C5}"/>
              </a:ext>
            </a:extLst>
          </p:cNvPr>
          <p:cNvCxnSpPr>
            <a:cxnSpLocks/>
          </p:cNvCxnSpPr>
          <p:nvPr/>
        </p:nvCxnSpPr>
        <p:spPr>
          <a:xfrm flipH="1">
            <a:off x="6455054" y="5877272"/>
            <a:ext cx="597921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de cantos arredondados 5">
            <a:extLst>
              <a:ext uri="{FF2B5EF4-FFF2-40B4-BE49-F238E27FC236}">
                <a16:creationId xmlns:a16="http://schemas.microsoft.com/office/drawing/2014/main" id="{195AC026-C4B6-40A5-9B60-8CA4A00DDFAA}"/>
              </a:ext>
            </a:extLst>
          </p:cNvPr>
          <p:cNvSpPr/>
          <p:nvPr/>
        </p:nvSpPr>
        <p:spPr>
          <a:xfrm>
            <a:off x="165280" y="92530"/>
            <a:ext cx="6825208" cy="778306"/>
          </a:xfrm>
          <a:prstGeom prst="roundRect">
            <a:avLst/>
          </a:prstGeom>
          <a:gradFill flip="none" rotWithShape="1">
            <a:gsLst>
              <a:gs pos="0">
                <a:srgbClr val="0066CC">
                  <a:shade val="30000"/>
                  <a:satMod val="115000"/>
                </a:srgbClr>
              </a:gs>
              <a:gs pos="50000">
                <a:srgbClr val="0066CC">
                  <a:shade val="67500"/>
                  <a:satMod val="115000"/>
                </a:srgbClr>
              </a:gs>
              <a:gs pos="100000">
                <a:srgbClr val="0066CC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4" tIns="45718" rIns="91434" bIns="45718" anchor="ctr" anchorCtr="0"/>
          <a:lstStyle/>
          <a:p>
            <a:pPr lvl="0"/>
            <a:r>
              <a:rPr lang="pt-BR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RESUMO INVESTIMENTOS APORTADOS</a:t>
            </a:r>
          </a:p>
        </p:txBody>
      </p:sp>
      <p:sp>
        <p:nvSpPr>
          <p:cNvPr id="9" name="Retângulo de cantos arredondados 13">
            <a:extLst>
              <a:ext uri="{FF2B5EF4-FFF2-40B4-BE49-F238E27FC236}">
                <a16:creationId xmlns:a16="http://schemas.microsoft.com/office/drawing/2014/main" id="{D1FD45B1-8418-498B-91A9-87926174BCBE}"/>
              </a:ext>
            </a:extLst>
          </p:cNvPr>
          <p:cNvSpPr/>
          <p:nvPr/>
        </p:nvSpPr>
        <p:spPr>
          <a:xfrm>
            <a:off x="3296816" y="1857698"/>
            <a:ext cx="5992198" cy="3861504"/>
          </a:xfrm>
          <a:prstGeom prst="round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177800" dist="25400" dir="5400000" rotWithShape="0">
              <a:srgbClr val="0066CC">
                <a:alpha val="50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4" tIns="45718" rIns="91434" bIns="45718"/>
          <a:lstStyle/>
          <a:p>
            <a:pPr algn="just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 projeto de Regularização Fundiária proposto foi executado com a mão de obra própria do quadro de funcionários da Prefeitura.</a:t>
            </a:r>
          </a:p>
          <a:p>
            <a:pPr algn="just">
              <a:defRPr/>
            </a:pPr>
            <a:endParaRPr lang="pt-BR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 ocasião da concretização do projeto, foi promovida limpeza e nivelamento do arruamento por meio da Secretaria Municipal de Serviços Públicos.</a:t>
            </a:r>
          </a:p>
          <a:p>
            <a:pPr algn="just">
              <a:defRPr/>
            </a:pPr>
            <a:endParaRPr lang="pt-BR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Não houve investimento aportado para Aprovação e Implantação do mesmo.</a:t>
            </a:r>
          </a:p>
          <a:p>
            <a:pPr algn="just">
              <a:defRPr/>
            </a:pPr>
            <a:endParaRPr lang="pt-BR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 área objeto do projeto encontrava-se consolidada e estruturada, com arruamento, rede de agua e energia implantadas, tendo as famílias totalmente inseridas e adaptadas à convivência com o entorno.</a:t>
            </a:r>
          </a:p>
          <a:p>
            <a:pPr algn="just">
              <a:defRPr/>
            </a:pPr>
            <a:endParaRPr lang="pt-BR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CD40404-3077-4BE5-A961-5F48028BED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80" y="1052736"/>
            <a:ext cx="2911388" cy="18309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2760D90-F4DB-4ADD-8D76-889B903AF3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0"/>
          <a:stretch/>
        </p:blipFill>
        <p:spPr>
          <a:xfrm>
            <a:off x="433065" y="3788450"/>
            <a:ext cx="2375817" cy="23488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Imagem 87">
            <a:extLst>
              <a:ext uri="{FF2B5EF4-FFF2-40B4-BE49-F238E27FC236}">
                <a16:creationId xmlns:a16="http://schemas.microsoft.com/office/drawing/2014/main" id="{B71218B6-08FD-4AE8-A3ED-8945357151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302" y="4053694"/>
            <a:ext cx="3546951" cy="23644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9" name="Retângulo de cantos arredondados 5">
            <a:extLst>
              <a:ext uri="{FF2B5EF4-FFF2-40B4-BE49-F238E27FC236}">
                <a16:creationId xmlns:a16="http://schemas.microsoft.com/office/drawing/2014/main" id="{CC4F9FF8-5044-4382-ACC7-2FF723345E44}"/>
              </a:ext>
            </a:extLst>
          </p:cNvPr>
          <p:cNvSpPr/>
          <p:nvPr/>
        </p:nvSpPr>
        <p:spPr>
          <a:xfrm>
            <a:off x="165280" y="92530"/>
            <a:ext cx="6825208" cy="778306"/>
          </a:xfrm>
          <a:prstGeom prst="roundRect">
            <a:avLst/>
          </a:prstGeom>
          <a:gradFill flip="none" rotWithShape="1">
            <a:gsLst>
              <a:gs pos="0">
                <a:srgbClr val="0066CC">
                  <a:shade val="30000"/>
                  <a:satMod val="115000"/>
                </a:srgbClr>
              </a:gs>
              <a:gs pos="50000">
                <a:srgbClr val="0066CC">
                  <a:shade val="67500"/>
                  <a:satMod val="115000"/>
                </a:srgbClr>
              </a:gs>
              <a:gs pos="100000">
                <a:srgbClr val="0066CC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4" tIns="45718" rIns="91434" bIns="45718" anchor="ctr" anchorCtr="0"/>
          <a:lstStyle/>
          <a:p>
            <a:pPr lvl="0"/>
            <a:r>
              <a:rPr lang="pt-BR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EQUIPE TÉCNICA ENVOLVIDA</a:t>
            </a:r>
          </a:p>
        </p:txBody>
      </p:sp>
      <p:grpSp>
        <p:nvGrpSpPr>
          <p:cNvPr id="86" name="Agrupar 85">
            <a:extLst>
              <a:ext uri="{FF2B5EF4-FFF2-40B4-BE49-F238E27FC236}">
                <a16:creationId xmlns:a16="http://schemas.microsoft.com/office/drawing/2014/main" id="{8048232C-EE43-4E82-8069-3D68AC91EFF7}"/>
              </a:ext>
            </a:extLst>
          </p:cNvPr>
          <p:cNvGrpSpPr/>
          <p:nvPr/>
        </p:nvGrpSpPr>
        <p:grpSpPr>
          <a:xfrm>
            <a:off x="267671" y="1175771"/>
            <a:ext cx="9337720" cy="5242363"/>
            <a:chOff x="341952" y="1285506"/>
            <a:chExt cx="9337720" cy="5242363"/>
          </a:xfrm>
        </p:grpSpPr>
        <p:sp>
          <p:nvSpPr>
            <p:cNvPr id="6" name="Retângulo: Cantos Arredondados 5"/>
            <p:cNvSpPr/>
            <p:nvPr/>
          </p:nvSpPr>
          <p:spPr>
            <a:xfrm>
              <a:off x="341952" y="1355726"/>
              <a:ext cx="2952328" cy="1730498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pt-BR" sz="1400" dirty="0">
                  <a:solidFill>
                    <a:schemeClr val="accent1">
                      <a:lumMod val="75000"/>
                    </a:schemeClr>
                  </a:solidFill>
                </a:rPr>
                <a:t>AGÊNCIA MUNICIPAL DE HABITAÇÃO </a:t>
              </a:r>
            </a:p>
            <a:p>
              <a:pPr algn="ctr">
                <a:spcAft>
                  <a:spcPts val="600"/>
                </a:spcAft>
              </a:pPr>
              <a:r>
                <a:rPr lang="pt-BR" sz="1400" b="1" dirty="0">
                  <a:solidFill>
                    <a:schemeClr val="accent1">
                      <a:lumMod val="75000"/>
                    </a:schemeClr>
                  </a:solidFill>
                </a:rPr>
                <a:t>EMHA</a:t>
              </a:r>
            </a:p>
          </p:txBody>
        </p:sp>
        <p:sp>
          <p:nvSpPr>
            <p:cNvPr id="12" name="Retângulo: Cantos Arredondados 11"/>
            <p:cNvSpPr/>
            <p:nvPr/>
          </p:nvSpPr>
          <p:spPr>
            <a:xfrm>
              <a:off x="3515113" y="4123881"/>
              <a:ext cx="2808312" cy="2403988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54013" lvl="0" indent="-177800">
                <a:lnSpc>
                  <a:spcPct val="150000"/>
                </a:lnSpc>
                <a:buFontTx/>
                <a:buChar char="-"/>
              </a:pPr>
              <a:r>
                <a:rPr lang="pt-BR" sz="1200" b="1" dirty="0">
                  <a:solidFill>
                    <a:schemeClr val="accent1">
                      <a:lumMod val="75000"/>
                    </a:schemeClr>
                  </a:solidFill>
                </a:rPr>
                <a:t>ENGENHEIROS</a:t>
              </a:r>
            </a:p>
            <a:p>
              <a:pPr marL="354013" lvl="0" indent="-177800">
                <a:lnSpc>
                  <a:spcPct val="150000"/>
                </a:lnSpc>
                <a:buFontTx/>
                <a:buChar char="-"/>
              </a:pPr>
              <a:r>
                <a:rPr lang="pt-BR" sz="1200" b="1" dirty="0">
                  <a:solidFill>
                    <a:schemeClr val="accent1">
                      <a:lumMod val="75000"/>
                    </a:schemeClr>
                  </a:solidFill>
                </a:rPr>
                <a:t>ARQUITETOS</a:t>
              </a:r>
            </a:p>
            <a:p>
              <a:pPr marL="354013" lvl="0" indent="-177800">
                <a:lnSpc>
                  <a:spcPct val="150000"/>
                </a:lnSpc>
                <a:buFontTx/>
                <a:buChar char="-"/>
              </a:pPr>
              <a:r>
                <a:rPr lang="pt-BR" sz="1200" b="1" dirty="0">
                  <a:solidFill>
                    <a:schemeClr val="accent1">
                      <a:lumMod val="75000"/>
                    </a:schemeClr>
                  </a:solidFill>
                </a:rPr>
                <a:t>ASSISTENTES SOCIAIS</a:t>
              </a:r>
            </a:p>
            <a:p>
              <a:pPr marL="354013" lvl="0" indent="-177800">
                <a:lnSpc>
                  <a:spcPct val="150000"/>
                </a:lnSpc>
                <a:buFontTx/>
                <a:buChar char="-"/>
              </a:pPr>
              <a:r>
                <a:rPr lang="pt-BR" sz="1200" b="1" dirty="0">
                  <a:solidFill>
                    <a:schemeClr val="accent1">
                      <a:lumMod val="75000"/>
                    </a:schemeClr>
                  </a:solidFill>
                </a:rPr>
                <a:t>EQUIPE DE SELAGEM</a:t>
              </a:r>
            </a:p>
            <a:p>
              <a:pPr marL="354013" lvl="0" indent="-177800">
                <a:lnSpc>
                  <a:spcPct val="150000"/>
                </a:lnSpc>
                <a:buFontTx/>
                <a:buChar char="-"/>
              </a:pPr>
              <a:r>
                <a:rPr lang="pt-BR" sz="1200" b="1" dirty="0">
                  <a:solidFill>
                    <a:schemeClr val="accent1">
                      <a:lumMod val="75000"/>
                    </a:schemeClr>
                  </a:solidFill>
                </a:rPr>
                <a:t>EQUIPE DE TOPOGRAFIA</a:t>
              </a:r>
            </a:p>
            <a:p>
              <a:pPr marL="354013" lvl="0" indent="-177800">
                <a:lnSpc>
                  <a:spcPct val="150000"/>
                </a:lnSpc>
                <a:buFontTx/>
                <a:buChar char="-"/>
              </a:pPr>
              <a:r>
                <a:rPr lang="pt-BR" sz="1200" b="1" dirty="0">
                  <a:solidFill>
                    <a:schemeClr val="accent1">
                      <a:lumMod val="75000"/>
                    </a:schemeClr>
                  </a:solidFill>
                </a:rPr>
                <a:t>APOIO ADMINISTRATIVO</a:t>
              </a:r>
            </a:p>
            <a:p>
              <a:pPr marL="354013" lvl="0" indent="-177800">
                <a:lnSpc>
                  <a:spcPct val="150000"/>
                </a:lnSpc>
                <a:buFontTx/>
                <a:buChar char="-"/>
              </a:pPr>
              <a:r>
                <a:rPr lang="pt-BR" sz="1200" b="1" dirty="0">
                  <a:solidFill>
                    <a:schemeClr val="accent1">
                      <a:lumMod val="75000"/>
                    </a:schemeClr>
                  </a:solidFill>
                </a:rPr>
                <a:t>EQUIPE DE HABILITAÇÃO E CONTRATOS</a:t>
              </a:r>
            </a:p>
          </p:txBody>
        </p:sp>
        <p:sp>
          <p:nvSpPr>
            <p:cNvPr id="29" name="Retângulo: Cantos Arredondados 28"/>
            <p:cNvSpPr/>
            <p:nvPr/>
          </p:nvSpPr>
          <p:spPr>
            <a:xfrm>
              <a:off x="1198832" y="5426655"/>
              <a:ext cx="1710411" cy="1101214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pt-BR" sz="1200" b="1" dirty="0">
                  <a:solidFill>
                    <a:schemeClr val="accent1">
                      <a:lumMod val="75000"/>
                    </a:schemeClr>
                  </a:solidFill>
                </a:rPr>
                <a:t>DIRETORIA DE ATENDIMENTO E DESENVOLVIMENTO SOCIAL</a:t>
              </a:r>
            </a:p>
          </p:txBody>
        </p:sp>
        <p:sp>
          <p:nvSpPr>
            <p:cNvPr id="30" name="Retângulo: Cantos Arredondados 29"/>
            <p:cNvSpPr/>
            <p:nvPr/>
          </p:nvSpPr>
          <p:spPr>
            <a:xfrm>
              <a:off x="1207458" y="4163429"/>
              <a:ext cx="1710411" cy="1036402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pt-BR" sz="1200" b="1" dirty="0">
                  <a:solidFill>
                    <a:schemeClr val="accent1">
                      <a:lumMod val="75000"/>
                    </a:schemeClr>
                  </a:solidFill>
                </a:rPr>
                <a:t>DIRETORIA DE ASSUNTOS FUNDIÁRIOS E RURAIS</a:t>
              </a:r>
            </a:p>
          </p:txBody>
        </p:sp>
        <p:sp>
          <p:nvSpPr>
            <p:cNvPr id="14" name="Retângulo: Cantos Arredondados 13">
              <a:extLst>
                <a:ext uri="{FF2B5EF4-FFF2-40B4-BE49-F238E27FC236}">
                  <a16:creationId xmlns:a16="http://schemas.microsoft.com/office/drawing/2014/main" id="{7A40C699-B344-4E84-B334-75BC79FCD520}"/>
                </a:ext>
              </a:extLst>
            </p:cNvPr>
            <p:cNvSpPr/>
            <p:nvPr/>
          </p:nvSpPr>
          <p:spPr>
            <a:xfrm>
              <a:off x="4376936" y="1361650"/>
              <a:ext cx="2227176" cy="2067350"/>
            </a:xfrm>
            <a:prstGeom prst="roundRect">
              <a:avLst/>
            </a:prstGeom>
            <a:solidFill>
              <a:srgbClr val="BDE6A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50000"/>
                </a:lnSpc>
              </a:pPr>
              <a:endParaRPr lang="pt-BR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  <a:p>
              <a:pPr lvl="0" algn="ctr">
                <a:lnSpc>
                  <a:spcPct val="150000"/>
                </a:lnSpc>
              </a:pPr>
              <a:r>
                <a:rPr lang="pt-BR" sz="1400" b="1" dirty="0">
                  <a:solidFill>
                    <a:schemeClr val="accent1">
                      <a:lumMod val="75000"/>
                    </a:schemeClr>
                  </a:solidFill>
                </a:rPr>
                <a:t>COAREF</a:t>
              </a:r>
            </a:p>
            <a:p>
              <a:pPr lvl="0" algn="ctr">
                <a:lnSpc>
                  <a:spcPct val="150000"/>
                </a:lnSpc>
              </a:pPr>
              <a:r>
                <a:rPr lang="pt-BR" sz="1400" dirty="0">
                  <a:solidFill>
                    <a:schemeClr val="accent1">
                      <a:lumMod val="75000"/>
                    </a:schemeClr>
                  </a:solidFill>
                </a:rPr>
                <a:t>Comissão de Acompanhamento de Projetos de Regularização Fundiária</a:t>
              </a:r>
            </a:p>
            <a:p>
              <a:pPr lvl="0" algn="ctr">
                <a:lnSpc>
                  <a:spcPct val="150000"/>
                </a:lnSpc>
              </a:pPr>
              <a:endParaRPr lang="pt-BR" sz="1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15" name="Conector de Seta Reta 14">
              <a:extLst>
                <a:ext uri="{FF2B5EF4-FFF2-40B4-BE49-F238E27FC236}">
                  <a16:creationId xmlns:a16="http://schemas.microsoft.com/office/drawing/2014/main" id="{D090DA39-C1C4-4E6A-8D77-BD0E7D0541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68824" y="2291617"/>
              <a:ext cx="1008112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37" name="Retângulo: Cantos Arredondados 36">
              <a:extLst>
                <a:ext uri="{FF2B5EF4-FFF2-40B4-BE49-F238E27FC236}">
                  <a16:creationId xmlns:a16="http://schemas.microsoft.com/office/drawing/2014/main" id="{DAF702B5-4C12-4DC1-8FBB-95D2DEA45CFD}"/>
                </a:ext>
              </a:extLst>
            </p:cNvPr>
            <p:cNvSpPr/>
            <p:nvPr/>
          </p:nvSpPr>
          <p:spPr>
            <a:xfrm>
              <a:off x="7380493" y="1285506"/>
              <a:ext cx="2299179" cy="566601"/>
            </a:xfrm>
            <a:prstGeom prst="roundRect">
              <a:avLst/>
            </a:prstGeom>
            <a:solidFill>
              <a:srgbClr val="BDE6A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pt-BR" sz="1200" b="1" dirty="0">
                  <a:solidFill>
                    <a:schemeClr val="accent1">
                      <a:lumMod val="75000"/>
                    </a:schemeClr>
                  </a:solidFill>
                </a:rPr>
                <a:t>Procuradoria Geral do Município - PGM</a:t>
              </a:r>
            </a:p>
          </p:txBody>
        </p:sp>
        <p:sp>
          <p:nvSpPr>
            <p:cNvPr id="38" name="Retângulo: Cantos Arredondados 37">
              <a:extLst>
                <a:ext uri="{FF2B5EF4-FFF2-40B4-BE49-F238E27FC236}">
                  <a16:creationId xmlns:a16="http://schemas.microsoft.com/office/drawing/2014/main" id="{7C21F2AF-6504-4AF2-9E40-CB2DC7200A95}"/>
                </a:ext>
              </a:extLst>
            </p:cNvPr>
            <p:cNvSpPr/>
            <p:nvPr/>
          </p:nvSpPr>
          <p:spPr>
            <a:xfrm>
              <a:off x="7380493" y="1962746"/>
              <a:ext cx="2292908" cy="720000"/>
            </a:xfrm>
            <a:prstGeom prst="roundRect">
              <a:avLst/>
            </a:prstGeom>
            <a:solidFill>
              <a:srgbClr val="BDE6A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1" dirty="0">
                  <a:solidFill>
                    <a:schemeClr val="accent1">
                      <a:lumMod val="75000"/>
                    </a:schemeClr>
                  </a:solidFill>
                </a:rPr>
                <a:t>Secretaria Municipal de Meio Ambiente e Gestão Urbana – SEMADUR</a:t>
              </a:r>
            </a:p>
          </p:txBody>
        </p:sp>
        <p:sp>
          <p:nvSpPr>
            <p:cNvPr id="39" name="Retângulo: Cantos Arredondados 38">
              <a:extLst>
                <a:ext uri="{FF2B5EF4-FFF2-40B4-BE49-F238E27FC236}">
                  <a16:creationId xmlns:a16="http://schemas.microsoft.com/office/drawing/2014/main" id="{BA0222CA-0EF3-4BC0-A998-512B77527A19}"/>
                </a:ext>
              </a:extLst>
            </p:cNvPr>
            <p:cNvSpPr/>
            <p:nvPr/>
          </p:nvSpPr>
          <p:spPr>
            <a:xfrm>
              <a:off x="7380493" y="2780626"/>
              <a:ext cx="2299179" cy="720000"/>
            </a:xfrm>
            <a:prstGeom prst="roundRect">
              <a:avLst/>
            </a:prstGeom>
            <a:solidFill>
              <a:srgbClr val="BDE6A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pt-BR" sz="1200" b="1" dirty="0">
                  <a:solidFill>
                    <a:schemeClr val="accent1">
                      <a:lumMod val="75000"/>
                    </a:schemeClr>
                  </a:solidFill>
                </a:rPr>
                <a:t>Agencia Municipal de Meio Ambiente e Planej. Urbano - PLANURB</a:t>
              </a:r>
            </a:p>
          </p:txBody>
        </p:sp>
        <p:cxnSp>
          <p:nvCxnSpPr>
            <p:cNvPr id="43" name="Conector de Seta Reta 42">
              <a:extLst>
                <a:ext uri="{FF2B5EF4-FFF2-40B4-BE49-F238E27FC236}">
                  <a16:creationId xmlns:a16="http://schemas.microsoft.com/office/drawing/2014/main" id="{865A0971-C6CD-4F64-AEDE-33E5EC47B9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53200" y="3140626"/>
              <a:ext cx="58790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8" name="Conector de Seta Reta 47">
              <a:extLst>
                <a:ext uri="{FF2B5EF4-FFF2-40B4-BE49-F238E27FC236}">
                  <a16:creationId xmlns:a16="http://schemas.microsoft.com/office/drawing/2014/main" id="{94C10B5F-49C1-4E0D-9075-F7043BE05B2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53200" y="2337660"/>
              <a:ext cx="590482" cy="1122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2" name="Conector de Seta Reta 51">
              <a:extLst>
                <a:ext uri="{FF2B5EF4-FFF2-40B4-BE49-F238E27FC236}">
                  <a16:creationId xmlns:a16="http://schemas.microsoft.com/office/drawing/2014/main" id="{B1A9EA51-01AB-45DD-BD92-058D888629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53200" y="1580005"/>
              <a:ext cx="56705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3" name="Conector: Angulado 62">
              <a:extLst>
                <a:ext uri="{FF2B5EF4-FFF2-40B4-BE49-F238E27FC236}">
                  <a16:creationId xmlns:a16="http://schemas.microsoft.com/office/drawing/2014/main" id="{28FC702D-0006-4C6B-BB99-D00891999237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40911" y="5029914"/>
              <a:ext cx="1412384" cy="513313"/>
            </a:xfrm>
            <a:prstGeom prst="bentConnector2">
              <a:avLst/>
            </a:prstGeom>
            <a:ln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68" name="Chave Direita 67">
              <a:extLst>
                <a:ext uri="{FF2B5EF4-FFF2-40B4-BE49-F238E27FC236}">
                  <a16:creationId xmlns:a16="http://schemas.microsoft.com/office/drawing/2014/main" id="{9E52B0C5-9F4A-4729-AFA6-9EAB412EA31B}"/>
                </a:ext>
              </a:extLst>
            </p:cNvPr>
            <p:cNvSpPr/>
            <p:nvPr/>
          </p:nvSpPr>
          <p:spPr>
            <a:xfrm>
              <a:off x="3011057" y="4595751"/>
              <a:ext cx="446898" cy="1540304"/>
            </a:xfrm>
            <a:prstGeom prst="rightBrace">
              <a:avLst>
                <a:gd name="adj1" fmla="val 8333"/>
                <a:gd name="adj2" fmla="val 50776"/>
              </a:avLst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75" name="Conector: Angulado 74">
              <a:extLst>
                <a:ext uri="{FF2B5EF4-FFF2-40B4-BE49-F238E27FC236}">
                  <a16:creationId xmlns:a16="http://schemas.microsoft.com/office/drawing/2014/main" id="{B82E70A7-EE24-461C-853E-33FD0672DB99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69610" y="3607498"/>
              <a:ext cx="1437225" cy="595553"/>
            </a:xfrm>
            <a:prstGeom prst="bentConnector3">
              <a:avLst>
                <a:gd name="adj1" fmla="val 99256"/>
              </a:avLst>
            </a:prstGeom>
            <a:ln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6296958"/>
              </p:ext>
            </p:extLst>
          </p:nvPr>
        </p:nvGraphicFramePr>
        <p:xfrm>
          <a:off x="165280" y="869150"/>
          <a:ext cx="9505056" cy="57900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5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9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2425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1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Procuradoria Geral do Município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Análise e parecer jurídico sobre procedimentos do projeto;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43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Secretaria Municipal de Meio Ambiente e Gestão Urbana - SEMADUR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6213" indent="-176213" algn="l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Meio Ambiente: Análise e parecer Ambiental;</a:t>
                      </a:r>
                    </a:p>
                    <a:p>
                      <a:pPr marL="176213" indent="-176213" algn="l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Cartografia: Análise e Aprovação do projeto do loteamento.</a:t>
                      </a:r>
                    </a:p>
                    <a:p>
                      <a:pPr marL="176213" indent="-176213" algn="l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Fornecimento de mudas para serem oferecidas aos beneficiados durante Evento de entrega de títulos.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59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Agência Municipal de Meio Ambiente e Planejamento Urbano - PLANURB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Análise e parecer urbanístico.</a:t>
                      </a:r>
                      <a:endParaRPr lang="pt-BR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970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EMHA - Agência Municipal de Habitação de Campo Grande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6213" indent="-176213" algn="l" defTabSz="457200" rtl="0" eaLnBrk="1" latinLnBrk="0" hangingPunct="1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Abertura de processo do Projeto de Regularização Fundiária;</a:t>
                      </a:r>
                    </a:p>
                    <a:p>
                      <a:pPr marL="176213" indent="-176213" algn="l" defTabSz="457200" rtl="0" eaLnBrk="1" latinLnBrk="0" hangingPunct="1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Identificação e caracterização da área; </a:t>
                      </a:r>
                    </a:p>
                    <a:p>
                      <a:pPr marL="176213" indent="-176213" algn="l" defTabSz="457200" rtl="0" eaLnBrk="1" latinLnBrk="0" hangingPunct="1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Contato como concessionárias de Energia e água para esclarecimento e viabilidade do projeto;</a:t>
                      </a:r>
                    </a:p>
                    <a:p>
                      <a:pPr marL="176213" indent="-176213" algn="l" defTabSz="457200" rtl="0" eaLnBrk="1" latinLnBrk="0" hangingPunct="1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Trabalho de campo (cadastramento, topografia);</a:t>
                      </a:r>
                    </a:p>
                    <a:p>
                      <a:pPr marL="176213" indent="-176213" algn="l" defTabSz="457200" rtl="0" eaLnBrk="1" latinLnBrk="0" hangingPunct="1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Abertura de processo com elaboração de projeto e memorial descritivo, para Aprovação do Loteamento;</a:t>
                      </a:r>
                    </a:p>
                    <a:p>
                      <a:pPr marL="176213" indent="-176213" algn="l" defTabSz="457200" rtl="0" eaLnBrk="1" latinLnBrk="0" hangingPunct="1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Emissão CRF</a:t>
                      </a:r>
                    </a:p>
                    <a:p>
                      <a:pPr marL="176213" indent="-176213" algn="l" defTabSz="457200" rtl="0" eaLnBrk="1" latinLnBrk="0" hangingPunct="1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Reuniões com a comunidade para esclarecimentos quanto ao projeto;</a:t>
                      </a:r>
                    </a:p>
                    <a:p>
                      <a:pPr marL="176213" indent="-176213" algn="l" defTabSz="457200" rtl="0" eaLnBrk="1" latinLnBrk="0" hangingPunct="1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Contato com cartório para esclarecimentos e envios de documentos para concretização dos registros;</a:t>
                      </a:r>
                    </a:p>
                    <a:p>
                      <a:pPr marL="176213" indent="-176213" algn="l" defTabSz="457200" rtl="0" eaLnBrk="1" latinLnBrk="0" hangingPunct="1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Evento para entrega das matrículas individuais averbadas em nome do beneficiado.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03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Cartório da 3ª C.R.I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Abertura de matriculas individuais dos lotes com averbação do contrato dos beneficiários</a:t>
                      </a:r>
                      <a:endParaRPr lang="pt-BR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tângulo de cantos arredondados 5">
            <a:extLst>
              <a:ext uri="{FF2B5EF4-FFF2-40B4-BE49-F238E27FC236}">
                <a16:creationId xmlns:a16="http://schemas.microsoft.com/office/drawing/2014/main" id="{854AA7E5-E548-4656-9D70-55AE0BC73372}"/>
              </a:ext>
            </a:extLst>
          </p:cNvPr>
          <p:cNvSpPr/>
          <p:nvPr/>
        </p:nvSpPr>
        <p:spPr>
          <a:xfrm>
            <a:off x="165280" y="92530"/>
            <a:ext cx="6825208" cy="778306"/>
          </a:xfrm>
          <a:prstGeom prst="roundRect">
            <a:avLst/>
          </a:prstGeom>
          <a:gradFill flip="none" rotWithShape="1">
            <a:gsLst>
              <a:gs pos="0">
                <a:srgbClr val="0066CC">
                  <a:shade val="30000"/>
                  <a:satMod val="115000"/>
                </a:srgbClr>
              </a:gs>
              <a:gs pos="50000">
                <a:srgbClr val="0066CC">
                  <a:shade val="67500"/>
                  <a:satMod val="115000"/>
                </a:srgbClr>
              </a:gs>
              <a:gs pos="100000">
                <a:srgbClr val="0066CC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4" tIns="45718" rIns="91434" bIns="45718" anchor="ctr" anchorCtr="0"/>
          <a:lstStyle/>
          <a:p>
            <a:pPr lvl="0"/>
            <a:r>
              <a:rPr lang="pt-BR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PAPEL DOS PARCEIROS</a:t>
            </a:r>
          </a:p>
        </p:txBody>
      </p:sp>
    </p:spTree>
  </p:cSld>
  <p:clrMapOvr>
    <a:masterClrMapping/>
  </p:clrMapOvr>
  <p:transition spd="med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de cantos arredondados 13"/>
          <p:cNvSpPr/>
          <p:nvPr/>
        </p:nvSpPr>
        <p:spPr>
          <a:xfrm>
            <a:off x="3125085" y="5650623"/>
            <a:ext cx="6724459" cy="1099906"/>
          </a:xfrm>
          <a:prstGeom prst="round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177800" dist="25400" dir="5400000" rotWithShape="0">
              <a:srgbClr val="0066CC">
                <a:alpha val="50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4" tIns="45718" rIns="91434" bIns="45718"/>
          <a:lstStyle/>
          <a:p>
            <a:pPr algn="just">
              <a:defRPr/>
            </a:pPr>
            <a:r>
              <a:rPr lang="pt-BR" sz="13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 promoção da regularização fundiária para essa comunidade indígena foi um importante meio de inclusão social, pois as famílias deixaram a condição de “invasores” e passaram a ter segurança jurídica, cada uma com seu imóvel documentado.</a:t>
            </a:r>
          </a:p>
          <a:p>
            <a:pPr algn="just">
              <a:defRPr/>
            </a:pPr>
            <a:endParaRPr lang="pt-BR" sz="13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tângulo de cantos arredondados 11"/>
          <p:cNvSpPr/>
          <p:nvPr/>
        </p:nvSpPr>
        <p:spPr>
          <a:xfrm>
            <a:off x="165279" y="2708920"/>
            <a:ext cx="2815789" cy="1988840"/>
          </a:xfrm>
          <a:prstGeom prst="roundRect">
            <a:avLst/>
          </a:prstGeom>
          <a:solidFill>
            <a:srgbClr val="ADE094"/>
          </a:solidFill>
          <a:ln w="38100">
            <a:noFill/>
          </a:ln>
          <a:effectLst>
            <a:outerShdw blurRad="177800" dist="25400" dir="5400000" rotWithShape="0">
              <a:srgbClr val="0066CC">
                <a:alpha val="50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4" tIns="45718" rIns="91434" bIns="45718" anchor="ctr" anchorCtr="0"/>
          <a:lstStyle/>
          <a:p>
            <a:pPr>
              <a:defRPr/>
            </a:pPr>
            <a:r>
              <a:rPr lang="pt-BR" sz="13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 realização de projetos voltados para regularização fundiária de áreas ocupadas irregularmente resulta diretamente na melhoria da qualidade de vida da população a ser beneficiada e contribui para o ordenamento do planejamento da cidade.</a:t>
            </a:r>
          </a:p>
        </p:txBody>
      </p:sp>
      <p:sp>
        <p:nvSpPr>
          <p:cNvPr id="15" name="Retângulo de cantos arredondados 5">
            <a:extLst>
              <a:ext uri="{FF2B5EF4-FFF2-40B4-BE49-F238E27FC236}">
                <a16:creationId xmlns:a16="http://schemas.microsoft.com/office/drawing/2014/main" id="{1DBE4EF6-677B-4A7E-B451-37D94555918A}"/>
              </a:ext>
            </a:extLst>
          </p:cNvPr>
          <p:cNvSpPr/>
          <p:nvPr/>
        </p:nvSpPr>
        <p:spPr>
          <a:xfrm>
            <a:off x="165280" y="92530"/>
            <a:ext cx="6825208" cy="778306"/>
          </a:xfrm>
          <a:prstGeom prst="roundRect">
            <a:avLst/>
          </a:prstGeom>
          <a:gradFill flip="none" rotWithShape="1">
            <a:gsLst>
              <a:gs pos="0">
                <a:srgbClr val="0066CC">
                  <a:shade val="30000"/>
                  <a:satMod val="115000"/>
                </a:srgbClr>
              </a:gs>
              <a:gs pos="50000">
                <a:srgbClr val="0066CC">
                  <a:shade val="67500"/>
                  <a:satMod val="115000"/>
                </a:srgbClr>
              </a:gs>
              <a:gs pos="100000">
                <a:srgbClr val="0066CC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4" tIns="45718" rIns="91434" bIns="45718" anchor="ctr" anchorCtr="0"/>
          <a:lstStyle/>
          <a:p>
            <a:pPr lvl="0"/>
            <a:r>
              <a:rPr lang="pt-BR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LIÇÕES APRENDIDAS</a:t>
            </a:r>
          </a:p>
        </p:txBody>
      </p:sp>
      <p:sp>
        <p:nvSpPr>
          <p:cNvPr id="10" name="Retângulo de cantos arredondados 9"/>
          <p:cNvSpPr/>
          <p:nvPr/>
        </p:nvSpPr>
        <p:spPr>
          <a:xfrm>
            <a:off x="165280" y="947095"/>
            <a:ext cx="6443903" cy="1689817"/>
          </a:xfrm>
          <a:prstGeom prst="round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177800" dist="25400" dir="5400000" rotWithShape="0">
              <a:srgbClr val="0066CC">
                <a:alpha val="50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4" tIns="45718" rIns="91434" bIns="45718"/>
          <a:lstStyle/>
          <a:p>
            <a:pPr algn="just">
              <a:defRPr/>
            </a:pPr>
            <a:r>
              <a:rPr lang="pt-BR" sz="13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Novos desafios e expectativas surgiram com a implementação da nova Lei Federal de Regularização Fundiária n. 13.465/2017, fomentou o desejo de se resolver todos os problemas fundiários existentes em Campo Grande de forma menos burocrática e com respaldo jurídico. </a:t>
            </a:r>
          </a:p>
          <a:p>
            <a:pPr algn="just">
              <a:defRPr/>
            </a:pPr>
            <a:r>
              <a:rPr lang="pt-BR" sz="13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Regularizar o núcleo informal Santa Monica (hoje Loteamento Novo Dia) foi um desafio devido as novidades apresentadas pela Lei e as adaptações necessárias para que  o projeto fosse aprovado.  </a:t>
            </a:r>
          </a:p>
        </p:txBody>
      </p:sp>
      <p:pic>
        <p:nvPicPr>
          <p:cNvPr id="34" name="Imagem 33" descr="Uma imagem contendo pessoa, pessoas, edifício, grupo&#10;&#10;Descrição gerada automaticamente">
            <a:extLst>
              <a:ext uri="{FF2B5EF4-FFF2-40B4-BE49-F238E27FC236}">
                <a16:creationId xmlns:a16="http://schemas.microsoft.com/office/drawing/2014/main" id="{ED48006C-CF4F-418E-84C0-3F6500099830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084" y="2914508"/>
            <a:ext cx="4060163" cy="26253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7DAEADD9-833A-4B1E-9D29-72534ABF37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6" b="3900"/>
          <a:stretch/>
        </p:blipFill>
        <p:spPr>
          <a:xfrm>
            <a:off x="6871538" y="947095"/>
            <a:ext cx="2874576" cy="18509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Retângulo de cantos arredondados 11">
            <a:extLst>
              <a:ext uri="{FF2B5EF4-FFF2-40B4-BE49-F238E27FC236}">
                <a16:creationId xmlns:a16="http://schemas.microsoft.com/office/drawing/2014/main" id="{6D1DE27F-1F6E-4C37-B67C-5CAAD4F471B8}"/>
              </a:ext>
            </a:extLst>
          </p:cNvPr>
          <p:cNvSpPr/>
          <p:nvPr/>
        </p:nvSpPr>
        <p:spPr>
          <a:xfrm>
            <a:off x="7329264" y="2947364"/>
            <a:ext cx="2416850" cy="2586784"/>
          </a:xfrm>
          <a:prstGeom prst="roundRect">
            <a:avLst/>
          </a:prstGeom>
          <a:solidFill>
            <a:srgbClr val="BDE6A8"/>
          </a:solidFill>
          <a:ln w="38100">
            <a:noFill/>
          </a:ln>
          <a:effectLst>
            <a:outerShdw blurRad="177800" dist="25400" dir="5400000" rotWithShape="0">
              <a:srgbClr val="0066CC">
                <a:alpha val="50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4" tIns="45718" rIns="91434" bIns="45718" anchor="ctr" anchorCtr="0"/>
          <a:lstStyle/>
          <a:p>
            <a:pPr algn="ctr">
              <a:defRPr/>
            </a:pPr>
            <a:r>
              <a:rPr lang="pt-BR" sz="13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Ao longos dos meses de trabalho encontramos algumas resistências e dificuldades. </a:t>
            </a:r>
          </a:p>
          <a:p>
            <a:pPr algn="ctr">
              <a:defRPr/>
            </a:pPr>
            <a:r>
              <a:rPr lang="pt-BR" sz="13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 trabalho em equipe e a participação das famílias beneficiadas durante todo o processo foi importante para o bom desenvolvimento do projeto.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211E01C1-49A8-4B65-94FC-8A982420EF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70" t="16199" r="12714" b="5065"/>
          <a:stretch/>
        </p:blipFill>
        <p:spPr>
          <a:xfrm>
            <a:off x="335175" y="4776630"/>
            <a:ext cx="2645893" cy="19888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de cantos arredondados 5">
            <a:extLst>
              <a:ext uri="{FF2B5EF4-FFF2-40B4-BE49-F238E27FC236}">
                <a16:creationId xmlns:a16="http://schemas.microsoft.com/office/drawing/2014/main" id="{4332A5A9-E094-4978-B54A-C7042B99DD3C}"/>
              </a:ext>
            </a:extLst>
          </p:cNvPr>
          <p:cNvSpPr/>
          <p:nvPr/>
        </p:nvSpPr>
        <p:spPr>
          <a:xfrm>
            <a:off x="165280" y="92530"/>
            <a:ext cx="6825208" cy="778306"/>
          </a:xfrm>
          <a:prstGeom prst="roundRect">
            <a:avLst/>
          </a:prstGeom>
          <a:gradFill flip="none" rotWithShape="1">
            <a:gsLst>
              <a:gs pos="0">
                <a:srgbClr val="0066CC">
                  <a:shade val="30000"/>
                  <a:satMod val="115000"/>
                </a:srgbClr>
              </a:gs>
              <a:gs pos="50000">
                <a:srgbClr val="0066CC">
                  <a:shade val="67500"/>
                  <a:satMod val="115000"/>
                </a:srgbClr>
              </a:gs>
              <a:gs pos="100000">
                <a:srgbClr val="0066CC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4" tIns="45718" rIns="91434" bIns="45718" anchor="ctr" anchorCtr="0"/>
          <a:lstStyle/>
          <a:p>
            <a:pPr lvl="0"/>
            <a:r>
              <a:rPr lang="pt-BR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PROJETO DE MONITORAMENTO E/OU  PÓS OCUPAÇÃO</a:t>
            </a:r>
          </a:p>
          <a:p>
            <a:pPr lvl="0"/>
            <a:r>
              <a:rPr lang="pt-BR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Entrega Oficial da documentação</a:t>
            </a:r>
          </a:p>
        </p:txBody>
      </p:sp>
      <p:sp>
        <p:nvSpPr>
          <p:cNvPr id="8" name="Retângulo de cantos arredondados 5">
            <a:extLst>
              <a:ext uri="{FF2B5EF4-FFF2-40B4-BE49-F238E27FC236}">
                <a16:creationId xmlns:a16="http://schemas.microsoft.com/office/drawing/2014/main" id="{289E1FFB-7EEF-400D-85D5-0D1CAA8D9A65}"/>
              </a:ext>
            </a:extLst>
          </p:cNvPr>
          <p:cNvSpPr/>
          <p:nvPr/>
        </p:nvSpPr>
        <p:spPr>
          <a:xfrm>
            <a:off x="165280" y="970928"/>
            <a:ext cx="6825208" cy="322871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177800" dist="25400" dir="5400000" rotWithShape="0">
              <a:srgbClr val="0066CC">
                <a:alpha val="50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4" tIns="45718" rIns="91434" bIns="45718"/>
          <a:lstStyle/>
          <a:p>
            <a:pPr algn="just"/>
            <a:r>
              <a:rPr lang="pt-BR" sz="13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Em 24 de abril de 2019 foi realizado Evento no loteamento, no qual o Prefeito Municipal e toda equipe da EMHA envolvida no projeto, fizeram a entrega das matrículas a 52 beneficiados que haviam atendido todos os requisitos e apresentados a documentação completa necessária.</a:t>
            </a:r>
          </a:p>
          <a:p>
            <a:pPr algn="just"/>
            <a:endParaRPr lang="pt-BR" sz="13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13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 ocasião cada beneficiado recebeu:</a:t>
            </a:r>
          </a:p>
          <a:p>
            <a:pPr algn="just"/>
            <a:endParaRPr lang="pt-BR" sz="13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6213" indent="-176213" algn="just">
              <a:buFont typeface="Arial" panose="020B0604020202020204" pitchFamily="34" charset="0"/>
              <a:buChar char="•"/>
            </a:pPr>
            <a:r>
              <a:rPr lang="pt-BR" sz="13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Matrícula individual averbada em nome do beneficiário;</a:t>
            </a:r>
          </a:p>
          <a:p>
            <a:pPr marL="176213" indent="-176213" algn="just">
              <a:buFont typeface="Arial" panose="020B0604020202020204" pitchFamily="34" charset="0"/>
              <a:buChar char="•"/>
            </a:pPr>
            <a:endParaRPr lang="pt-BR" sz="13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6213" indent="-176213" algn="just">
              <a:buFont typeface="Arial" panose="020B0604020202020204" pitchFamily="34" charset="0"/>
              <a:buChar char="•"/>
            </a:pPr>
            <a:r>
              <a:rPr lang="pt-BR" sz="13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Contrato de Compra e Venda assinado com a EMHA;</a:t>
            </a:r>
          </a:p>
          <a:p>
            <a:pPr marL="176213" indent="-176213" algn="just">
              <a:buFont typeface="Arial" panose="020B0604020202020204" pitchFamily="34" charset="0"/>
              <a:buChar char="•"/>
            </a:pPr>
            <a:endParaRPr lang="pt-BR" sz="13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6213" indent="-176213" algn="just">
              <a:buFont typeface="Arial" panose="020B0604020202020204" pitchFamily="34" charset="0"/>
              <a:buChar char="•"/>
            </a:pPr>
            <a:r>
              <a:rPr lang="pt-BR" sz="13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Placa de Numeração Predial Oficial para fixação na frente do imóvel;</a:t>
            </a:r>
          </a:p>
          <a:p>
            <a:pPr marL="176213" indent="-176213" algn="just">
              <a:buFont typeface="Arial" panose="020B0604020202020204" pitchFamily="34" charset="0"/>
              <a:buChar char="•"/>
            </a:pPr>
            <a:endParaRPr lang="pt-BR" sz="13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6213" indent="-176213" algn="just">
              <a:buFont typeface="Arial" panose="020B0604020202020204" pitchFamily="34" charset="0"/>
              <a:buChar char="•"/>
            </a:pPr>
            <a:r>
              <a:rPr lang="pt-BR" sz="13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Muda de planta frutífera fornecida pelo Viveiro Municipal.</a:t>
            </a:r>
          </a:p>
          <a:p>
            <a:pPr algn="just"/>
            <a:endParaRPr lang="pt-BR" sz="13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EBC33F23-3B87-489D-8D60-44CA93EC00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7269">
            <a:off x="5444680" y="3929733"/>
            <a:ext cx="4375812" cy="26758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494081EB-83E5-4D63-BB7F-544B26A35A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6" t="7418" r="18993"/>
          <a:stretch/>
        </p:blipFill>
        <p:spPr>
          <a:xfrm rot="21295972">
            <a:off x="7001029" y="1054245"/>
            <a:ext cx="2580247" cy="25073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" name="Retângulo de cantos arredondados 5">
            <a:extLst>
              <a:ext uri="{FF2B5EF4-FFF2-40B4-BE49-F238E27FC236}">
                <a16:creationId xmlns:a16="http://schemas.microsoft.com/office/drawing/2014/main" id="{1E5E9BCB-1AB1-4916-AC2F-EDEEC70258D2}"/>
              </a:ext>
            </a:extLst>
          </p:cNvPr>
          <p:cNvSpPr/>
          <p:nvPr/>
        </p:nvSpPr>
        <p:spPr>
          <a:xfrm>
            <a:off x="2789867" y="4408411"/>
            <a:ext cx="2482489" cy="232867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177800" dist="25400" dir="5400000" rotWithShape="0">
              <a:srgbClr val="0066CC">
                <a:alpha val="50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4" tIns="45718" rIns="91434" bIns="45718"/>
          <a:lstStyle/>
          <a:p>
            <a:pPr algn="ctr"/>
            <a:r>
              <a:rPr lang="pt-BR" sz="13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13 Beneficiados que, por motivos diversos, não apresentaram em </a:t>
            </a:r>
            <a:r>
              <a:rPr lang="pt-BR" sz="13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tempo</a:t>
            </a:r>
            <a:r>
              <a:rPr lang="pt-BR" sz="13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toda a documentação necessária, tiveram um prazo estendido para providencias e em junho/2019 todas as pendências já estavam 100% resolvidas.</a:t>
            </a:r>
          </a:p>
          <a:p>
            <a:pPr algn="just"/>
            <a:endParaRPr lang="pt-BR" sz="13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0779552-736E-4407-8540-B3D183FCE1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14" t="17011" r="23579"/>
          <a:stretch/>
        </p:blipFill>
        <p:spPr>
          <a:xfrm rot="21337558">
            <a:off x="407820" y="4090051"/>
            <a:ext cx="2286534" cy="25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de cantos arredondados 5">
            <a:extLst>
              <a:ext uri="{FF2B5EF4-FFF2-40B4-BE49-F238E27FC236}">
                <a16:creationId xmlns:a16="http://schemas.microsoft.com/office/drawing/2014/main" id="{4332A5A9-E094-4978-B54A-C7042B99DD3C}"/>
              </a:ext>
            </a:extLst>
          </p:cNvPr>
          <p:cNvSpPr/>
          <p:nvPr/>
        </p:nvSpPr>
        <p:spPr>
          <a:xfrm>
            <a:off x="165280" y="92530"/>
            <a:ext cx="6825208" cy="778306"/>
          </a:xfrm>
          <a:prstGeom prst="roundRect">
            <a:avLst/>
          </a:prstGeom>
          <a:gradFill flip="none" rotWithShape="1">
            <a:gsLst>
              <a:gs pos="0">
                <a:srgbClr val="0066CC">
                  <a:shade val="30000"/>
                  <a:satMod val="115000"/>
                </a:srgbClr>
              </a:gs>
              <a:gs pos="50000">
                <a:srgbClr val="0066CC">
                  <a:shade val="67500"/>
                  <a:satMod val="115000"/>
                </a:srgbClr>
              </a:gs>
              <a:gs pos="100000">
                <a:srgbClr val="0066CC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4" tIns="45718" rIns="91434" bIns="45718" anchor="ctr" anchorCtr="0"/>
          <a:lstStyle/>
          <a:p>
            <a:pPr lvl="0"/>
            <a:r>
              <a:rPr lang="pt-BR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PROJETO DE MONITORAMENTO E/OU  PÓS OCUPAÇÃO</a:t>
            </a:r>
          </a:p>
          <a:p>
            <a:pPr lvl="0"/>
            <a:r>
              <a:rPr lang="pt-BR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“Benefícios da Regularização Fundiária”</a:t>
            </a:r>
          </a:p>
        </p:txBody>
      </p:sp>
      <p:sp>
        <p:nvSpPr>
          <p:cNvPr id="17" name="Retângulo de cantos arredondados 15">
            <a:extLst>
              <a:ext uri="{FF2B5EF4-FFF2-40B4-BE49-F238E27FC236}">
                <a16:creationId xmlns:a16="http://schemas.microsoft.com/office/drawing/2014/main" id="{6534A5BE-1AAC-4EF8-97C0-B0EC9959696D}"/>
              </a:ext>
            </a:extLst>
          </p:cNvPr>
          <p:cNvSpPr/>
          <p:nvPr/>
        </p:nvSpPr>
        <p:spPr>
          <a:xfrm>
            <a:off x="4232920" y="1484784"/>
            <a:ext cx="5486755" cy="4808893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4" tIns="45718" rIns="91434" bIns="45718"/>
          <a:lstStyle/>
          <a:p>
            <a:pPr algn="ctr"/>
            <a:r>
              <a:rPr lang="pt-BR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 concretização do projeto de  Regularização Fundiária </a:t>
            </a: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propicia</a:t>
            </a:r>
            <a:r>
              <a:rPr lang="pt-BR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às famílias beneficiadas:</a:t>
            </a:r>
          </a:p>
          <a:p>
            <a:pPr algn="just"/>
            <a:endParaRPr lang="pt-BR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Lote documentado junto ao cartório com averbação em nome do novo proprietário;</a:t>
            </a:r>
          </a:p>
          <a:p>
            <a:pPr algn="just"/>
            <a:endParaRPr lang="pt-BR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Todos os lotes com matricula individual, inscrição municipal, endereço com numeração predial oficial;</a:t>
            </a:r>
          </a:p>
          <a:p>
            <a:pPr algn="just"/>
            <a:endParaRPr lang="pt-BR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Segurança para a família;</a:t>
            </a:r>
          </a:p>
          <a:p>
            <a:pPr algn="just"/>
            <a:endParaRPr lang="pt-BR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Valorização do imóvel;</a:t>
            </a:r>
          </a:p>
          <a:p>
            <a:pPr algn="just"/>
            <a:endParaRPr lang="pt-BR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Oportunidade para investir na melhoraria da casa, participando de programas de crédito especifico, uma vez que possui a posse do lote garantida;</a:t>
            </a:r>
          </a:p>
          <a:p>
            <a:pPr algn="just"/>
            <a:endParaRPr lang="pt-BR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Promover o desenvolvimento urbano da região;</a:t>
            </a:r>
          </a:p>
          <a:p>
            <a:pPr algn="just"/>
            <a:endParaRPr lang="pt-BR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2D40C711-8D2D-40B5-A6F8-BD92074513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03" r="12927" b="7585"/>
          <a:stretch/>
        </p:blipFill>
        <p:spPr>
          <a:xfrm>
            <a:off x="109220" y="3938337"/>
            <a:ext cx="3907676" cy="28030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CC2DFF6-69EC-401F-A677-E94BA6BF60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4" r="-1"/>
          <a:stretch/>
        </p:blipFill>
        <p:spPr>
          <a:xfrm>
            <a:off x="165280" y="1052736"/>
            <a:ext cx="3851616" cy="27437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23572228"/>
      </p:ext>
    </p:extLst>
  </p:cSld>
  <p:clrMapOvr>
    <a:masterClrMapping/>
  </p:clrMapOvr>
  <p:transition spd="med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de cantos arredondados 5">
            <a:extLst>
              <a:ext uri="{FF2B5EF4-FFF2-40B4-BE49-F238E27FC236}">
                <a16:creationId xmlns:a16="http://schemas.microsoft.com/office/drawing/2014/main" id="{4332A5A9-E094-4978-B54A-C7042B99DD3C}"/>
              </a:ext>
            </a:extLst>
          </p:cNvPr>
          <p:cNvSpPr/>
          <p:nvPr/>
        </p:nvSpPr>
        <p:spPr>
          <a:xfrm>
            <a:off x="165280" y="92530"/>
            <a:ext cx="6825208" cy="778306"/>
          </a:xfrm>
          <a:prstGeom prst="roundRect">
            <a:avLst/>
          </a:prstGeom>
          <a:gradFill flip="none" rotWithShape="1">
            <a:gsLst>
              <a:gs pos="0">
                <a:srgbClr val="0066CC">
                  <a:shade val="30000"/>
                  <a:satMod val="115000"/>
                </a:srgbClr>
              </a:gs>
              <a:gs pos="50000">
                <a:srgbClr val="0066CC">
                  <a:shade val="67500"/>
                  <a:satMod val="115000"/>
                </a:srgbClr>
              </a:gs>
              <a:gs pos="100000">
                <a:srgbClr val="0066CC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4" tIns="45718" rIns="91434" bIns="45718" anchor="ctr" anchorCtr="0"/>
          <a:lstStyle/>
          <a:p>
            <a:pPr lvl="0"/>
            <a:r>
              <a:rPr lang="pt-BR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“Continuidade de Projetos voltados para famílias indígenas de Campo Grande”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94930669-AB76-45C8-85FD-8FEE5C821476}"/>
              </a:ext>
            </a:extLst>
          </p:cNvPr>
          <p:cNvGrpSpPr/>
          <p:nvPr/>
        </p:nvGrpSpPr>
        <p:grpSpPr>
          <a:xfrm>
            <a:off x="5601072" y="4368627"/>
            <a:ext cx="4400963" cy="2396842"/>
            <a:chOff x="284481" y="4243620"/>
            <a:chExt cx="4111437" cy="2234381"/>
          </a:xfrm>
        </p:grpSpPr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92456DF7-94A5-4E6E-955E-46E0659845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97" t="10061" r="-833" b="19541"/>
            <a:stretch/>
          </p:blipFill>
          <p:spPr>
            <a:xfrm>
              <a:off x="284481" y="4243620"/>
              <a:ext cx="3950648" cy="2234381"/>
            </a:xfrm>
            <a:prstGeom prst="roundRect">
              <a:avLst>
                <a:gd name="adj" fmla="val 16667"/>
              </a:avLst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6" name="Retângulo de cantos arredondados 15">
              <a:extLst>
                <a:ext uri="{FF2B5EF4-FFF2-40B4-BE49-F238E27FC236}">
                  <a16:creationId xmlns:a16="http://schemas.microsoft.com/office/drawing/2014/main" id="{55891217-40C2-47F6-9C5A-206BC79FB240}"/>
                </a:ext>
              </a:extLst>
            </p:cNvPr>
            <p:cNvSpPr/>
            <p:nvPr/>
          </p:nvSpPr>
          <p:spPr>
            <a:xfrm rot="21002372">
              <a:off x="1112883" y="4781771"/>
              <a:ext cx="3283035" cy="1379769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91434" tIns="45718" rIns="91434" bIns="45718"/>
            <a:lstStyle/>
            <a:p>
              <a:pPr algn="ctr"/>
              <a:r>
                <a:rPr lang="pt-BR" sz="16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Com estes 2 projetos de Regularização Fundiária, fechamos o primeiro semestre de 2019, beneficiando </a:t>
              </a:r>
              <a:r>
                <a:rPr lang="pt-BR" sz="1600" b="1" u="sng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ao todo 180 famílias de duas comunidades indígenas.</a:t>
              </a:r>
              <a:endParaRPr lang="pt-BR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Retângulo de cantos arredondados 15">
            <a:extLst>
              <a:ext uri="{FF2B5EF4-FFF2-40B4-BE49-F238E27FC236}">
                <a16:creationId xmlns:a16="http://schemas.microsoft.com/office/drawing/2014/main" id="{4F28BB6B-548C-490C-8258-3D32550E1CC3}"/>
              </a:ext>
            </a:extLst>
          </p:cNvPr>
          <p:cNvSpPr/>
          <p:nvPr/>
        </p:nvSpPr>
        <p:spPr>
          <a:xfrm>
            <a:off x="216692" y="4322264"/>
            <a:ext cx="5240364" cy="2443205"/>
          </a:xfrm>
          <a:prstGeom prst="roundRect">
            <a:avLst/>
          </a:prstGeom>
          <a:solidFill>
            <a:srgbClr val="ADE094"/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4" tIns="45718" rIns="91434" bIns="45718"/>
          <a:lstStyle/>
          <a:p>
            <a:pPr algn="just"/>
            <a:r>
              <a:rPr lang="pt-BR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 </a:t>
            </a: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Loteamento Indígena </a:t>
            </a:r>
            <a:r>
              <a:rPr lang="pt-BR" sz="1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Paravá</a:t>
            </a:r>
            <a:r>
              <a:rPr lang="pt-BR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localizado no Bairro Popular, a mesma região urbana do Loteamento Novo Dia, passou pelas mesmas fases de trabalho e já está com </a:t>
            </a:r>
            <a:r>
              <a:rPr lang="pt-BR" sz="1400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projeto de parcelamento aprovado</a:t>
            </a:r>
            <a:r>
              <a:rPr lang="pt-BR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pt-BR" sz="1400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contratos assinados, e listagem das famílias beneficiadas encaminhada ao Cartório juntamente com a CRF n. 006/20193</a:t>
            </a:r>
            <a:r>
              <a:rPr lang="pt-BR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aguardando apenas a emissão das matrículas individualizadas e averbadas em nome dos beneficiários, para a concretização de </a:t>
            </a: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mais uma Aldeia Urbana regularizada em Campo Grande através da Lei 13.465/2017</a:t>
            </a:r>
            <a:r>
              <a:rPr lang="pt-BR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4" name="Retângulo de cantos arredondados 15">
            <a:extLst>
              <a:ext uri="{FF2B5EF4-FFF2-40B4-BE49-F238E27FC236}">
                <a16:creationId xmlns:a16="http://schemas.microsoft.com/office/drawing/2014/main" id="{2F2E4C82-4D6E-48B2-85BF-D2224BC7CD76}"/>
              </a:ext>
            </a:extLst>
          </p:cNvPr>
          <p:cNvSpPr/>
          <p:nvPr/>
        </p:nvSpPr>
        <p:spPr>
          <a:xfrm>
            <a:off x="6825208" y="1633400"/>
            <a:ext cx="2992750" cy="215563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4" tIns="45718" rIns="91434" bIns="45718"/>
          <a:lstStyle/>
          <a:p>
            <a:pPr algn="just"/>
            <a:r>
              <a:rPr lang="pt-BR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Um outro projeto de Regularização Fundiária urbana visando beneficiar mais famílias indígenas já está em fase final.</a:t>
            </a:r>
          </a:p>
          <a:p>
            <a:pPr algn="just"/>
            <a:endParaRPr lang="pt-BR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São </a:t>
            </a: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mais 115 famílias de aldeia urbana </a:t>
            </a:r>
            <a:r>
              <a:rPr lang="pt-BR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deixando de viver irregularmente em Campo Grande.</a:t>
            </a:r>
          </a:p>
          <a:p>
            <a:pPr algn="just"/>
            <a:endParaRPr lang="pt-BR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pt-BR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5D4C6EEC-D18E-4DA0-B633-50C331D9DAFA}"/>
              </a:ext>
            </a:extLst>
          </p:cNvPr>
          <p:cNvGrpSpPr/>
          <p:nvPr/>
        </p:nvGrpSpPr>
        <p:grpSpPr>
          <a:xfrm>
            <a:off x="216692" y="977393"/>
            <a:ext cx="6508221" cy="3284677"/>
            <a:chOff x="1273749" y="1323670"/>
            <a:chExt cx="7783707" cy="4210659"/>
          </a:xfrm>
        </p:grpSpPr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5B0EDD91-6333-48EA-905B-F573621192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27" r="8566"/>
            <a:stretch/>
          </p:blipFill>
          <p:spPr>
            <a:xfrm>
              <a:off x="1280592" y="1323670"/>
              <a:ext cx="7776864" cy="4210659"/>
            </a:xfrm>
            <a:prstGeom prst="rect">
              <a:avLst/>
            </a:prstGeom>
          </p:spPr>
        </p:pic>
        <p:sp>
          <p:nvSpPr>
            <p:cNvPr id="18" name="Retângulo 18">
              <a:extLst>
                <a:ext uri="{FF2B5EF4-FFF2-40B4-BE49-F238E27FC236}">
                  <a16:creationId xmlns:a16="http://schemas.microsoft.com/office/drawing/2014/main" id="{170E1BC9-2E2A-4AB2-92EF-94C548A99525}"/>
                </a:ext>
              </a:extLst>
            </p:cNvPr>
            <p:cNvSpPr/>
            <p:nvPr/>
          </p:nvSpPr>
          <p:spPr>
            <a:xfrm>
              <a:off x="1273749" y="3258589"/>
              <a:ext cx="2044441" cy="916679"/>
            </a:xfrm>
            <a:prstGeom prst="roundRect">
              <a:avLst/>
            </a:prstGeom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29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6" algn="l" defTabSz="91429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92" algn="l" defTabSz="91429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8" algn="l" defTabSz="91429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84" algn="l" defTabSz="91429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30" algn="l" defTabSz="91429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76" algn="l" defTabSz="91429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22" algn="l" defTabSz="91429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68" algn="l" defTabSz="91429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1200" b="1" dirty="0">
                  <a:solidFill>
                    <a:srgbClr val="141490"/>
                  </a:solidFill>
                </a:rPr>
                <a:t>LOTEAMENTO </a:t>
              </a:r>
            </a:p>
            <a:p>
              <a:pPr algn="ctr"/>
              <a:r>
                <a:rPr lang="pt-BR" sz="1200" b="1" dirty="0">
                  <a:solidFill>
                    <a:srgbClr val="141490"/>
                  </a:solidFill>
                </a:rPr>
                <a:t>NOVO DIA</a:t>
              </a:r>
            </a:p>
            <a:p>
              <a:pPr algn="ctr"/>
              <a:r>
                <a:rPr lang="pt-BR" sz="1200" b="1" dirty="0">
                  <a:solidFill>
                    <a:srgbClr val="141490"/>
                  </a:solidFill>
                </a:rPr>
                <a:t>(65 famílias)</a:t>
              </a:r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48B5284B-ED8B-4CE1-89A5-826CF6B5A9FA}"/>
                </a:ext>
              </a:extLst>
            </p:cNvPr>
            <p:cNvSpPr/>
            <p:nvPr/>
          </p:nvSpPr>
          <p:spPr>
            <a:xfrm>
              <a:off x="6825208" y="2561656"/>
              <a:ext cx="2044441" cy="916679"/>
            </a:xfrm>
            <a:prstGeom prst="roundRect">
              <a:avLst/>
            </a:prstGeom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29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6" algn="l" defTabSz="91429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92" algn="l" defTabSz="91429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8" algn="l" defTabSz="91429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84" algn="l" defTabSz="91429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30" algn="l" defTabSz="91429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76" algn="l" defTabSz="91429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22" algn="l" defTabSz="91429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68" algn="l" defTabSz="91429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1200" b="1" dirty="0">
                  <a:solidFill>
                    <a:schemeClr val="bg2"/>
                  </a:solidFill>
                </a:rPr>
                <a:t>LOTEAMENTO </a:t>
              </a:r>
            </a:p>
            <a:p>
              <a:pPr algn="ctr"/>
              <a:r>
                <a:rPr lang="pt-BR" sz="1200" b="1" dirty="0">
                  <a:solidFill>
                    <a:schemeClr val="bg2"/>
                  </a:solidFill>
                </a:rPr>
                <a:t>PARAVÁ</a:t>
              </a:r>
            </a:p>
            <a:p>
              <a:pPr algn="ctr"/>
              <a:r>
                <a:rPr lang="pt-BR" sz="1200" b="1" dirty="0">
                  <a:solidFill>
                    <a:schemeClr val="bg2"/>
                  </a:solidFill>
                </a:rPr>
                <a:t>(115 famílias)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4402264"/>
      </p:ext>
    </p:extLst>
  </p:cSld>
  <p:clrMapOvr>
    <a:masterClrMapping/>
  </p:clrMapOvr>
  <p:transition spd="med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de cantos arredondados 22"/>
          <p:cNvSpPr/>
          <p:nvPr/>
        </p:nvSpPr>
        <p:spPr>
          <a:xfrm>
            <a:off x="4088904" y="1124744"/>
            <a:ext cx="5688632" cy="552370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36000" tIns="36000" rIns="36000" bIns="36000" numCol="1" anchor="ctr" anchorCtr="0">
            <a:normAutofit fontScale="92500" lnSpcReduction="10000"/>
          </a:bodyPr>
          <a:lstStyle/>
          <a:p>
            <a:pPr marL="177800" indent="-177800" algn="just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pt-BR" sz="16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Trabalho interno da equipe da EMHA para colher informações e documentos referentes à área ocupada;</a:t>
            </a:r>
          </a:p>
          <a:p>
            <a:pPr marL="177800" indent="-177800" algn="just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pt-BR" sz="1600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Pré-análise</a:t>
            </a:r>
            <a:r>
              <a:rPr lang="pt-BR" sz="16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da viabilidade de Regularização Fundiária através da Lei Federal 13.465/2017;</a:t>
            </a:r>
          </a:p>
          <a:p>
            <a:pPr marL="177800" indent="-177800" algn="just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pt-BR" sz="16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Visita ao local para ouvir da população as necessidades e analisar as condições de ocupação da área;</a:t>
            </a:r>
          </a:p>
          <a:p>
            <a:pPr marL="177800" indent="-1778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Selagem dos imóveis e cadastramento das famílias pela equipe social da EMHA;</a:t>
            </a:r>
          </a:p>
          <a:p>
            <a:pPr marL="177800" indent="-1778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Apresentação da área com proposta de regularização, para deliberação da COAREF (Comissão de Acompanhamento de Projetos de Regularização Fundiária de Campo Grande);</a:t>
            </a:r>
          </a:p>
          <a:p>
            <a:pPr marL="177800" indent="-1778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Encaminhamento do processo aos membros da COAREF para emissão de pareceres jurídico, ambiental, urbanístico e social, deliberando assim o prosseguimento do projeto;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78EF84D2-437E-4B22-BDF6-A0B5DE8A24D6}"/>
              </a:ext>
            </a:extLst>
          </p:cNvPr>
          <p:cNvSpPr/>
          <p:nvPr/>
        </p:nvSpPr>
        <p:spPr>
          <a:xfrm>
            <a:off x="0" y="1386939"/>
            <a:ext cx="3998587" cy="4999317"/>
          </a:xfrm>
          <a:prstGeom prst="rect">
            <a:avLst/>
          </a:prstGeom>
        </p:spPr>
        <p:txBody>
          <a:bodyPr wrap="square" lIns="108000" rIns="108000" anchor="t" anchorCtr="1">
            <a:spAutoFit/>
          </a:bodyPr>
          <a:lstStyle/>
          <a:p>
            <a:pPr marL="266700" lvl="0">
              <a:lnSpc>
                <a:spcPts val="2000"/>
              </a:lnSpc>
              <a:tabLst>
                <a:tab pos="3771900" algn="l"/>
              </a:tabLst>
              <a:defRPr/>
            </a:pPr>
            <a:endParaRPr lang="pt-BR" sz="1600" i="1" spc="-15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lvl="0" algn="just">
              <a:lnSpc>
                <a:spcPct val="150000"/>
              </a:lnSpc>
              <a:tabLst>
                <a:tab pos="3771900" algn="l"/>
              </a:tabLst>
              <a:defRPr/>
            </a:pPr>
            <a:r>
              <a:rPr lang="pt-BR" sz="15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Em 2018, as famílias indígenas vivendo há quase 5 anos de maneira irregular em área pública,  após várias tentativas de solução com gestão pública passada e, já com ação de reintegração de posse a ser cumprida pelo judiciário, manifestaram, junto ao prefeito de Campo Grande, o sonho de terem seus imóveis regularizados. A partir de então estudos foram iniciados pela EMHA buscando uma solução para a questão e os primeiros passos consistiram em:</a:t>
            </a:r>
          </a:p>
          <a:p>
            <a:pPr marL="266700" lvl="0">
              <a:lnSpc>
                <a:spcPts val="2000"/>
              </a:lnSpc>
              <a:tabLst>
                <a:tab pos="3771900" algn="l"/>
              </a:tabLst>
              <a:defRPr/>
            </a:pPr>
            <a:endParaRPr lang="pt-BR" sz="1600" b="1" spc="-15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lvl="0">
              <a:lnSpc>
                <a:spcPts val="2000"/>
              </a:lnSpc>
              <a:tabLst>
                <a:tab pos="3771900" algn="l"/>
              </a:tabLst>
              <a:defRPr/>
            </a:pPr>
            <a:endParaRPr lang="pt-BR" sz="1600" b="1" spc="-15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ângulo de cantos arredondados 5">
            <a:extLst>
              <a:ext uri="{FF2B5EF4-FFF2-40B4-BE49-F238E27FC236}">
                <a16:creationId xmlns:a16="http://schemas.microsoft.com/office/drawing/2014/main" id="{1830766F-E00A-4B51-9702-79E2B3C67D53}"/>
              </a:ext>
            </a:extLst>
          </p:cNvPr>
          <p:cNvSpPr/>
          <p:nvPr/>
        </p:nvSpPr>
        <p:spPr>
          <a:xfrm>
            <a:off x="160238" y="209548"/>
            <a:ext cx="6825208" cy="778306"/>
          </a:xfrm>
          <a:prstGeom prst="roundRect">
            <a:avLst/>
          </a:prstGeom>
          <a:gradFill flip="none" rotWithShape="1">
            <a:gsLst>
              <a:gs pos="0">
                <a:srgbClr val="0066CC">
                  <a:shade val="30000"/>
                  <a:satMod val="115000"/>
                </a:srgbClr>
              </a:gs>
              <a:gs pos="50000">
                <a:srgbClr val="0066CC">
                  <a:shade val="67500"/>
                  <a:satMod val="115000"/>
                </a:srgbClr>
              </a:gs>
              <a:gs pos="100000">
                <a:srgbClr val="0066CC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4" tIns="45718" rIns="91434" bIns="45718" anchor="ctr" anchorCtr="0"/>
          <a:lstStyle/>
          <a:p>
            <a:r>
              <a:rPr lang="pt-B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ANTECEDENTES DO PROJETO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Retângulo 11"/>
          <p:cNvSpPr>
            <a:spLocks noChangeArrowheads="1"/>
          </p:cNvSpPr>
          <p:nvPr/>
        </p:nvSpPr>
        <p:spPr bwMode="auto">
          <a:xfrm>
            <a:off x="4703054" y="4676413"/>
            <a:ext cx="4953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8" rIns="91434" bIns="45718">
            <a:spAutoFit/>
          </a:bodyPr>
          <a:lstStyle/>
          <a:p>
            <a:pPr algn="r"/>
            <a:r>
              <a:rPr lang="pt-BR" b="1" dirty="0">
                <a:solidFill>
                  <a:srgbClr val="141490"/>
                </a:solidFill>
              </a:rPr>
              <a:t>Marcos Marcello </a:t>
            </a:r>
            <a:r>
              <a:rPr lang="pt-BR" b="1" dirty="0" err="1">
                <a:solidFill>
                  <a:srgbClr val="141490"/>
                </a:solidFill>
              </a:rPr>
              <a:t>Trad</a:t>
            </a:r>
            <a:endParaRPr lang="pt-BR" b="1" dirty="0">
              <a:solidFill>
                <a:srgbClr val="141490"/>
              </a:solidFill>
            </a:endParaRPr>
          </a:p>
          <a:p>
            <a:pPr algn="r"/>
            <a:r>
              <a:rPr lang="pt-BR" dirty="0">
                <a:solidFill>
                  <a:srgbClr val="141490"/>
                </a:solidFill>
              </a:rPr>
              <a:t>Prefeito Municipal de Campo Grande/MS</a:t>
            </a:r>
            <a:br>
              <a:rPr lang="pt-BR" dirty="0">
                <a:solidFill>
                  <a:srgbClr val="141490"/>
                </a:solidFill>
              </a:rPr>
            </a:br>
            <a:endParaRPr lang="pt-BR" dirty="0">
              <a:solidFill>
                <a:srgbClr val="141490"/>
              </a:solidFill>
            </a:endParaRPr>
          </a:p>
        </p:txBody>
      </p:sp>
      <p:sp>
        <p:nvSpPr>
          <p:cNvPr id="25606" name="Retângulo 12"/>
          <p:cNvSpPr>
            <a:spLocks noChangeArrowheads="1"/>
          </p:cNvSpPr>
          <p:nvPr/>
        </p:nvSpPr>
        <p:spPr bwMode="auto">
          <a:xfrm>
            <a:off x="1315034" y="5725031"/>
            <a:ext cx="835818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8" rIns="91434" bIns="45718">
            <a:spAutoFit/>
          </a:bodyPr>
          <a:lstStyle/>
          <a:p>
            <a:pPr algn="r"/>
            <a:r>
              <a:rPr lang="pt-BR" b="1" dirty="0">
                <a:solidFill>
                  <a:srgbClr val="141490"/>
                </a:solidFill>
              </a:rPr>
              <a:t>Enéas José de Carvalho </a:t>
            </a:r>
            <a:r>
              <a:rPr lang="pt-BR" b="1" dirty="0" err="1">
                <a:solidFill>
                  <a:srgbClr val="141490"/>
                </a:solidFill>
              </a:rPr>
              <a:t>Netto</a:t>
            </a:r>
            <a:endParaRPr lang="pt-BR" b="1" dirty="0">
              <a:solidFill>
                <a:srgbClr val="141490"/>
              </a:solidFill>
            </a:endParaRPr>
          </a:p>
          <a:p>
            <a:pPr algn="r"/>
            <a:r>
              <a:rPr lang="pt-BR" dirty="0">
                <a:solidFill>
                  <a:srgbClr val="141490"/>
                </a:solidFill>
              </a:rPr>
              <a:t>Diretor-Presidente da Agência Municipal de Habitação</a:t>
            </a:r>
            <a:br>
              <a:rPr lang="pt-BR" b="1" dirty="0">
                <a:solidFill>
                  <a:srgbClr val="141490"/>
                </a:solidFill>
              </a:rPr>
            </a:br>
            <a:endParaRPr lang="pt-BR" dirty="0">
              <a:solidFill>
                <a:srgbClr val="141490"/>
              </a:solidFill>
            </a:endParaRPr>
          </a:p>
        </p:txBody>
      </p:sp>
      <p:sp>
        <p:nvSpPr>
          <p:cNvPr id="18" name="Retângulo 12"/>
          <p:cNvSpPr>
            <a:spLocks noChangeArrowheads="1"/>
          </p:cNvSpPr>
          <p:nvPr/>
        </p:nvSpPr>
        <p:spPr bwMode="auto">
          <a:xfrm>
            <a:off x="3296816" y="3790785"/>
            <a:ext cx="1339020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4" tIns="45718" rIns="91434" bIns="45718">
            <a:spAutoFit/>
          </a:bodyPr>
          <a:lstStyle/>
          <a:p>
            <a:pPr algn="r"/>
            <a:r>
              <a:rPr lang="pt-BR" b="1" dirty="0">
                <a:solidFill>
                  <a:schemeClr val="bg1"/>
                </a:solidFill>
              </a:rPr>
              <a:t>ANTES</a:t>
            </a:r>
            <a:br>
              <a:rPr lang="pt-BR" b="1" dirty="0">
                <a:solidFill>
                  <a:srgbClr val="141490"/>
                </a:solidFill>
              </a:rPr>
            </a:br>
            <a:endParaRPr lang="pt-BR" dirty="0">
              <a:solidFill>
                <a:srgbClr val="141490"/>
              </a:solidFill>
            </a:endParaRP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8A766320-CDE5-438C-8865-93C4328092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027" y="494460"/>
            <a:ext cx="6212161" cy="40333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" name="Imagem 27" descr="EMHA - PMCG.jpg">
            <a:extLst>
              <a:ext uri="{FF2B5EF4-FFF2-40B4-BE49-F238E27FC236}">
                <a16:creationId xmlns:a16="http://schemas.microsoft.com/office/drawing/2014/main" id="{1B04AB67-C2EF-499B-B5E5-06CC3600DDE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16496" y="5878880"/>
            <a:ext cx="2457062" cy="616225"/>
          </a:xfrm>
          <a:prstGeom prst="rect">
            <a:avLst/>
          </a:prstGeom>
        </p:spPr>
      </p:pic>
    </p:spTree>
  </p:cSld>
  <p:clrMapOvr>
    <a:masterClrMapping/>
  </p:clrMapOvr>
  <p:transition spd="med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de cantos arredondados 11"/>
          <p:cNvSpPr/>
          <p:nvPr/>
        </p:nvSpPr>
        <p:spPr>
          <a:xfrm>
            <a:off x="4614251" y="1484784"/>
            <a:ext cx="4892777" cy="504056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77800" dist="25400" dir="5400000" rotWithShape="0">
              <a:srgbClr val="0066CC">
                <a:alpha val="50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4" tIns="45718" rIns="91434" bIns="45718"/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273050" algn="l"/>
              </a:tabLst>
            </a:pPr>
            <a:r>
              <a:rPr lang="pt-BR" sz="1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Proporcionar a </a:t>
            </a:r>
            <a:r>
              <a:rPr lang="pt-BR" sz="15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regularização fundiária </a:t>
            </a:r>
            <a:r>
              <a:rPr lang="pt-BR" sz="1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para as famílias de maioria indígena, que ocupavam a área pública de forma consolidada oferecendo a chance de ter um imóvel próprio saindo da condição de "invasores" 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273050" algn="l"/>
              </a:tabLst>
            </a:pPr>
            <a:r>
              <a:rPr lang="pt-BR" sz="1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Estimular a </a:t>
            </a:r>
            <a:r>
              <a:rPr lang="pt-BR" sz="15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inclusão social </a:t>
            </a:r>
            <a:r>
              <a:rPr lang="pt-BR" sz="1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das famílias indígenas de forma a garantir que estes tenham suas culturas, tradições e histórias respeitadas e inseridas no meio urbano;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1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Promover a valorização dos imóveis, propiciando a segurança jurídica dessas famílias, com os lotes devidamente documentados junto ao cartório com averbação em nome do novo proprietário.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1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Promover a melhoria da região urbana no qual a ocupação irregular encontrava-se inserida;</a:t>
            </a:r>
          </a:p>
        </p:txBody>
      </p:sp>
      <p:sp>
        <p:nvSpPr>
          <p:cNvPr id="7" name="Rectangle 29"/>
          <p:cNvSpPr>
            <a:spLocks noChangeArrowheads="1"/>
          </p:cNvSpPr>
          <p:nvPr/>
        </p:nvSpPr>
        <p:spPr bwMode="auto">
          <a:xfrm>
            <a:off x="0" y="188640"/>
            <a:ext cx="4614251" cy="71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4" tIns="45718" rIns="91434" bIns="45718" anchor="ctr">
            <a:normAutofit/>
          </a:bodyPr>
          <a:lstStyle/>
          <a:p>
            <a:pPr>
              <a:defRPr/>
            </a:pPr>
            <a:r>
              <a:rPr lang="pt-BR" sz="24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OBJETIVOS DO PROJETO</a:t>
            </a:r>
          </a:p>
        </p:txBody>
      </p:sp>
      <p:sp>
        <p:nvSpPr>
          <p:cNvPr id="6" name="Retângulo de cantos arredondados 5">
            <a:extLst>
              <a:ext uri="{FF2B5EF4-FFF2-40B4-BE49-F238E27FC236}">
                <a16:creationId xmlns:a16="http://schemas.microsoft.com/office/drawing/2014/main" id="{770A8150-7471-4516-B492-E7CA981E989B}"/>
              </a:ext>
            </a:extLst>
          </p:cNvPr>
          <p:cNvSpPr/>
          <p:nvPr/>
        </p:nvSpPr>
        <p:spPr>
          <a:xfrm>
            <a:off x="83327" y="178712"/>
            <a:ext cx="6825208" cy="778306"/>
          </a:xfrm>
          <a:prstGeom prst="roundRect">
            <a:avLst/>
          </a:prstGeom>
          <a:gradFill flip="none" rotWithShape="1">
            <a:gsLst>
              <a:gs pos="0">
                <a:srgbClr val="0066CC">
                  <a:shade val="30000"/>
                  <a:satMod val="115000"/>
                </a:srgbClr>
              </a:gs>
              <a:gs pos="50000">
                <a:srgbClr val="0066CC">
                  <a:shade val="67500"/>
                  <a:satMod val="115000"/>
                </a:srgbClr>
              </a:gs>
              <a:gs pos="100000">
                <a:srgbClr val="00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4" tIns="45718" rIns="91434" bIns="45718" anchor="ctr" anchorCtr="0"/>
          <a:lstStyle/>
          <a:p>
            <a:pPr lvl="0"/>
            <a:r>
              <a:rPr lang="pt-B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OBJETIVOS DO PROJETO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C373D3E-10E0-436B-BCD7-96F6771E3F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76" y="1208137"/>
            <a:ext cx="3179297" cy="26987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E2828BE-F6CC-47D8-99BC-CD03C9F15A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4" t="12697" r="6" b="16401"/>
          <a:stretch/>
        </p:blipFill>
        <p:spPr>
          <a:xfrm>
            <a:off x="398972" y="4005064"/>
            <a:ext cx="1873195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6DD1745-E180-4591-8C11-7FCE835BD1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1" b="13810"/>
          <a:stretch/>
        </p:blipFill>
        <p:spPr>
          <a:xfrm>
            <a:off x="2432226" y="4043867"/>
            <a:ext cx="1873195" cy="26987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Agrupar 40">
            <a:extLst>
              <a:ext uri="{FF2B5EF4-FFF2-40B4-BE49-F238E27FC236}">
                <a16:creationId xmlns:a16="http://schemas.microsoft.com/office/drawing/2014/main" id="{49BED5D6-D043-4A33-BD5E-38BEED9D7DB0}"/>
              </a:ext>
            </a:extLst>
          </p:cNvPr>
          <p:cNvGrpSpPr/>
          <p:nvPr/>
        </p:nvGrpSpPr>
        <p:grpSpPr>
          <a:xfrm>
            <a:off x="-126983" y="2549341"/>
            <a:ext cx="6075971" cy="4097802"/>
            <a:chOff x="1113416" y="1256115"/>
            <a:chExt cx="4133635" cy="2529956"/>
          </a:xfrm>
        </p:grpSpPr>
        <p:pic>
          <p:nvPicPr>
            <p:cNvPr id="43" name="Imagem 42" descr="20120320100937 (1).jpg">
              <a:extLst>
                <a:ext uri="{FF2B5EF4-FFF2-40B4-BE49-F238E27FC236}">
                  <a16:creationId xmlns:a16="http://schemas.microsoft.com/office/drawing/2014/main" id="{D08C6ACA-978E-44AC-BD7F-CEA958C00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884378" y="1256115"/>
              <a:ext cx="3362673" cy="2529956"/>
            </a:xfrm>
            <a:prstGeom prst="roundRect">
              <a:avLst/>
            </a:prstGeom>
            <a:ln w="28575"/>
          </p:spPr>
        </p:pic>
        <p:sp>
          <p:nvSpPr>
            <p:cNvPr id="44" name="Retângulo 18">
              <a:extLst>
                <a:ext uri="{FF2B5EF4-FFF2-40B4-BE49-F238E27FC236}">
                  <a16:creationId xmlns:a16="http://schemas.microsoft.com/office/drawing/2014/main" id="{CB455588-755C-4A67-9A0F-731260DE45E2}"/>
                </a:ext>
              </a:extLst>
            </p:cNvPr>
            <p:cNvSpPr/>
            <p:nvPr/>
          </p:nvSpPr>
          <p:spPr>
            <a:xfrm>
              <a:off x="1331540" y="1781907"/>
              <a:ext cx="1717010" cy="525585"/>
            </a:xfrm>
            <a:prstGeom prst="roundRect">
              <a:avLst/>
            </a:prstGeom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29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6" algn="l" defTabSz="91429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92" algn="l" defTabSz="91429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8" algn="l" defTabSz="91429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84" algn="l" defTabSz="91429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30" algn="l" defTabSz="91429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76" algn="l" defTabSz="91429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22" algn="l" defTabSz="91429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68" algn="l" defTabSz="91429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1200" dirty="0">
                  <a:solidFill>
                    <a:srgbClr val="FF0000"/>
                  </a:solidFill>
                </a:rPr>
                <a:t>NUCLEO URBANO INFORMAL </a:t>
              </a:r>
            </a:p>
            <a:p>
              <a:pPr algn="ctr"/>
              <a:r>
                <a:rPr lang="pt-BR" sz="1200" dirty="0">
                  <a:solidFill>
                    <a:srgbClr val="FF0000"/>
                  </a:solidFill>
                </a:rPr>
                <a:t>SANTA MONICA</a:t>
              </a:r>
            </a:p>
            <a:p>
              <a:pPr algn="ctr"/>
              <a:endParaRPr lang="pt-BR" sz="700" dirty="0">
                <a:solidFill>
                  <a:srgbClr val="FF0000"/>
                </a:solidFill>
              </a:endParaRPr>
            </a:p>
            <a:p>
              <a:pPr algn="ctr"/>
              <a:r>
                <a:rPr lang="pt-BR" sz="1200" dirty="0">
                  <a:solidFill>
                    <a:srgbClr val="FF0000"/>
                  </a:solidFill>
                </a:rPr>
                <a:t>65 famílias</a:t>
              </a:r>
            </a:p>
          </p:txBody>
        </p:sp>
        <p:cxnSp>
          <p:nvCxnSpPr>
            <p:cNvPr id="46" name="Conector: Angulado 45">
              <a:extLst>
                <a:ext uri="{FF2B5EF4-FFF2-40B4-BE49-F238E27FC236}">
                  <a16:creationId xmlns:a16="http://schemas.microsoft.com/office/drawing/2014/main" id="{64BC3FE2-9C2F-4B21-A725-1A5CDAA9439B}"/>
                </a:ext>
              </a:extLst>
            </p:cNvPr>
            <p:cNvCxnSpPr/>
            <p:nvPr/>
          </p:nvCxnSpPr>
          <p:spPr>
            <a:xfrm rot="10800000">
              <a:off x="1113416" y="1753497"/>
              <a:ext cx="6038" cy="1973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Elipse 46">
              <a:extLst>
                <a:ext uri="{FF2B5EF4-FFF2-40B4-BE49-F238E27FC236}">
                  <a16:creationId xmlns:a16="http://schemas.microsoft.com/office/drawing/2014/main" id="{87AA81F0-4BE2-43BB-B0AA-7E754EC34BC9}"/>
                </a:ext>
              </a:extLst>
            </p:cNvPr>
            <p:cNvSpPr/>
            <p:nvPr/>
          </p:nvSpPr>
          <p:spPr>
            <a:xfrm>
              <a:off x="2538805" y="2308340"/>
              <a:ext cx="76662" cy="50996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29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46" algn="l" defTabSz="91429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292" algn="l" defTabSz="91429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438" algn="l" defTabSz="91429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584" algn="l" defTabSz="91429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730" algn="l" defTabSz="91429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876" algn="l" defTabSz="91429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022" algn="l" defTabSz="91429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168" algn="l" defTabSz="91429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857" dirty="0"/>
            </a:p>
          </p:txBody>
        </p:sp>
        <p:cxnSp>
          <p:nvCxnSpPr>
            <p:cNvPr id="48" name="Forma 106">
              <a:extLst>
                <a:ext uri="{FF2B5EF4-FFF2-40B4-BE49-F238E27FC236}">
                  <a16:creationId xmlns:a16="http://schemas.microsoft.com/office/drawing/2014/main" id="{653054E6-6DEC-4760-A555-2CC24F458493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884378" y="2117660"/>
              <a:ext cx="715052" cy="190681"/>
            </a:xfrm>
            <a:prstGeom prst="bentConnector3">
              <a:avLst>
                <a:gd name="adj1" fmla="val 2291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Retângulo de cantos arredondados 15">
            <a:extLst>
              <a:ext uri="{FF2B5EF4-FFF2-40B4-BE49-F238E27FC236}">
                <a16:creationId xmlns:a16="http://schemas.microsoft.com/office/drawing/2014/main" id="{D524CBD5-F3E4-4706-8C8C-441459414013}"/>
              </a:ext>
            </a:extLst>
          </p:cNvPr>
          <p:cNvSpPr/>
          <p:nvPr/>
        </p:nvSpPr>
        <p:spPr>
          <a:xfrm>
            <a:off x="513247" y="1225188"/>
            <a:ext cx="8897899" cy="1435107"/>
          </a:xfrm>
          <a:prstGeom prst="roundRect">
            <a:avLst/>
          </a:prstGeom>
          <a:solidFill>
            <a:srgbClr val="FFFF99"/>
          </a:solidFill>
          <a:ln>
            <a:noFill/>
          </a:ln>
          <a:effectLst>
            <a:outerShdw blurRad="177800" dist="25400" dir="5400000" rotWithShape="0">
              <a:srgbClr val="0066CC">
                <a:alpha val="50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4" tIns="45718" rIns="91434" bIns="45718"/>
          <a:lstStyle/>
          <a:p>
            <a:pPr algn="just"/>
            <a:r>
              <a:rPr lang="pt-BR" sz="15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A área pública, objeto deste projeto de Regularização Fundiária, localizava-se na Região Urbana do Imbirussu, Bairro Popular, Parcelamento Bosque Santa Monica II, periferia da capital, região oeste da cidade de Campo Grande, Mato Grosso do Sul.</a:t>
            </a:r>
          </a:p>
          <a:p>
            <a:pPr algn="just"/>
            <a:endParaRPr lang="pt-BR" sz="1500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15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Situa-se a cerca de 12 km da região central da cidade.</a:t>
            </a:r>
          </a:p>
          <a:p>
            <a:pPr algn="just"/>
            <a:endParaRPr lang="pt-BR" sz="1500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pt-BR" sz="15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Retângulo de cantos arredondados 15">
            <a:extLst>
              <a:ext uri="{FF2B5EF4-FFF2-40B4-BE49-F238E27FC236}">
                <a16:creationId xmlns:a16="http://schemas.microsoft.com/office/drawing/2014/main" id="{ED24398E-5304-42BE-A47A-9943BD73F5F3}"/>
              </a:ext>
            </a:extLst>
          </p:cNvPr>
          <p:cNvSpPr/>
          <p:nvPr/>
        </p:nvSpPr>
        <p:spPr>
          <a:xfrm>
            <a:off x="5804161" y="3429000"/>
            <a:ext cx="3803328" cy="249184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77800" dist="25400" dir="5400000" rotWithShape="0">
              <a:srgbClr val="0066CC">
                <a:alpha val="50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4" tIns="45718" rIns="91434" bIns="45718"/>
          <a:lstStyle/>
          <a:p>
            <a:pPr lvl="0" algn="just"/>
            <a:r>
              <a:rPr lang="pt-BR" sz="15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Conforme perfil Socioeconômico de Campo Grande de 2018, o bairro Popular, onde estava inserido o núcleo urbano possui características de habitações populares cuja renda familiar predominante é de 0,5 à 2 salários mínimos com população total, de acordo com Censo IBGE 2010, de 18.816 de  habitantes.</a:t>
            </a:r>
          </a:p>
          <a:p>
            <a:pPr lvl="0" algn="just"/>
            <a:endParaRPr lang="pt-BR" sz="1500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pt-BR" sz="1500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pt-BR" sz="15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tângulo de cantos arredondados 5">
            <a:extLst>
              <a:ext uri="{FF2B5EF4-FFF2-40B4-BE49-F238E27FC236}">
                <a16:creationId xmlns:a16="http://schemas.microsoft.com/office/drawing/2014/main" id="{72AC059E-0FB5-4B9E-8612-C6CD198A6886}"/>
              </a:ext>
            </a:extLst>
          </p:cNvPr>
          <p:cNvSpPr/>
          <p:nvPr/>
        </p:nvSpPr>
        <p:spPr>
          <a:xfrm>
            <a:off x="193634" y="173959"/>
            <a:ext cx="6825208" cy="778306"/>
          </a:xfrm>
          <a:prstGeom prst="roundRect">
            <a:avLst/>
          </a:prstGeom>
          <a:gradFill flip="none" rotWithShape="1">
            <a:gsLst>
              <a:gs pos="0">
                <a:srgbClr val="0066CC">
                  <a:shade val="30000"/>
                  <a:satMod val="115000"/>
                </a:srgbClr>
              </a:gs>
              <a:gs pos="50000">
                <a:srgbClr val="0066CC">
                  <a:shade val="67500"/>
                  <a:satMod val="115000"/>
                </a:srgbClr>
              </a:gs>
              <a:gs pos="100000">
                <a:srgbClr val="00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4" tIns="45718" rIns="91434" bIns="45718" anchor="ctr" anchorCtr="0"/>
          <a:lstStyle/>
          <a:p>
            <a:r>
              <a:rPr lang="pt-B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LOCAL DE INTERVENÇÃO</a:t>
            </a:r>
          </a:p>
        </p:txBody>
      </p:sp>
    </p:spTree>
  </p:cSld>
  <p:clrMapOvr>
    <a:masterClrMapping/>
  </p:clrMapOvr>
  <p:transition spd="med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lipse 10"/>
          <p:cNvSpPr/>
          <p:nvPr/>
        </p:nvSpPr>
        <p:spPr>
          <a:xfrm flipH="1" flipV="1">
            <a:off x="5196996" y="8436826"/>
            <a:ext cx="238809" cy="214313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3" name="Retângulo de cantos arredondados 12"/>
          <p:cNvSpPr/>
          <p:nvPr/>
        </p:nvSpPr>
        <p:spPr>
          <a:xfrm>
            <a:off x="4743326" y="1065800"/>
            <a:ext cx="4969040" cy="2378437"/>
          </a:xfrm>
          <a:prstGeom prst="roundRect">
            <a:avLst>
              <a:gd name="adj" fmla="val 9030"/>
            </a:avLst>
          </a:prstGeom>
          <a:solidFill>
            <a:schemeClr val="bg2">
              <a:lumMod val="60000"/>
              <a:lumOff val="40000"/>
            </a:schemeClr>
          </a:solidFill>
          <a:ln w="38100">
            <a:noFill/>
          </a:ln>
          <a:effectLst>
            <a:outerShdw blurRad="177800" dist="25400" dir="5400000" rotWithShape="0">
              <a:srgbClr val="0066CC">
                <a:alpha val="50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4" tIns="45718" rIns="91434" bIns="45718" anchor="ctr" anchorCtr="0"/>
          <a:lstStyle/>
          <a:p>
            <a:pPr algn="just"/>
            <a:r>
              <a:rPr lang="pt-B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Para elaboração do Projeto de Regularização Fundiária, foi adotado a nomenclatura para o núcleo urbano como sendo “</a:t>
            </a:r>
            <a:r>
              <a:rPr lang="pt-BR" sz="15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Núcleo Urbano Informal Santa Monica</a:t>
            </a:r>
            <a:r>
              <a:rPr lang="pt-B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”, em decorrência da localização da área ser no parcelamento Bosque Santa Monica II, porém, posteriormente, para fins de aprovação de loteamento recebeu o nome de </a:t>
            </a:r>
            <a:r>
              <a:rPr lang="pt-BR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Loteamento Novo Dia</a:t>
            </a:r>
            <a:r>
              <a:rPr lang="pt-B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, nome escolhido pelos próprios ocupantes beneficiados.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97DB489A-A819-46FB-9DC1-6F48AA0FA20F}"/>
              </a:ext>
            </a:extLst>
          </p:cNvPr>
          <p:cNvGrpSpPr/>
          <p:nvPr/>
        </p:nvGrpSpPr>
        <p:grpSpPr>
          <a:xfrm>
            <a:off x="193634" y="1083618"/>
            <a:ext cx="4399325" cy="5517458"/>
            <a:chOff x="643591" y="1400222"/>
            <a:chExt cx="3982722" cy="4778089"/>
          </a:xfrm>
        </p:grpSpPr>
        <p:pic>
          <p:nvPicPr>
            <p:cNvPr id="2" name="Imagem 1">
              <a:extLst>
                <a:ext uri="{FF2B5EF4-FFF2-40B4-BE49-F238E27FC236}">
                  <a16:creationId xmlns:a16="http://schemas.microsoft.com/office/drawing/2014/main" id="{121DB103-CD7D-4BDF-B071-39542AF67B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7365" t="34662" r="28365" b="13547"/>
            <a:stretch/>
          </p:blipFill>
          <p:spPr>
            <a:xfrm>
              <a:off x="643591" y="1400222"/>
              <a:ext cx="3982722" cy="477808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C6CED1A1-CB2D-44A4-80FC-E8CA03F5676B}"/>
                </a:ext>
              </a:extLst>
            </p:cNvPr>
            <p:cNvSpPr/>
            <p:nvPr/>
          </p:nvSpPr>
          <p:spPr>
            <a:xfrm>
              <a:off x="1265755" y="3643000"/>
              <a:ext cx="2759020" cy="501309"/>
            </a:xfrm>
            <a:prstGeom prst="roundRect">
              <a:avLst/>
            </a:prstGeom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29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6" algn="l" defTabSz="91429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92" algn="l" defTabSz="91429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8" algn="l" defTabSz="91429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84" algn="l" defTabSz="91429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30" algn="l" defTabSz="91429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76" algn="l" defTabSz="91429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22" algn="l" defTabSz="91429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68" algn="l" defTabSz="914292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1400" b="1" dirty="0">
                  <a:solidFill>
                    <a:srgbClr val="003399"/>
                  </a:solidFill>
                </a:rPr>
                <a:t>NUCLEO URBANO INFORMAL </a:t>
              </a:r>
            </a:p>
            <a:p>
              <a:pPr algn="ctr"/>
              <a:r>
                <a:rPr lang="pt-BR" sz="1400" b="1" dirty="0">
                  <a:solidFill>
                    <a:srgbClr val="003399"/>
                  </a:solidFill>
                </a:rPr>
                <a:t>SANTA MONICA</a:t>
              </a:r>
            </a:p>
          </p:txBody>
        </p:sp>
      </p:grpSp>
      <p:sp>
        <p:nvSpPr>
          <p:cNvPr id="9" name="Retângulo de cantos arredondados 5">
            <a:extLst>
              <a:ext uri="{FF2B5EF4-FFF2-40B4-BE49-F238E27FC236}">
                <a16:creationId xmlns:a16="http://schemas.microsoft.com/office/drawing/2014/main" id="{D09730DC-E459-4C06-B17B-B4E2879C7DDC}"/>
              </a:ext>
            </a:extLst>
          </p:cNvPr>
          <p:cNvSpPr/>
          <p:nvPr/>
        </p:nvSpPr>
        <p:spPr>
          <a:xfrm>
            <a:off x="193634" y="97359"/>
            <a:ext cx="6825208" cy="778306"/>
          </a:xfrm>
          <a:prstGeom prst="roundRect">
            <a:avLst/>
          </a:prstGeom>
          <a:solidFill>
            <a:srgbClr val="0066C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4" tIns="45718" rIns="91434" bIns="45718" anchor="ctr" anchorCtr="0"/>
          <a:lstStyle/>
          <a:p>
            <a:pPr lvl="0"/>
            <a:r>
              <a:rPr lang="pt-B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LOCAL DE INTERVENÇÃO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9EFC1358-CE14-4BDD-9655-82AAD1E81E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487" y="3573016"/>
            <a:ext cx="4969041" cy="30280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Agrupar 40">
            <a:extLst>
              <a:ext uri="{FF2B5EF4-FFF2-40B4-BE49-F238E27FC236}">
                <a16:creationId xmlns:a16="http://schemas.microsoft.com/office/drawing/2014/main" id="{8F2D2668-B9C9-4E95-B42C-42B0DA7140E8}"/>
              </a:ext>
            </a:extLst>
          </p:cNvPr>
          <p:cNvGrpSpPr/>
          <p:nvPr/>
        </p:nvGrpSpPr>
        <p:grpSpPr>
          <a:xfrm>
            <a:off x="494968" y="1457400"/>
            <a:ext cx="6035408" cy="5189488"/>
            <a:chOff x="1791455" y="1088010"/>
            <a:chExt cx="5128999" cy="4527358"/>
          </a:xfrm>
          <a:noFill/>
        </p:grpSpPr>
        <p:pic>
          <p:nvPicPr>
            <p:cNvPr id="39" name="Imagem 38">
              <a:extLst>
                <a:ext uri="{FF2B5EF4-FFF2-40B4-BE49-F238E27FC236}">
                  <a16:creationId xmlns:a16="http://schemas.microsoft.com/office/drawing/2014/main" id="{F5B67A6E-306B-4F62-917F-F5BD2DD76C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38652" t="21335" r="17552" b="9902"/>
            <a:stretch/>
          </p:blipFill>
          <p:spPr>
            <a:xfrm>
              <a:off x="1791455" y="1088010"/>
              <a:ext cx="5128999" cy="4527358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DDBAEC6D-C227-411B-92DB-FC9C97A53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93443" y="2050182"/>
              <a:ext cx="201185" cy="286537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953F6703-35D8-45BC-A21F-6C54AF41B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18233" y="3201482"/>
              <a:ext cx="195089" cy="304826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C8B3B442-2673-4C0F-A473-4730A0009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20924" y="2052685"/>
              <a:ext cx="195089" cy="304826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36" name="Imagem 35">
              <a:extLst>
                <a:ext uri="{FF2B5EF4-FFF2-40B4-BE49-F238E27FC236}">
                  <a16:creationId xmlns:a16="http://schemas.microsoft.com/office/drawing/2014/main" id="{ED9FD163-312C-4153-856E-98153B947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07911" y="4019134"/>
              <a:ext cx="201185" cy="292633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37" name="Imagem 36">
              <a:extLst>
                <a:ext uri="{FF2B5EF4-FFF2-40B4-BE49-F238E27FC236}">
                  <a16:creationId xmlns:a16="http://schemas.microsoft.com/office/drawing/2014/main" id="{F2242AC9-9C2E-4BD2-ADAC-B84E474AB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66876" y="5030912"/>
              <a:ext cx="359695" cy="341406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40" name="Picture 7">
              <a:extLst>
                <a:ext uri="{FF2B5EF4-FFF2-40B4-BE49-F238E27FC236}">
                  <a16:creationId xmlns:a16="http://schemas.microsoft.com/office/drawing/2014/main" id="{0E88C426-4A70-4FAE-B22A-098BB55FEE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208503" y="1203184"/>
              <a:ext cx="199911" cy="356920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26" name="Retângulo de cantos arredondados 54">
            <a:extLst>
              <a:ext uri="{FF2B5EF4-FFF2-40B4-BE49-F238E27FC236}">
                <a16:creationId xmlns:a16="http://schemas.microsoft.com/office/drawing/2014/main" id="{FF5F6F35-DD9D-4B04-925D-7224585F20DB}"/>
              </a:ext>
            </a:extLst>
          </p:cNvPr>
          <p:cNvSpPr/>
          <p:nvPr/>
        </p:nvSpPr>
        <p:spPr>
          <a:xfrm rot="20997041">
            <a:off x="7028047" y="5356333"/>
            <a:ext cx="2175179" cy="953325"/>
          </a:xfrm>
          <a:prstGeom prst="roundRect">
            <a:avLst/>
          </a:prstGeom>
          <a:solidFill>
            <a:srgbClr val="ADE094"/>
          </a:solidFill>
          <a:ln>
            <a:noFill/>
          </a:ln>
          <a:effectLst>
            <a:outerShdw blurRad="177800" dist="25400" dir="5400000" rotWithShape="0">
              <a:srgbClr val="0066CC">
                <a:alpha val="50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4" tIns="45718" rIns="91434" bIns="45718"/>
          <a:lstStyle/>
          <a:p>
            <a:pPr algn="ctr"/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O bairro é atendido por </a:t>
            </a: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coleta de lixo 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transporte público</a:t>
            </a:r>
            <a:endParaRPr lang="pt-BR" sz="15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19880AC6-B830-439C-9ACC-016D02926FD4}"/>
              </a:ext>
            </a:extLst>
          </p:cNvPr>
          <p:cNvGrpSpPr/>
          <p:nvPr/>
        </p:nvGrpSpPr>
        <p:grpSpPr>
          <a:xfrm>
            <a:off x="6804322" y="1727835"/>
            <a:ext cx="2292233" cy="2879650"/>
            <a:chOff x="7117203" y="1693783"/>
            <a:chExt cx="2489914" cy="2879650"/>
          </a:xfrm>
        </p:grpSpPr>
        <p:sp>
          <p:nvSpPr>
            <p:cNvPr id="16" name="CaixaDeTexto 15"/>
            <p:cNvSpPr txBox="1"/>
            <p:nvPr/>
          </p:nvSpPr>
          <p:spPr>
            <a:xfrm>
              <a:off x="7486002" y="2134777"/>
              <a:ext cx="21211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dirty="0">
                  <a:solidFill>
                    <a:srgbClr val="003399"/>
                  </a:solidFill>
                </a:rPr>
                <a:t>NUCLEO URBANO</a:t>
              </a:r>
            </a:p>
            <a:p>
              <a:r>
                <a:rPr lang="pt-BR" sz="1200" dirty="0">
                  <a:solidFill>
                    <a:srgbClr val="003399"/>
                  </a:solidFill>
                </a:rPr>
                <a:t>INFORMAL SANTA MONICA</a:t>
              </a:r>
            </a:p>
          </p:txBody>
        </p:sp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298033" y="2790689"/>
              <a:ext cx="189650" cy="329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10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314524" y="3241729"/>
              <a:ext cx="173159" cy="296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CaixaDeTexto 16"/>
            <p:cNvSpPr txBox="1"/>
            <p:nvPr/>
          </p:nvSpPr>
          <p:spPr>
            <a:xfrm>
              <a:off x="7483876" y="2790689"/>
              <a:ext cx="2123241" cy="281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dirty="0">
                  <a:solidFill>
                    <a:srgbClr val="003399"/>
                  </a:solidFill>
                </a:rPr>
                <a:t>ESCOLA MUNICIPAL</a:t>
              </a:r>
            </a:p>
          </p:txBody>
        </p:sp>
        <p:sp>
          <p:nvSpPr>
            <p:cNvPr id="18" name="CaixaDeTexto 17"/>
            <p:cNvSpPr txBox="1"/>
            <p:nvPr/>
          </p:nvSpPr>
          <p:spPr>
            <a:xfrm>
              <a:off x="7483876" y="3206124"/>
              <a:ext cx="212324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dirty="0">
                  <a:solidFill>
                    <a:srgbClr val="003399"/>
                  </a:solidFill>
                </a:rPr>
                <a:t>ESCOLA ESTADUAL</a:t>
              </a:r>
            </a:p>
          </p:txBody>
        </p:sp>
        <p:grpSp>
          <p:nvGrpSpPr>
            <p:cNvPr id="34" name="Agrupar 33">
              <a:extLst>
                <a:ext uri="{FF2B5EF4-FFF2-40B4-BE49-F238E27FC236}">
                  <a16:creationId xmlns:a16="http://schemas.microsoft.com/office/drawing/2014/main" id="{2E64E792-813F-4233-9B1F-48DA1CF2A235}"/>
                </a:ext>
              </a:extLst>
            </p:cNvPr>
            <p:cNvGrpSpPr/>
            <p:nvPr/>
          </p:nvGrpSpPr>
          <p:grpSpPr>
            <a:xfrm>
              <a:off x="7287998" y="3704442"/>
              <a:ext cx="1923325" cy="371258"/>
              <a:chOff x="4429584" y="5755807"/>
              <a:chExt cx="1923325" cy="346104"/>
            </a:xfrm>
          </p:grpSpPr>
          <p:pic>
            <p:nvPicPr>
              <p:cNvPr id="13" name="Picture 12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4429584" y="5755807"/>
                <a:ext cx="209430" cy="3461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9" name="CaixaDeTexto 18"/>
              <p:cNvSpPr txBox="1"/>
              <p:nvPr/>
            </p:nvSpPr>
            <p:spPr>
              <a:xfrm>
                <a:off x="4625491" y="5769702"/>
                <a:ext cx="172741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200" dirty="0">
                    <a:solidFill>
                      <a:srgbClr val="003399"/>
                    </a:solidFill>
                  </a:rPr>
                  <a:t>UPA/UBS</a:t>
                </a:r>
              </a:p>
            </p:txBody>
          </p:sp>
        </p:grpSp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313182" y="4216513"/>
              <a:ext cx="199911" cy="356920"/>
            </a:xfrm>
            <a:prstGeom prst="rect">
              <a:avLst/>
            </a:prstGeom>
            <a:solidFill>
              <a:schemeClr val="tx2"/>
            </a:solidFill>
            <a:ln w="9525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miter lim="800000"/>
              <a:headEnd/>
              <a:tailEnd/>
            </a:ln>
            <a:effectLst/>
          </p:spPr>
        </p:pic>
        <p:sp>
          <p:nvSpPr>
            <p:cNvPr id="20" name="CaixaDeTexto 19"/>
            <p:cNvSpPr txBox="1"/>
            <p:nvPr/>
          </p:nvSpPr>
          <p:spPr>
            <a:xfrm>
              <a:off x="7550763" y="4242630"/>
              <a:ext cx="17274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dirty="0">
                  <a:solidFill>
                    <a:srgbClr val="003399"/>
                  </a:solidFill>
                </a:rPr>
                <a:t>CRAS</a:t>
              </a:r>
            </a:p>
          </p:txBody>
        </p:sp>
        <p:sp>
          <p:nvSpPr>
            <p:cNvPr id="25" name="CaixaDeTexto 24"/>
            <p:cNvSpPr txBox="1"/>
            <p:nvPr/>
          </p:nvSpPr>
          <p:spPr>
            <a:xfrm>
              <a:off x="7631919" y="1693783"/>
              <a:ext cx="1271357" cy="349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>
                  <a:solidFill>
                    <a:srgbClr val="003399"/>
                  </a:solidFill>
                </a:rPr>
                <a:t>LEGENDA</a:t>
              </a:r>
            </a:p>
          </p:txBody>
        </p:sp>
        <p:pic>
          <p:nvPicPr>
            <p:cNvPr id="45" name="Imagem 44">
              <a:extLst>
                <a:ext uri="{FF2B5EF4-FFF2-40B4-BE49-F238E27FC236}">
                  <a16:creationId xmlns:a16="http://schemas.microsoft.com/office/drawing/2014/main" id="{B61E2CC7-6E08-4713-8899-3A7425E7A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17203" y="2182229"/>
              <a:ext cx="380225" cy="37125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27" name="Retângulo de cantos arredondados 5">
            <a:extLst>
              <a:ext uri="{FF2B5EF4-FFF2-40B4-BE49-F238E27FC236}">
                <a16:creationId xmlns:a16="http://schemas.microsoft.com/office/drawing/2014/main" id="{4D593D35-05C3-4AF0-8383-63DB2C5DE6D1}"/>
              </a:ext>
            </a:extLst>
          </p:cNvPr>
          <p:cNvSpPr/>
          <p:nvPr/>
        </p:nvSpPr>
        <p:spPr>
          <a:xfrm>
            <a:off x="83327" y="178712"/>
            <a:ext cx="6825208" cy="778306"/>
          </a:xfrm>
          <a:prstGeom prst="roundRect">
            <a:avLst/>
          </a:prstGeom>
          <a:gradFill flip="none" rotWithShape="1">
            <a:gsLst>
              <a:gs pos="0">
                <a:srgbClr val="0066CC">
                  <a:shade val="30000"/>
                  <a:satMod val="115000"/>
                </a:srgbClr>
              </a:gs>
              <a:gs pos="50000">
                <a:srgbClr val="0066CC">
                  <a:shade val="67500"/>
                  <a:satMod val="115000"/>
                </a:srgbClr>
              </a:gs>
              <a:gs pos="100000">
                <a:srgbClr val="00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4" tIns="45718" rIns="91434" bIns="45718" anchor="ctr" anchorCtr="0"/>
          <a:lstStyle/>
          <a:p>
            <a:pPr lvl="0"/>
            <a:r>
              <a:rPr lang="pt-B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LOCAL DE INTERVENÇÃO:</a:t>
            </a:r>
          </a:p>
          <a:p>
            <a:pPr lvl="0"/>
            <a:r>
              <a:rPr lang="pt-BR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Equipamentos e serviços públicos do entorno da área</a:t>
            </a:r>
          </a:p>
        </p:txBody>
      </p:sp>
    </p:spTree>
  </p:cSld>
  <p:clrMapOvr>
    <a:masterClrMapping/>
  </p:clrMapOvr>
  <p:transition spd="med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de cantos arredondados 9"/>
          <p:cNvSpPr/>
          <p:nvPr/>
        </p:nvSpPr>
        <p:spPr>
          <a:xfrm>
            <a:off x="272481" y="1052736"/>
            <a:ext cx="6552727" cy="5520078"/>
          </a:xfrm>
          <a:prstGeom prst="roundRect">
            <a:avLst/>
          </a:prstGeom>
          <a:solidFill>
            <a:srgbClr val="BDE6A8"/>
          </a:solidFill>
          <a:ln>
            <a:noFill/>
          </a:ln>
          <a:effectLst>
            <a:outerShdw blurRad="177800" dist="25400" dir="5400000" rotWithShape="0">
              <a:srgbClr val="0066CC">
                <a:alpha val="50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4" tIns="45718" rIns="91434" bIns="45718" anchor="ctr" anchorCtr="1"/>
          <a:lstStyle/>
          <a:p>
            <a:pPr marL="176213" indent="-176213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15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O núcleo urbano informal Santa Monica consistia em ocupação composta por famílias de </a:t>
            </a:r>
            <a:r>
              <a:rPr lang="pt-BR" sz="15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maioria indígena (94%) </a:t>
            </a:r>
            <a:r>
              <a:rPr lang="pt-BR" sz="15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e encontrava-se inserido na área de domínio do Município de Campo Grande, antes denominada Equipamento Comunitário com 16.438,35m², no Parcelamento Bosque Santa Monica II, Bairro Popular, na região urbana do Imbirussu.</a:t>
            </a:r>
          </a:p>
          <a:p>
            <a:pPr marL="176213" indent="-176213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15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A ocupação da área iniciou-se em 27 de junho de 2014 com construções improvisadas de madeira e lona e posteriormente em alvenaria.</a:t>
            </a:r>
          </a:p>
          <a:p>
            <a:pPr marL="176213" indent="-176213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15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É constituída por famílias de baixa renda, indígenas de </a:t>
            </a:r>
            <a:r>
              <a:rPr lang="pt-BR" sz="15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etnia terena </a:t>
            </a:r>
            <a:r>
              <a:rPr lang="pt-BR" sz="15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provenientes de </a:t>
            </a:r>
            <a:r>
              <a:rPr lang="pt-BR" sz="15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aldeias da região de Aquidauana,  Miranda e Sidrolândia</a:t>
            </a:r>
            <a:r>
              <a:rPr lang="pt-BR" sz="15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no Estado de Mato Grosso do Sul.</a:t>
            </a:r>
          </a:p>
          <a:p>
            <a:pPr marL="176213" indent="-176213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15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A base da renda da maioria das famílias indígenas provém de emprego formal com carteira assinada, tendo valor médio de renda equivalente a 1,5 salário mínimo. </a:t>
            </a:r>
          </a:p>
        </p:txBody>
      </p:sp>
      <p:sp>
        <p:nvSpPr>
          <p:cNvPr id="5" name="Retângulo de cantos arredondados 5">
            <a:extLst>
              <a:ext uri="{FF2B5EF4-FFF2-40B4-BE49-F238E27FC236}">
                <a16:creationId xmlns:a16="http://schemas.microsoft.com/office/drawing/2014/main" id="{607BFB8B-9C6C-4BE9-961F-7E36596470B3}"/>
              </a:ext>
            </a:extLst>
          </p:cNvPr>
          <p:cNvSpPr/>
          <p:nvPr/>
        </p:nvSpPr>
        <p:spPr>
          <a:xfrm>
            <a:off x="272480" y="167864"/>
            <a:ext cx="6825208" cy="778306"/>
          </a:xfrm>
          <a:prstGeom prst="roundRect">
            <a:avLst/>
          </a:prstGeom>
          <a:gradFill flip="none" rotWithShape="1">
            <a:gsLst>
              <a:gs pos="0">
                <a:srgbClr val="0066CC">
                  <a:shade val="30000"/>
                  <a:satMod val="115000"/>
                </a:srgbClr>
              </a:gs>
              <a:gs pos="45000">
                <a:srgbClr val="0066CC">
                  <a:shade val="67500"/>
                  <a:satMod val="115000"/>
                </a:srgbClr>
              </a:gs>
              <a:gs pos="83000">
                <a:srgbClr val="00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4" tIns="45718" rIns="91434" bIns="45718" anchor="ctr" anchorCtr="0"/>
          <a:lstStyle/>
          <a:p>
            <a:pPr lvl="0"/>
            <a:r>
              <a:rPr lang="pt-B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PRIORIDADES DE ATENDIMENTO:</a:t>
            </a:r>
          </a:p>
          <a:p>
            <a:pPr lvl="0"/>
            <a:r>
              <a:rPr lang="pt-BR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Identificação do grupo alvo</a:t>
            </a:r>
          </a:p>
        </p:txBody>
      </p:sp>
      <p:sp>
        <p:nvSpPr>
          <p:cNvPr id="12" name="Retângulo de cantos arredondados 9">
            <a:extLst>
              <a:ext uri="{FF2B5EF4-FFF2-40B4-BE49-F238E27FC236}">
                <a16:creationId xmlns:a16="http://schemas.microsoft.com/office/drawing/2014/main" id="{44158322-7DE0-429E-BDE2-8429F0D3F660}"/>
              </a:ext>
            </a:extLst>
          </p:cNvPr>
          <p:cNvSpPr/>
          <p:nvPr/>
        </p:nvSpPr>
        <p:spPr>
          <a:xfrm>
            <a:off x="7002136" y="3017895"/>
            <a:ext cx="2700000" cy="15632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77800" dist="25400" dir="5400000" rotWithShape="0">
              <a:srgbClr val="0066CC">
                <a:alpha val="50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4" tIns="45718" rIns="91434" bIns="45718" anchor="ctr" anchorCtr="1"/>
          <a:lstStyle/>
          <a:p>
            <a:pPr algn="just">
              <a:lnSpc>
                <a:spcPct val="150000"/>
              </a:lnSpc>
            </a:pPr>
            <a:r>
              <a:rPr lang="pt-BR" sz="15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A comunidade convive sob liderança de um cacique desde a origem da ocupação.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9A70EAA-8297-423C-9FD9-7BBB253CD8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137" y="4713336"/>
            <a:ext cx="2699999" cy="18594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00C92DB-F937-4B3B-BA7E-CAEC4A9EC4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1" b="34476"/>
          <a:stretch/>
        </p:blipFill>
        <p:spPr>
          <a:xfrm>
            <a:off x="7002136" y="970007"/>
            <a:ext cx="2604448" cy="18945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de cantos arredondados 12"/>
          <p:cNvSpPr/>
          <p:nvPr/>
        </p:nvSpPr>
        <p:spPr>
          <a:xfrm>
            <a:off x="3972147" y="2276872"/>
            <a:ext cx="2101118" cy="37444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77800" dist="25400" dir="5400000" rotWithShape="0">
              <a:srgbClr val="0066CC">
                <a:alpha val="50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4" tIns="45718" rIns="91434" bIns="45718" anchor="ctr" anchorCtr="1"/>
          <a:lstStyle/>
          <a:p>
            <a:pPr algn="ctr">
              <a:lnSpc>
                <a:spcPct val="150000"/>
              </a:lnSpc>
            </a:pPr>
            <a:r>
              <a:rPr lang="pt-BR" sz="1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Todos os imóveis foram  </a:t>
            </a:r>
            <a:r>
              <a:rPr lang="pt-BR" sz="1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selados, cadastrados </a:t>
            </a:r>
            <a:r>
              <a:rPr lang="pt-BR" sz="1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 a Regularização procedeu-se conforme a ocupação, não encontrada a necessidade de reassentamento de nenhuma família.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59645485-07B2-4D4C-BD70-82204821331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47" y="1330852"/>
            <a:ext cx="3589065" cy="23723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BF8DBF19-E864-4EE4-8B8C-0FDFA483472D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98" y="4221088"/>
            <a:ext cx="3589064" cy="23723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BAC7529-D758-42E2-A8E8-5BC731DD75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4052" y="1334778"/>
            <a:ext cx="3589065" cy="23723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8" name="Retângulo de cantos arredondados 14">
            <a:extLst>
              <a:ext uri="{FF2B5EF4-FFF2-40B4-BE49-F238E27FC236}">
                <a16:creationId xmlns:a16="http://schemas.microsoft.com/office/drawing/2014/main" id="{65C7DAA6-847B-4A28-9E72-5BBF4264429A}"/>
              </a:ext>
            </a:extLst>
          </p:cNvPr>
          <p:cNvSpPr/>
          <p:nvPr/>
        </p:nvSpPr>
        <p:spPr>
          <a:xfrm>
            <a:off x="836984" y="3819283"/>
            <a:ext cx="2499692" cy="285752"/>
          </a:xfrm>
          <a:prstGeom prst="roundRect">
            <a:avLst/>
          </a:prstGeom>
          <a:noFill/>
          <a:ln>
            <a:noFill/>
          </a:ln>
          <a:effectLst>
            <a:outerShdw blurRad="177800" dist="25400" dir="5400000" rotWithShape="0">
              <a:srgbClr val="0066CC">
                <a:alpha val="50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4" tIns="45718" rIns="91434" bIns="45718" anchor="ctr" anchorCtr="0"/>
          <a:lstStyle/>
          <a:p>
            <a:pPr>
              <a:defRPr/>
            </a:pPr>
            <a:r>
              <a:rPr lang="pt-BR" sz="1400" b="1" i="1" dirty="0">
                <a:solidFill>
                  <a:srgbClr val="141490"/>
                </a:solidFill>
                <a:latin typeface="Arial" pitchFamily="34" charset="0"/>
                <a:cs typeface="Arial" pitchFamily="34" charset="0"/>
              </a:rPr>
              <a:t>Inicio da ocupação – 2014</a:t>
            </a:r>
          </a:p>
          <a:p>
            <a:pPr algn="ctr">
              <a:defRPr/>
            </a:pPr>
            <a:r>
              <a:rPr lang="pt-BR" sz="1400" b="1" i="1" dirty="0">
                <a:solidFill>
                  <a:srgbClr val="141490"/>
                </a:solidFill>
                <a:latin typeface="Arial" pitchFamily="34" charset="0"/>
                <a:cs typeface="Arial" pitchFamily="34" charset="0"/>
              </a:rPr>
              <a:t>Barracos de lona</a:t>
            </a:r>
          </a:p>
        </p:txBody>
      </p:sp>
      <p:sp>
        <p:nvSpPr>
          <p:cNvPr id="29" name="Retângulo de cantos arredondados 14">
            <a:extLst>
              <a:ext uri="{FF2B5EF4-FFF2-40B4-BE49-F238E27FC236}">
                <a16:creationId xmlns:a16="http://schemas.microsoft.com/office/drawing/2014/main" id="{6DDF4F9D-D722-49FC-BD7E-7F5FADD51479}"/>
              </a:ext>
            </a:extLst>
          </p:cNvPr>
          <p:cNvSpPr/>
          <p:nvPr/>
        </p:nvSpPr>
        <p:spPr>
          <a:xfrm>
            <a:off x="6465168" y="3786184"/>
            <a:ext cx="3024336" cy="399842"/>
          </a:xfrm>
          <a:prstGeom prst="roundRect">
            <a:avLst/>
          </a:prstGeom>
          <a:noFill/>
          <a:ln>
            <a:noFill/>
          </a:ln>
          <a:effectLst>
            <a:outerShdw blurRad="177800" dist="25400" dir="5400000" rotWithShape="0">
              <a:srgbClr val="0066CC">
                <a:alpha val="50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4" tIns="45718" rIns="91434" bIns="45718" anchor="ctr" anchorCtr="0"/>
          <a:lstStyle/>
          <a:p>
            <a:pPr algn="ctr">
              <a:defRPr/>
            </a:pPr>
            <a:r>
              <a:rPr lang="pt-BR" sz="1400" b="1" i="1" dirty="0">
                <a:solidFill>
                  <a:srgbClr val="141490"/>
                </a:solidFill>
                <a:latin typeface="Arial" pitchFamily="34" charset="0"/>
                <a:cs typeface="Arial" pitchFamily="34" charset="0"/>
              </a:rPr>
              <a:t>Regularização - 2019</a:t>
            </a:r>
          </a:p>
          <a:p>
            <a:pPr algn="ctr">
              <a:defRPr/>
            </a:pPr>
            <a:r>
              <a:rPr lang="pt-BR" sz="1400" b="1" i="1" dirty="0">
                <a:solidFill>
                  <a:srgbClr val="141490"/>
                </a:solidFill>
                <a:latin typeface="Arial" pitchFamily="34" charset="0"/>
                <a:cs typeface="Arial" pitchFamily="34" charset="0"/>
              </a:rPr>
              <a:t>Maioria das casas em alvenaria.</a:t>
            </a:r>
          </a:p>
        </p:txBody>
      </p:sp>
      <p:sp>
        <p:nvSpPr>
          <p:cNvPr id="11" name="Retângulo de cantos arredondados 5">
            <a:extLst>
              <a:ext uri="{FF2B5EF4-FFF2-40B4-BE49-F238E27FC236}">
                <a16:creationId xmlns:a16="http://schemas.microsoft.com/office/drawing/2014/main" id="{0AE71322-3F09-4408-AB30-74F370D37E8F}"/>
              </a:ext>
            </a:extLst>
          </p:cNvPr>
          <p:cNvSpPr/>
          <p:nvPr/>
        </p:nvSpPr>
        <p:spPr>
          <a:xfrm>
            <a:off x="272480" y="167864"/>
            <a:ext cx="6825208" cy="778306"/>
          </a:xfrm>
          <a:prstGeom prst="roundRect">
            <a:avLst/>
          </a:prstGeom>
          <a:gradFill flip="none" rotWithShape="1">
            <a:gsLst>
              <a:gs pos="0">
                <a:srgbClr val="0066CC">
                  <a:shade val="30000"/>
                  <a:satMod val="115000"/>
                </a:srgbClr>
              </a:gs>
              <a:gs pos="45000">
                <a:srgbClr val="0066CC">
                  <a:shade val="67500"/>
                  <a:satMod val="115000"/>
                </a:srgbClr>
              </a:gs>
              <a:gs pos="83000">
                <a:srgbClr val="00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4" tIns="45718" rIns="91434" bIns="45718" anchor="ctr" anchorCtr="0"/>
          <a:lstStyle/>
          <a:p>
            <a:pPr lvl="0"/>
            <a:r>
              <a:rPr lang="pt-B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PRIORIDADES DE ATENDIMENTO:</a:t>
            </a:r>
          </a:p>
          <a:p>
            <a:pPr lvl="0"/>
            <a:r>
              <a:rPr lang="pt-BR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Identificação do grupo alvo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F33573F3-5377-4CF8-9428-B0146934730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0" t="1285" r="34964" b="33010"/>
          <a:stretch/>
        </p:blipFill>
        <p:spPr>
          <a:xfrm>
            <a:off x="6164050" y="4221066"/>
            <a:ext cx="3589064" cy="237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de cantos arredondados 16"/>
          <p:cNvSpPr/>
          <p:nvPr/>
        </p:nvSpPr>
        <p:spPr>
          <a:xfrm>
            <a:off x="165281" y="986619"/>
            <a:ext cx="9211808" cy="9005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4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A nova Lei Federal de Regularização Fundiária n. 13465/2017, foi importante mecanismo para que nos fosse permitido a realização e concretização do Primeiro Projeto de Regularização Fundiária, com Emissão de CRF e averbação das matriculas, atendendo o anseio dessa Comunidade Indígena.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EDF51BF0-C231-478A-A21B-3812487AB4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5" b="2892"/>
          <a:stretch/>
        </p:blipFill>
        <p:spPr>
          <a:xfrm rot="21305675">
            <a:off x="6119623" y="2207415"/>
            <a:ext cx="3261873" cy="4329750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10" name="Retângulo de cantos arredondados 9"/>
          <p:cNvSpPr/>
          <p:nvPr/>
        </p:nvSpPr>
        <p:spPr>
          <a:xfrm>
            <a:off x="128463" y="5316421"/>
            <a:ext cx="5832647" cy="135293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4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A Regularização Fundiária em nossa Capital é de grande necessidade diante das diversas áreas públicas ocupadas irregularmente há anos, e esse projeto foi o ponto de partida para que novos projetos possam ser desenvolvidos na área e atender um numero maior de famílias.</a:t>
            </a:r>
          </a:p>
        </p:txBody>
      </p:sp>
      <p:sp>
        <p:nvSpPr>
          <p:cNvPr id="7" name="Retângulo de cantos arredondados 5">
            <a:extLst>
              <a:ext uri="{FF2B5EF4-FFF2-40B4-BE49-F238E27FC236}">
                <a16:creationId xmlns:a16="http://schemas.microsoft.com/office/drawing/2014/main" id="{22E4B093-437F-4ED9-9FF6-5C15DB431B2A}"/>
              </a:ext>
            </a:extLst>
          </p:cNvPr>
          <p:cNvSpPr/>
          <p:nvPr/>
        </p:nvSpPr>
        <p:spPr>
          <a:xfrm>
            <a:off x="165280" y="92530"/>
            <a:ext cx="6825208" cy="778306"/>
          </a:xfrm>
          <a:prstGeom prst="roundRect">
            <a:avLst/>
          </a:prstGeom>
          <a:gradFill flip="none" rotWithShape="1">
            <a:gsLst>
              <a:gs pos="0">
                <a:srgbClr val="0066CC">
                  <a:shade val="30000"/>
                  <a:satMod val="115000"/>
                </a:srgbClr>
              </a:gs>
              <a:gs pos="50000">
                <a:srgbClr val="0066CC">
                  <a:shade val="67500"/>
                  <a:satMod val="115000"/>
                </a:srgbClr>
              </a:gs>
              <a:gs pos="100000">
                <a:srgbClr val="0066CC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4" tIns="45718" rIns="91434" bIns="45718" anchor="ctr" anchorCtr="0"/>
          <a:lstStyle/>
          <a:p>
            <a:pPr lvl="0"/>
            <a:r>
              <a:rPr lang="pt-BR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IDENTIFICAÇÃO COM A CATEGORIA DO SELO DO MÉRITO</a:t>
            </a:r>
          </a:p>
          <a:p>
            <a:pPr lvl="0"/>
            <a:r>
              <a:rPr lang="pt-BR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“Regularização Fundiária”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8780A098-BB27-4A9C-9663-2578CF0440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"/>
          <a:stretch/>
        </p:blipFill>
        <p:spPr>
          <a:xfrm>
            <a:off x="526493" y="1996832"/>
            <a:ext cx="5243821" cy="32011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cut/>
  </p:transition>
</p:sld>
</file>

<file path=ppt/theme/theme1.xml><?xml version="1.0" encoding="utf-8"?>
<a:theme xmlns:a="http://schemas.openxmlformats.org/drawingml/2006/main" name="Facetado">
  <a:themeElements>
    <a:clrScheme name="Personalizada 10">
      <a:dk1>
        <a:srgbClr val="000000"/>
      </a:dk1>
      <a:lt1>
        <a:srgbClr val="FFFFFF"/>
      </a:lt1>
      <a:dk2>
        <a:srgbClr val="9E9E9E"/>
      </a:dk2>
      <a:lt2>
        <a:srgbClr val="FFFF0B"/>
      </a:lt2>
      <a:accent1>
        <a:srgbClr val="418AB3"/>
      </a:accent1>
      <a:accent2>
        <a:srgbClr val="FFFE99"/>
      </a:accent2>
      <a:accent3>
        <a:srgbClr val="FFFF00"/>
      </a:accent3>
      <a:accent4>
        <a:srgbClr val="B4B4B4"/>
      </a:accent4>
      <a:accent5>
        <a:srgbClr val="FEC306"/>
      </a:accent5>
      <a:accent6>
        <a:srgbClr val="306786"/>
      </a:accent6>
      <a:hlink>
        <a:srgbClr val="F59E00"/>
      </a:hlink>
      <a:folHlink>
        <a:srgbClr val="B2B2B2"/>
      </a:folHlink>
    </a:clrScheme>
    <a:fontScheme name="Facetad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d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11893</TotalTime>
  <Words>2065</Words>
  <Application>Microsoft Office PowerPoint</Application>
  <PresentationFormat>Papel A4 (210 x 297 mm)</PresentationFormat>
  <Paragraphs>196</Paragraphs>
  <Slides>20</Slides>
  <Notes>5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7" baseType="lpstr">
      <vt:lpstr>Arial</vt:lpstr>
      <vt:lpstr>Calibri</vt:lpstr>
      <vt:lpstr>Tahoma</vt:lpstr>
      <vt:lpstr>Trebuchet MS</vt:lpstr>
      <vt:lpstr>Wingdings</vt:lpstr>
      <vt:lpstr>Wingdings 3</vt:lpstr>
      <vt:lpstr>Facetado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Administrador</dc:creator>
  <cp:lastModifiedBy>Sandra Barros</cp:lastModifiedBy>
  <cp:revision>1260</cp:revision>
  <cp:lastPrinted>2019-06-27T14:35:00Z</cp:lastPrinted>
  <dcterms:created xsi:type="dcterms:W3CDTF">2012-03-13T18:54:41Z</dcterms:created>
  <dcterms:modified xsi:type="dcterms:W3CDTF">2019-06-27T20:10:43Z</dcterms:modified>
</cp:coreProperties>
</file>