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60" r:id="rId4"/>
    <p:sldId id="266" r:id="rId5"/>
    <p:sldId id="352" r:id="rId6"/>
    <p:sldId id="355" r:id="rId7"/>
    <p:sldId id="356" r:id="rId8"/>
    <p:sldId id="360" r:id="rId9"/>
    <p:sldId id="361" r:id="rId10"/>
    <p:sldId id="354" r:id="rId11"/>
    <p:sldId id="347" r:id="rId12"/>
    <p:sldId id="351" r:id="rId13"/>
    <p:sldId id="349" r:id="rId14"/>
    <p:sldId id="357" r:id="rId15"/>
    <p:sldId id="348" r:id="rId16"/>
    <p:sldId id="362" r:id="rId17"/>
    <p:sldId id="279" r:id="rId18"/>
    <p:sldId id="310" r:id="rId19"/>
    <p:sldId id="297" r:id="rId20"/>
    <p:sldId id="298" r:id="rId21"/>
    <p:sldId id="358" r:id="rId22"/>
    <p:sldId id="359" r:id="rId23"/>
    <p:sldId id="335" r:id="rId24"/>
  </p:sldIdLst>
  <p:sldSz cx="9144000" cy="6858000" type="screen4x3"/>
  <p:notesSz cx="7315200" cy="96012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Open Sans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EAEA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85162B-02FE-4356-BB47-C3E961C8290D}">
  <a:tblStyle styleId="{0F85162B-02FE-4356-BB47-C3E961C829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6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93;GUA%20BRANCA\&#193;GUA%20BRANCA%20-%20COMPARATIVO%20CUSTOS%20-%20A&#199;&#195;O%20DIRETA%20X%20PP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93;GUA%20BRANCA\&#193;GUA%20BRANCA%20-%20COMPARATIVO%20CUSTOS%20-%20A&#199;&#195;O%20DIRETA%20X%20PPP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LICITAÇÃO TRADICIONAL</a:t>
            </a: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areaChart>
        <c:grouping val="standard"/>
        <c:ser>
          <c:idx val="0"/>
          <c:order val="0"/>
          <c:tx>
            <c:strRef>
              <c:f>'ÁGUA BRANCA'!$U$19:$U$20</c:f>
              <c:strCache>
                <c:ptCount val="1"/>
                <c:pt idx="0">
                  <c:v>PRINCIPAL CONVENCIONAL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numRef>
              <c:f>'ÁGUA BRANCA'!$R$21:$R$52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'ÁGUA BRANCA'!$U$21:$U$52</c:f>
              <c:numCache>
                <c:formatCode>_(* #,##0.00_);_(* \(#,##0.00\);_(* "-"??_);_(@_)</c:formatCode>
                <c:ptCount val="32"/>
                <c:pt idx="0">
                  <c:v>-80</c:v>
                </c:pt>
                <c:pt idx="1">
                  <c:v>-80</c:v>
                </c:pt>
                <c:pt idx="2">
                  <c:v>2.8528158613857983</c:v>
                </c:pt>
                <c:pt idx="3">
                  <c:v>2.9669284958412367</c:v>
                </c:pt>
                <c:pt idx="4">
                  <c:v>3.0856056356748804</c:v>
                </c:pt>
                <c:pt idx="5">
                  <c:v>3.2090298611019019</c:v>
                </c:pt>
                <c:pt idx="6">
                  <c:v>3.3373910555459818</c:v>
                </c:pt>
                <c:pt idx="7">
                  <c:v>3.4708866977678068</c:v>
                </c:pt>
                <c:pt idx="8">
                  <c:v>3.6097221656785194</c:v>
                </c:pt>
                <c:pt idx="9">
                  <c:v>3.754111052305678</c:v>
                </c:pt>
                <c:pt idx="10">
                  <c:v>3.9042754943978726</c:v>
                </c:pt>
                <c:pt idx="11">
                  <c:v>4.060446514173802</c:v>
                </c:pt>
                <c:pt idx="12">
                  <c:v>4.2228643747407455</c:v>
                </c:pt>
                <c:pt idx="13">
                  <c:v>4.3917789497303836</c:v>
                </c:pt>
                <c:pt idx="14">
                  <c:v>4.567450107719579</c:v>
                </c:pt>
                <c:pt idx="15">
                  <c:v>4.7501481120283833</c:v>
                </c:pt>
                <c:pt idx="16">
                  <c:v>4.9401540365095045</c:v>
                </c:pt>
                <c:pt idx="17">
                  <c:v>5.1377601979698992</c:v>
                </c:pt>
                <c:pt idx="18">
                  <c:v>5.3432706058887014</c:v>
                </c:pt>
                <c:pt idx="19">
                  <c:v>5.5570014301242425</c:v>
                </c:pt>
                <c:pt idx="20">
                  <c:v>5.7792814873292393</c:v>
                </c:pt>
                <c:pt idx="21">
                  <c:v>6.0104527468223807</c:v>
                </c:pt>
                <c:pt idx="22">
                  <c:v>6.2508708566952409</c:v>
                </c:pt>
                <c:pt idx="23">
                  <c:v>6.5009056909630871</c:v>
                </c:pt>
                <c:pt idx="24">
                  <c:v>6.7609419186016115</c:v>
                </c:pt>
                <c:pt idx="25">
                  <c:v>7.0313795953457037</c:v>
                </c:pt>
                <c:pt idx="26">
                  <c:v>7.3126347791594686</c:v>
                </c:pt>
                <c:pt idx="27">
                  <c:v>7.6051401703258765</c:v>
                </c:pt>
                <c:pt idx="28">
                  <c:v>7.9093457771389177</c:v>
                </c:pt>
                <c:pt idx="29">
                  <c:v>8.225719608224475</c:v>
                </c:pt>
                <c:pt idx="30">
                  <c:v>8.5547483925534529</c:v>
                </c:pt>
                <c:pt idx="31">
                  <c:v>8.8969383282555921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16-45E5-9482-0774888E75C3}"/>
            </c:ext>
          </c:extLst>
        </c:ser>
        <c:axId val="34327168"/>
        <c:axId val="34842112"/>
      </c:areaChart>
      <c:catAx>
        <c:axId val="34327168"/>
        <c:scaling>
          <c:orientation val="minMax"/>
        </c:scaling>
        <c:axPos val="b"/>
        <c:minorGridlines>
          <c:spPr>
            <a:ln w="3175">
              <a:solidFill>
                <a:srgbClr val="CCFFFF">
                  <a:alpha val="49804"/>
                </a:srgbClr>
              </a:solidFill>
              <a:prstDash val="sysDot"/>
            </a:ln>
            <a:effectLst/>
          </c:spPr>
        </c:minorGridlines>
        <c:numFmt formatCode="General" sourceLinked="1"/>
        <c:majorTickMark val="none"/>
        <c:tickLblPos val="nextTo"/>
        <c:spPr>
          <a:solidFill>
            <a:srgbClr val="C00000"/>
          </a:solidFill>
          <a:ln w="9575" cap="flat" cmpd="sng" algn="ctr">
            <a:solidFill>
              <a:schemeClr val="lt1">
                <a:lumMod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842112"/>
        <c:crosses val="autoZero"/>
        <c:auto val="1"/>
        <c:lblAlgn val="ctr"/>
        <c:lblOffset val="100"/>
      </c:catAx>
      <c:valAx>
        <c:axId val="34842112"/>
        <c:scaling>
          <c:orientation val="minMax"/>
          <c:max val="30"/>
          <c:min val="-90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prstDash val="sysDot"/>
              <a:round/>
            </a:ln>
            <a:effectLst/>
          </c:spPr>
        </c:majorGridlines>
        <c:numFmt formatCode="_(* #,##0.00_);_(* \(#,##0.00\);_(* &quot;-&quot;??_);_(@_)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3271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</c:chart>
  <c:spPr>
    <a:solidFill>
      <a:schemeClr val="dk1">
        <a:lumMod val="75000"/>
        <a:lumOff val="25000"/>
      </a:schemeClr>
    </a:solidFill>
    <a:ln w="9525" cap="flat" cmpd="sng" algn="ctr">
      <a:solidFill>
        <a:schemeClr val="lt1">
          <a:lumMod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PPP</a:t>
            </a:r>
          </a:p>
        </c:rich>
      </c:tx>
      <c:layout/>
      <c:spPr>
        <a:noFill/>
        <a:ln>
          <a:noFill/>
        </a:ln>
        <a:effectLst/>
      </c:spPr>
    </c:title>
    <c:plotArea>
      <c:layout/>
      <c:areaChart>
        <c:grouping val="standard"/>
        <c:ser>
          <c:idx val="1"/>
          <c:order val="0"/>
          <c:tx>
            <c:strRef>
              <c:f>'ÁGUA BRANCA'!$Y$19:$Y$20</c:f>
              <c:strCache>
                <c:ptCount val="1"/>
                <c:pt idx="0">
                  <c:v>PRINCIPAL PPP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numRef>
              <c:f>'ÁGUA BRANCA'!$U$21:$U$52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'ÁGUA BRANCA'!$Y$21:$Y$52</c:f>
              <c:numCache>
                <c:formatCode>_(* #,##0.00_);_(* \(#,##0.00\);_(* "-"??_);_(@_)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-3.143090555967734</c:v>
                </c:pt>
                <c:pt idx="3">
                  <c:v>-3.4259687060048067</c:v>
                </c:pt>
                <c:pt idx="4">
                  <c:v>-3.7343058895452397</c:v>
                </c:pt>
                <c:pt idx="5">
                  <c:v>-4.0703934196043479</c:v>
                </c:pt>
                <c:pt idx="6">
                  <c:v>-4.4367288273686984</c:v>
                </c:pt>
                <c:pt idx="7">
                  <c:v>-4.8360344218318829</c:v>
                </c:pt>
                <c:pt idx="8">
                  <c:v>-5.2712775197967527</c:v>
                </c:pt>
                <c:pt idx="9">
                  <c:v>-5.7456924965784806</c:v>
                </c:pt>
                <c:pt idx="10">
                  <c:v>-6.2628048212704908</c:v>
                </c:pt>
                <c:pt idx="11">
                  <c:v>-6.8264572551848683</c:v>
                </c:pt>
                <c:pt idx="12">
                  <c:v>-7.4408384081515084</c:v>
                </c:pt>
                <c:pt idx="13">
                  <c:v>-8.1105138648851405</c:v>
                </c:pt>
                <c:pt idx="14">
                  <c:v>-8.8404601127248021</c:v>
                </c:pt>
                <c:pt idx="15">
                  <c:v>-9.6361015228699998</c:v>
                </c:pt>
                <c:pt idx="16">
                  <c:v>-10.503350659928374</c:v>
                </c:pt>
                <c:pt idx="17">
                  <c:v>-11.448652219321932</c:v>
                </c:pt>
                <c:pt idx="18">
                  <c:v>-12.479030919060923</c:v>
                </c:pt>
                <c:pt idx="19">
                  <c:v>-13.602143701776335</c:v>
                </c:pt>
                <c:pt idx="20">
                  <c:v>-14.826336634936272</c:v>
                </c:pt>
                <c:pt idx="21">
                  <c:v>-16.160706932080462</c:v>
                </c:pt>
                <c:pt idx="22">
                  <c:v>5.7553961596569152E-15</c:v>
                </c:pt>
                <c:pt idx="23">
                  <c:v>6.2733818140260375E-15</c:v>
                </c:pt>
                <c:pt idx="24">
                  <c:v>6.8379861772883502E-15</c:v>
                </c:pt>
                <c:pt idx="25">
                  <c:v>7.4534049332443402E-15</c:v>
                </c:pt>
                <c:pt idx="26">
                  <c:v>8.1242113772362843E-15</c:v>
                </c:pt>
                <c:pt idx="27">
                  <c:v>8.8553904011876218E-15</c:v>
                </c:pt>
                <c:pt idx="28">
                  <c:v>9.6523755372944849E-15</c:v>
                </c:pt>
                <c:pt idx="29">
                  <c:v>1.0521089335651021E-14</c:v>
                </c:pt>
                <c:pt idx="30">
                  <c:v>1.1467987375859525E-14</c:v>
                </c:pt>
                <c:pt idx="31">
                  <c:v>1.2500106239686944E-14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0B-495B-A7A6-1FBD583F2CA5}"/>
            </c:ext>
          </c:extLst>
        </c:ser>
        <c:dropLines>
          <c:spPr>
            <a:ln w="9525" cap="flat" cmpd="sng" algn="ctr">
              <a:solidFill>
                <a:schemeClr val="lt1">
                  <a:alpha val="40000"/>
                </a:schemeClr>
              </a:solidFill>
              <a:round/>
            </a:ln>
            <a:effectLst/>
          </c:spPr>
        </c:dropLines>
        <c:axId val="70077440"/>
        <c:axId val="70095616"/>
      </c:areaChart>
      <c:catAx>
        <c:axId val="70077440"/>
        <c:scaling>
          <c:orientation val="minMax"/>
        </c:scaling>
        <c:axPos val="b"/>
        <c:minorGridlines>
          <c:spPr>
            <a:ln w="3175">
              <a:solidFill>
                <a:srgbClr val="CCFFFF">
                  <a:alpha val="49804"/>
                </a:srgbClr>
              </a:solidFill>
              <a:prstDash val="sysDot"/>
            </a:ln>
            <a:effectLst/>
          </c:spPr>
        </c:minorGridlines>
        <c:numFmt formatCode="General" sourceLinked="1"/>
        <c:majorTickMark val="none"/>
        <c:tickLblPos val="nextTo"/>
        <c:spPr>
          <a:solidFill>
            <a:srgbClr val="C00000"/>
          </a:solidFill>
          <a:ln w="9575" cap="flat" cmpd="sng" algn="ctr">
            <a:solidFill>
              <a:schemeClr val="lt1">
                <a:lumMod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0095616"/>
        <c:crosses val="autoZero"/>
        <c:auto val="1"/>
        <c:lblAlgn val="ctr"/>
        <c:lblOffset val="100"/>
      </c:catAx>
      <c:valAx>
        <c:axId val="70095616"/>
        <c:scaling>
          <c:orientation val="minMax"/>
          <c:max val="30"/>
          <c:min val="-90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prstDash val="sysDot"/>
              <a:round/>
            </a:ln>
            <a:effectLst/>
          </c:spPr>
        </c:majorGridlines>
        <c:numFmt formatCode="_(* #,##0.00_);_(* \(#,##0.00\);_(* &quot;-&quot;??_);_(@_)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0077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</c:chart>
  <c:spPr>
    <a:solidFill>
      <a:schemeClr val="dk1">
        <a:lumMod val="75000"/>
        <a:lumOff val="25000"/>
      </a:schemeClr>
    </a:solidFill>
    <a:ln w="9525" cap="flat" cmpd="sng" algn="ctr">
      <a:solidFill>
        <a:schemeClr val="lt1">
          <a:lumMod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718" cy="480598"/>
          </a:xfrm>
          <a:prstGeom prst="rect">
            <a:avLst/>
          </a:prstGeom>
        </p:spPr>
        <p:txBody>
          <a:bodyPr vert="horz" lIns="95408" tIns="47704" rIns="95408" bIns="4770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2775" y="1"/>
            <a:ext cx="3170718" cy="480598"/>
          </a:xfrm>
          <a:prstGeom prst="rect">
            <a:avLst/>
          </a:prstGeom>
        </p:spPr>
        <p:txBody>
          <a:bodyPr vert="horz" lIns="95408" tIns="47704" rIns="95408" bIns="47704" rtlCol="0"/>
          <a:lstStyle>
            <a:lvl1pPr algn="r">
              <a:defRPr sz="1300"/>
            </a:lvl1pPr>
          </a:lstStyle>
          <a:p>
            <a:fld id="{C2950F4E-B14C-4D52-A6D0-8ECEBFF8EA9A}" type="datetimeFigureOut">
              <a:rPr lang="pt-BR" smtClean="0"/>
              <a:pPr/>
              <a:t>14/08/2019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19067"/>
            <a:ext cx="3170718" cy="480597"/>
          </a:xfrm>
          <a:prstGeom prst="rect">
            <a:avLst/>
          </a:prstGeom>
        </p:spPr>
        <p:txBody>
          <a:bodyPr vert="horz" lIns="95408" tIns="47704" rIns="95408" bIns="4770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2775" y="9119067"/>
            <a:ext cx="3170718" cy="480597"/>
          </a:xfrm>
          <a:prstGeom prst="rect">
            <a:avLst/>
          </a:prstGeom>
        </p:spPr>
        <p:txBody>
          <a:bodyPr vert="horz" lIns="95408" tIns="47704" rIns="95408" bIns="47704" rtlCol="0" anchor="b"/>
          <a:lstStyle>
            <a:lvl1pPr algn="r">
              <a:defRPr sz="1300"/>
            </a:lvl1pPr>
          </a:lstStyle>
          <a:p>
            <a:fld id="{996991D4-6811-4248-A7C3-63E2AC5F1B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5393" tIns="95393" rIns="95393" bIns="95393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5393" tIns="95393" rIns="95393" bIns="95393" anchor="ctr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5393" tIns="95393" rIns="95393" bIns="95393" anchor="ctr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5393" tIns="95393" rIns="95393" bIns="95393" anchor="ctr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938544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Shape 764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wrap="square" lIns="95393" tIns="95393" rIns="95393" bIns="95393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5393" tIns="95393" rIns="95393" bIns="95393" anchor="ctr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5393" tIns="95393" rIns="95393" bIns="95393" anchor="ctr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5393" tIns="95393" rIns="95393" bIns="95393" anchor="ctr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wrap="square" lIns="95393" tIns="95393" rIns="95393" bIns="95393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wrap="square" lIns="95393" tIns="95393" rIns="95393" bIns="95393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5393" tIns="95393" rIns="95393" bIns="95393" anchor="ctr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5393" tIns="95393" rIns="95393" bIns="95393" anchor="ctr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5393" tIns="95393" rIns="95393" bIns="95393" anchor="ctr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Imagem 12" descr="pppne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072" y="464454"/>
            <a:ext cx="4524563" cy="3916478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-1" y="4681182"/>
            <a:ext cx="9144001" cy="2176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6730D0F0-BF1F-484E-AC02-58FD2582A09F}"/>
              </a:ext>
            </a:extLst>
          </p:cNvPr>
          <p:cNvSpPr txBox="1"/>
          <p:nvPr/>
        </p:nvSpPr>
        <p:spPr>
          <a:xfrm>
            <a:off x="1" y="4842303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SELO DE MÉRITO ABC/FNSHDU – EDIÇÃO 2019</a:t>
            </a:r>
            <a:endParaRPr lang="pt-BR" sz="2800" b="1" dirty="0">
              <a:solidFill>
                <a:schemeClr val="bg1">
                  <a:lumMod val="6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6730D0F0-BF1F-484E-AC02-58FD2582A09F}"/>
              </a:ext>
            </a:extLst>
          </p:cNvPr>
          <p:cNvSpPr txBox="1"/>
          <p:nvPr/>
        </p:nvSpPr>
        <p:spPr>
          <a:xfrm>
            <a:off x="1" y="5411732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C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CATEGORIA </a:t>
            </a:r>
            <a:endParaRPr lang="pt-BR" sz="2000" b="1" dirty="0" smtClean="0">
              <a:solidFill>
                <a:schemeClr val="bg1">
                  <a:lumMod val="6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4.3 PROJETOS, AÇÕES, PLANOS E PROGRAMAS VOLTADOS PARA A PRODUÇÃO E/OU GESTÃO DE HIS – </a:t>
            </a:r>
          </a:p>
          <a:p>
            <a:pPr algn="ctr"/>
            <a:r>
              <a:rPr lang="pt-BR" sz="2000" b="1" dirty="0" smtClean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PARCERIA ENTRE ÓRGÃOS PÚBLICOS E INICIATIVA PRIVADA</a:t>
            </a:r>
            <a:endParaRPr lang="pt-BR" sz="2000" b="1" dirty="0">
              <a:solidFill>
                <a:schemeClr val="bg1">
                  <a:lumMod val="6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769">
            <a:extLst>
              <a:ext uri="{FF2B5EF4-FFF2-40B4-BE49-F238E27FC236}">
                <a16:creationId xmlns="" xmlns:a16="http://schemas.microsoft.com/office/drawing/2014/main" id="{6F37A202-2EB8-4BAD-96FA-EA2C54C2107D}"/>
              </a:ext>
            </a:extLst>
          </p:cNvPr>
          <p:cNvCxnSpPr/>
          <p:nvPr/>
        </p:nvCxnSpPr>
        <p:spPr>
          <a:xfrm>
            <a:off x="-70575" y="6085925"/>
            <a:ext cx="923040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57A8907F-5360-4F3F-9D2D-96A5ED3A49E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09" y="1184795"/>
            <a:ext cx="7850909" cy="291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hape 122"/>
          <p:cNvSpPr/>
          <p:nvPr/>
        </p:nvSpPr>
        <p:spPr>
          <a:xfrm>
            <a:off x="548641" y="4262510"/>
            <a:ext cx="7793500" cy="1659988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just">
              <a:spcBef>
                <a:spcPts val="360"/>
              </a:spcBef>
              <a:buFont typeface="Arial" pitchFamily="34" charset="0"/>
              <a:buChar char="•"/>
            </a:pPr>
            <a:r>
              <a:rPr lang="pt-BR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Todas as entregas devem ser realizadas até o 6º ano do contrato de 20 anos.</a:t>
            </a:r>
          </a:p>
          <a:p>
            <a:pPr lvl="0" algn="just">
              <a:spcBef>
                <a:spcPts val="360"/>
              </a:spcBef>
              <a:buFont typeface="Arial" pitchFamily="34" charset="0"/>
              <a:buChar char="•"/>
            </a:pPr>
            <a:r>
              <a:rPr lang="pt-BR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As entregas de infraestrutura pública, equipamentos públicos, empreendimentos não residenciais privados (</a:t>
            </a:r>
            <a:r>
              <a:rPr lang="pt-BR" dirty="0" err="1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nR</a:t>
            </a:r>
            <a:r>
              <a:rPr lang="pt-BR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) devem ser cumpridos na proporção necessária à plena fruição das unidades habitacionais aceitas para serem entregues às famílias adquirentes. </a:t>
            </a:r>
          </a:p>
          <a:p>
            <a:pPr lvl="0" algn="just">
              <a:spcBef>
                <a:spcPts val="360"/>
              </a:spcBef>
              <a:buFont typeface="Arial" pitchFamily="34" charset="0"/>
              <a:buChar char="•"/>
            </a:pPr>
            <a:r>
              <a:rPr lang="pt-BR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Até abril/2019 não há nenhum percentual de conclusão, pois os contratos foram assinados em junho/2019</a:t>
            </a:r>
            <a:endParaRPr lang="pt-BR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Shape 128"/>
          <p:cNvSpPr/>
          <p:nvPr/>
        </p:nvSpPr>
        <p:spPr>
          <a:xfrm>
            <a:off x="-11750" y="235249"/>
            <a:ext cx="7558962" cy="6245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pt-BR"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" name="Picture 3" descr="C:\Users\carlos.ribeiro\Desktop\sehabcoha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4164" y="5952672"/>
            <a:ext cx="2556135" cy="1083009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1610437" y="272956"/>
            <a:ext cx="562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PRAZO DE EXECUÇÃO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5325" y="117784"/>
            <a:ext cx="109747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053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81660" y="1523913"/>
            <a:ext cx="2201100" cy="1106738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360"/>
              </a:spcBef>
              <a:buNone/>
            </a:pPr>
            <a:r>
              <a:rPr lang="pt-BR" sz="24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24.950</a:t>
            </a:r>
          </a:p>
          <a:p>
            <a:pPr lvl="0" algn="ctr" rtl="0">
              <a:spcBef>
                <a:spcPts val="360"/>
              </a:spcBef>
              <a:buNone/>
            </a:pP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Unidades habitacionais</a:t>
            </a:r>
            <a:endParaRPr lang="pt-BR" sz="2500" b="1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4" name="Shape 124"/>
          <p:cNvCxnSpPr/>
          <p:nvPr/>
        </p:nvCxnSpPr>
        <p:spPr>
          <a:xfrm>
            <a:off x="2317089" y="2110456"/>
            <a:ext cx="658500" cy="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9" name="Shape 129"/>
          <p:cNvCxnSpPr/>
          <p:nvPr/>
        </p:nvCxnSpPr>
        <p:spPr>
          <a:xfrm>
            <a:off x="-42439" y="6085925"/>
            <a:ext cx="923040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" name="Shape 122"/>
          <p:cNvSpPr/>
          <p:nvPr/>
        </p:nvSpPr>
        <p:spPr>
          <a:xfrm>
            <a:off x="3033592" y="1015116"/>
            <a:ext cx="5796000" cy="2093825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360"/>
              </a:spcBef>
              <a:buNone/>
            </a:pPr>
            <a:r>
              <a:rPr lang="pt-BR" sz="24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13.313</a:t>
            </a:r>
            <a:r>
              <a:rPr lang="pt-BR" sz="3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HIS-1 (até 3 salários)</a:t>
            </a:r>
          </a:p>
          <a:p>
            <a:pPr lvl="0" algn="ctr" rtl="0">
              <a:spcBef>
                <a:spcPts val="360"/>
              </a:spcBef>
              <a:buNone/>
            </a:pPr>
            <a:r>
              <a:rPr lang="pt-BR" sz="3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pt-BR" sz="24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4.947</a:t>
            </a:r>
            <a:r>
              <a:rPr lang="pt-BR" sz="3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HIS-2 (até 6 salários)</a:t>
            </a:r>
            <a:endParaRPr lang="pt-BR" sz="20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spcBef>
                <a:spcPts val="360"/>
              </a:spcBef>
            </a:pPr>
            <a:r>
              <a:rPr lang="pt-BR" sz="28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pt-BR" sz="24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5.098</a:t>
            </a:r>
            <a:r>
              <a:rPr lang="pt-BR" sz="28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HMP (até 10 salários)</a:t>
            </a:r>
          </a:p>
          <a:p>
            <a:pPr algn="ctr">
              <a:spcBef>
                <a:spcPts val="360"/>
              </a:spcBef>
            </a:pPr>
            <a:r>
              <a:rPr lang="pt-BR" sz="28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pt-BR" sz="24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1.592</a:t>
            </a:r>
            <a:r>
              <a:rPr lang="pt-BR" sz="28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HMC (até 20 salários)</a:t>
            </a:r>
          </a:p>
        </p:txBody>
      </p:sp>
      <p:sp>
        <p:nvSpPr>
          <p:cNvPr id="20" name="Shape 122"/>
          <p:cNvSpPr/>
          <p:nvPr/>
        </p:nvSpPr>
        <p:spPr>
          <a:xfrm>
            <a:off x="93380" y="4110077"/>
            <a:ext cx="2201100" cy="1106738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>
              <a:spcBef>
                <a:spcPts val="360"/>
              </a:spcBef>
            </a:pPr>
            <a:r>
              <a:rPr lang="pt-BR" sz="24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lang="pt-BR" sz="2400" b="1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360"/>
              </a:spcBef>
              <a:buNone/>
            </a:pP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Lotes</a:t>
            </a:r>
            <a:endParaRPr lang="pt-BR" sz="2500" b="1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1" name="Shape 124"/>
          <p:cNvCxnSpPr/>
          <p:nvPr/>
        </p:nvCxnSpPr>
        <p:spPr>
          <a:xfrm>
            <a:off x="2328809" y="4696620"/>
            <a:ext cx="658500" cy="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" name="Shape 122"/>
          <p:cNvSpPr/>
          <p:nvPr/>
        </p:nvSpPr>
        <p:spPr>
          <a:xfrm>
            <a:off x="3059380" y="3179298"/>
            <a:ext cx="2834978" cy="2897945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>
              <a:spcBef>
                <a:spcPts val="360"/>
              </a:spcBef>
            </a:pP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Lote 1: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3.500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uh</a:t>
            </a:r>
          </a:p>
          <a:p>
            <a:pPr algn="ctr">
              <a:spcBef>
                <a:spcPts val="360"/>
              </a:spcBef>
            </a:pP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Lote 2: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1.700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uh</a:t>
            </a:r>
          </a:p>
          <a:p>
            <a:pPr algn="ctr">
              <a:spcBef>
                <a:spcPts val="360"/>
              </a:spcBef>
            </a:pP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Lote 3: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2.520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uh</a:t>
            </a:r>
          </a:p>
          <a:p>
            <a:pPr lvl="0" algn="ctr">
              <a:spcBef>
                <a:spcPts val="360"/>
              </a:spcBef>
            </a:pP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Lote 4: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1.100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uh</a:t>
            </a:r>
          </a:p>
          <a:p>
            <a:pPr lvl="0" algn="ctr">
              <a:spcBef>
                <a:spcPts val="360"/>
              </a:spcBef>
            </a:pP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Lote 5: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2.760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uh</a:t>
            </a:r>
          </a:p>
          <a:p>
            <a:pPr lvl="0" algn="ctr">
              <a:spcBef>
                <a:spcPts val="360"/>
              </a:spcBef>
            </a:pP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Lote 6: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2.210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uh</a:t>
            </a:r>
          </a:p>
        </p:txBody>
      </p:sp>
      <p:cxnSp>
        <p:nvCxnSpPr>
          <p:cNvPr id="23" name="Shape 125"/>
          <p:cNvCxnSpPr/>
          <p:nvPr/>
        </p:nvCxnSpPr>
        <p:spPr>
          <a:xfrm>
            <a:off x="1145894" y="2617042"/>
            <a:ext cx="0" cy="151200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0" name="Retângulo 29"/>
          <p:cNvSpPr/>
          <p:nvPr/>
        </p:nvSpPr>
        <p:spPr>
          <a:xfrm>
            <a:off x="1221600" y="3232908"/>
            <a:ext cx="1503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Distribuídas em</a:t>
            </a:r>
            <a:endParaRPr lang="pt-BR" dirty="0"/>
          </a:p>
        </p:txBody>
      </p:sp>
      <p:sp>
        <p:nvSpPr>
          <p:cNvPr id="16" name="Shape 122"/>
          <p:cNvSpPr/>
          <p:nvPr/>
        </p:nvSpPr>
        <p:spPr>
          <a:xfrm>
            <a:off x="6011312" y="3176950"/>
            <a:ext cx="2834978" cy="2897945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>
              <a:spcBef>
                <a:spcPts val="360"/>
              </a:spcBef>
            </a:pP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Lote 7: 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1.580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uh</a:t>
            </a:r>
          </a:p>
          <a:p>
            <a:pPr algn="ctr">
              <a:spcBef>
                <a:spcPts val="360"/>
              </a:spcBef>
            </a:pP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Lote 8: 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1.640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uh </a:t>
            </a:r>
          </a:p>
          <a:p>
            <a:pPr algn="ctr">
              <a:spcBef>
                <a:spcPts val="360"/>
              </a:spcBef>
            </a:pP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Lote 9: 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1.120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uh</a:t>
            </a:r>
          </a:p>
          <a:p>
            <a:pPr lvl="0" algn="ctr">
              <a:spcBef>
                <a:spcPts val="360"/>
              </a:spcBef>
            </a:pP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Lote 10: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2.600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uh </a:t>
            </a:r>
          </a:p>
          <a:p>
            <a:pPr lvl="0" algn="ctr">
              <a:spcBef>
                <a:spcPts val="360"/>
              </a:spcBef>
            </a:pP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Lote 11: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1.220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uh</a:t>
            </a:r>
          </a:p>
          <a:p>
            <a:pPr lvl="0" algn="ctr">
              <a:spcBef>
                <a:spcPts val="360"/>
              </a:spcBef>
            </a:pP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Lote 12: 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3.000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uh</a:t>
            </a:r>
          </a:p>
        </p:txBody>
      </p:sp>
      <p:sp>
        <p:nvSpPr>
          <p:cNvPr id="18" name="Shape 128"/>
          <p:cNvSpPr/>
          <p:nvPr/>
        </p:nvSpPr>
        <p:spPr>
          <a:xfrm>
            <a:off x="-11750" y="235249"/>
            <a:ext cx="7558962" cy="6245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pt-BR"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" name="Picture 3" descr="C:\Users\carlos.ribeiro\Desktop\sehabcoha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4164" y="5952672"/>
            <a:ext cx="2556135" cy="1083009"/>
          </a:xfrm>
          <a:prstGeom prst="rect">
            <a:avLst/>
          </a:prstGeom>
          <a:noFill/>
        </p:spPr>
      </p:pic>
      <p:sp>
        <p:nvSpPr>
          <p:cNvPr id="25" name="CaixaDeTexto 24"/>
          <p:cNvSpPr txBox="1"/>
          <p:nvPr/>
        </p:nvSpPr>
        <p:spPr>
          <a:xfrm>
            <a:off x="1610437" y="272956"/>
            <a:ext cx="562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1ª FASE – EDITAL NOV/2019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1294" y="150124"/>
            <a:ext cx="1156504" cy="81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hape 769">
            <a:extLst>
              <a:ext uri="{FF2B5EF4-FFF2-40B4-BE49-F238E27FC236}">
                <a16:creationId xmlns="" xmlns:a16="http://schemas.microsoft.com/office/drawing/2014/main" id="{3E450F01-3895-4122-94A6-5A1A65D45A71}"/>
              </a:ext>
            </a:extLst>
          </p:cNvPr>
          <p:cNvCxnSpPr/>
          <p:nvPr/>
        </p:nvCxnSpPr>
        <p:spPr>
          <a:xfrm>
            <a:off x="-70575" y="6085925"/>
            <a:ext cx="923040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" name="Shape 122"/>
          <p:cNvSpPr/>
          <p:nvPr/>
        </p:nvSpPr>
        <p:spPr>
          <a:xfrm>
            <a:off x="1364566" y="5125322"/>
            <a:ext cx="6316394" cy="515891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360"/>
              </a:spcBef>
            </a:pPr>
            <a:r>
              <a:rPr lang="pt-BR" sz="16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73,2% das unidades habitacionais para HIS </a:t>
            </a:r>
            <a:endParaRPr lang="pt-BR" sz="1600" b="1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435" y="1419240"/>
            <a:ext cx="7398158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hape 128"/>
          <p:cNvSpPr/>
          <p:nvPr/>
        </p:nvSpPr>
        <p:spPr>
          <a:xfrm>
            <a:off x="-11750" y="235249"/>
            <a:ext cx="7558962" cy="6245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pt-BR"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Picture 3" descr="C:\Users\carlos.ribeiro\Desktop\sehabcoha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4164" y="5952672"/>
            <a:ext cx="2556135" cy="1083009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1610437" y="272956"/>
            <a:ext cx="562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1ª FASE - GRUPO ALVO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5325" y="117784"/>
            <a:ext cx="109747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011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Elipse 71"/>
          <p:cNvSpPr/>
          <p:nvPr/>
        </p:nvSpPr>
        <p:spPr>
          <a:xfrm>
            <a:off x="5936566" y="2264898"/>
            <a:ext cx="590843" cy="59084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21" name="Shape 321"/>
          <p:cNvCxnSpPr/>
          <p:nvPr/>
        </p:nvCxnSpPr>
        <p:spPr>
          <a:xfrm>
            <a:off x="-70575" y="6085925"/>
            <a:ext cx="923040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22" name="Shape 322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10864" t="14822" r="6952" b="46191"/>
          <a:stretch/>
        </p:blipFill>
        <p:spPr>
          <a:xfrm>
            <a:off x="195714" y="1047586"/>
            <a:ext cx="6839048" cy="48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Retângulo 64"/>
          <p:cNvSpPr/>
          <p:nvPr/>
        </p:nvSpPr>
        <p:spPr>
          <a:xfrm>
            <a:off x="1730311" y="2485230"/>
            <a:ext cx="1434905" cy="919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CaixaDeTexto 65"/>
          <p:cNvSpPr txBox="1"/>
          <p:nvPr/>
        </p:nvSpPr>
        <p:spPr>
          <a:xfrm>
            <a:off x="1643389" y="2569634"/>
            <a:ext cx="1634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7 Subprefeituras</a:t>
            </a:r>
            <a:endParaRPr lang="pt-BR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1055066" y="1786601"/>
            <a:ext cx="689317" cy="492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CaixaDeTexto 67"/>
          <p:cNvSpPr txBox="1"/>
          <p:nvPr/>
        </p:nvSpPr>
        <p:spPr>
          <a:xfrm>
            <a:off x="942517" y="1765410"/>
            <a:ext cx="85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12 </a:t>
            </a:r>
          </a:p>
          <a:p>
            <a:pPr algn="ctr"/>
            <a:r>
              <a:rPr lang="pt-BR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Lotes</a:t>
            </a:r>
            <a:endParaRPr lang="pt-BR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3" name="Elipse 72"/>
          <p:cNvSpPr>
            <a:spLocks noChangeAspect="1"/>
          </p:cNvSpPr>
          <p:nvPr/>
        </p:nvSpPr>
        <p:spPr>
          <a:xfrm>
            <a:off x="5275370" y="2293034"/>
            <a:ext cx="455352" cy="432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5315292" y="2361045"/>
            <a:ext cx="436094" cy="309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10</a:t>
            </a:r>
            <a:endParaRPr lang="pt-BR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4" name="Elipse 73"/>
          <p:cNvSpPr>
            <a:spLocks noChangeAspect="1"/>
          </p:cNvSpPr>
          <p:nvPr/>
        </p:nvSpPr>
        <p:spPr>
          <a:xfrm>
            <a:off x="3345706" y="2220346"/>
            <a:ext cx="455352" cy="43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Elipse 74"/>
          <p:cNvSpPr>
            <a:spLocks noChangeAspect="1"/>
          </p:cNvSpPr>
          <p:nvPr/>
        </p:nvSpPr>
        <p:spPr>
          <a:xfrm>
            <a:off x="3624718" y="2752582"/>
            <a:ext cx="455352" cy="43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/>
          <p:cNvSpPr txBox="1"/>
          <p:nvPr/>
        </p:nvSpPr>
        <p:spPr>
          <a:xfrm>
            <a:off x="3650572" y="2820593"/>
            <a:ext cx="436094" cy="309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6</a:t>
            </a:r>
            <a:endParaRPr lang="pt-BR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3338728" y="2255525"/>
            <a:ext cx="436094" cy="309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7</a:t>
            </a:r>
            <a:endParaRPr lang="pt-BR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8" name="Elipse 77"/>
          <p:cNvSpPr>
            <a:spLocks noChangeAspect="1"/>
          </p:cNvSpPr>
          <p:nvPr/>
        </p:nvSpPr>
        <p:spPr>
          <a:xfrm>
            <a:off x="3169860" y="3732623"/>
            <a:ext cx="455352" cy="432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Elipse 78"/>
          <p:cNvSpPr>
            <a:spLocks noChangeAspect="1"/>
          </p:cNvSpPr>
          <p:nvPr/>
        </p:nvSpPr>
        <p:spPr>
          <a:xfrm>
            <a:off x="3237853" y="3111300"/>
            <a:ext cx="455352" cy="4320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Elipse 79"/>
          <p:cNvSpPr>
            <a:spLocks noChangeAspect="1"/>
          </p:cNvSpPr>
          <p:nvPr/>
        </p:nvSpPr>
        <p:spPr>
          <a:xfrm>
            <a:off x="1406650" y="4586098"/>
            <a:ext cx="455352" cy="43200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Elipse 80"/>
          <p:cNvSpPr>
            <a:spLocks noChangeAspect="1"/>
          </p:cNvSpPr>
          <p:nvPr/>
        </p:nvSpPr>
        <p:spPr>
          <a:xfrm>
            <a:off x="1221418" y="2825250"/>
            <a:ext cx="455352" cy="43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Elipse 81"/>
          <p:cNvSpPr>
            <a:spLocks noChangeAspect="1"/>
          </p:cNvSpPr>
          <p:nvPr/>
        </p:nvSpPr>
        <p:spPr>
          <a:xfrm>
            <a:off x="2105354" y="1767802"/>
            <a:ext cx="455352" cy="43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2124204" y="1828809"/>
            <a:ext cx="436094" cy="309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12</a:t>
            </a:r>
            <a:endParaRPr lang="pt-BR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3" name="Elipse 82"/>
          <p:cNvSpPr>
            <a:spLocks noChangeAspect="1"/>
          </p:cNvSpPr>
          <p:nvPr/>
        </p:nvSpPr>
        <p:spPr>
          <a:xfrm>
            <a:off x="1162798" y="3357486"/>
            <a:ext cx="455352" cy="43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CaixaDeTexto 56"/>
          <p:cNvSpPr txBox="1"/>
          <p:nvPr/>
        </p:nvSpPr>
        <p:spPr>
          <a:xfrm>
            <a:off x="1230876" y="2890933"/>
            <a:ext cx="436094" cy="309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9</a:t>
            </a:r>
            <a:endParaRPr lang="pt-BR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1158188" y="3423169"/>
            <a:ext cx="436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11</a:t>
            </a:r>
            <a:endParaRPr lang="pt-BR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1409064" y="4644737"/>
            <a:ext cx="436094" cy="309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8</a:t>
            </a:r>
            <a:endParaRPr lang="pt-BR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3259016" y="3160573"/>
            <a:ext cx="436094" cy="309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5</a:t>
            </a:r>
            <a:endParaRPr lang="pt-BR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4" name="Elipse 83"/>
          <p:cNvSpPr>
            <a:spLocks noChangeAspect="1"/>
          </p:cNvSpPr>
          <p:nvPr/>
        </p:nvSpPr>
        <p:spPr>
          <a:xfrm>
            <a:off x="2827592" y="4053838"/>
            <a:ext cx="527980" cy="5009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50"/>
          <p:cNvSpPr txBox="1"/>
          <p:nvPr/>
        </p:nvSpPr>
        <p:spPr>
          <a:xfrm>
            <a:off x="3176956" y="3795981"/>
            <a:ext cx="436094" cy="309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1</a:t>
            </a:r>
            <a:endParaRPr lang="pt-BR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2700983" y="4149949"/>
            <a:ext cx="79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2  3  4</a:t>
            </a:r>
            <a:endParaRPr lang="pt-BR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7" name="Shape 122"/>
          <p:cNvSpPr/>
          <p:nvPr/>
        </p:nvSpPr>
        <p:spPr>
          <a:xfrm>
            <a:off x="7118254" y="1069144"/>
            <a:ext cx="1924943" cy="4839301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>
              <a:spcBef>
                <a:spcPts val="360"/>
              </a:spcBef>
            </a:pPr>
            <a:r>
              <a:rPr lang="pt-BR" sz="3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Ipiranga</a:t>
            </a:r>
          </a:p>
          <a:p>
            <a:pPr algn="ctr">
              <a:spcBef>
                <a:spcPts val="360"/>
              </a:spcBef>
            </a:pPr>
            <a:endParaRPr lang="pt-BR" dirty="0" smtClea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>
              <a:spcBef>
                <a:spcPts val="360"/>
              </a:spcBef>
            </a:pPr>
            <a:r>
              <a:rPr lang="pt-BR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Mooca</a:t>
            </a:r>
          </a:p>
          <a:p>
            <a:pPr lvl="0" algn="ctr">
              <a:spcBef>
                <a:spcPts val="360"/>
              </a:spcBef>
            </a:pPr>
            <a:endParaRPr lang="pt-BR" dirty="0" smtClea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>
              <a:spcBef>
                <a:spcPts val="360"/>
              </a:spcBef>
            </a:pPr>
            <a:r>
              <a:rPr lang="pt-BR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Vila Maria / </a:t>
            </a:r>
          </a:p>
          <a:p>
            <a:pPr lvl="0" algn="ctr">
              <a:spcBef>
                <a:spcPts val="360"/>
              </a:spcBef>
            </a:pPr>
            <a:r>
              <a:rPr lang="pt-B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Vila Guilherme</a:t>
            </a:r>
          </a:p>
          <a:p>
            <a:pPr lvl="0" algn="ctr">
              <a:spcBef>
                <a:spcPts val="360"/>
              </a:spcBef>
            </a:pPr>
            <a:endParaRPr lang="pt-BR" dirty="0" smtClea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>
              <a:spcBef>
                <a:spcPts val="360"/>
              </a:spcBef>
            </a:pPr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Campo Limpo</a:t>
            </a:r>
          </a:p>
          <a:p>
            <a:pPr lvl="0" algn="ctr">
              <a:spcBef>
                <a:spcPts val="360"/>
              </a:spcBef>
            </a:pPr>
            <a:endParaRPr lang="pt-BR" dirty="0" smtClea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>
              <a:spcBef>
                <a:spcPts val="360"/>
              </a:spcBef>
            </a:pPr>
            <a:r>
              <a:rPr lang="pt-BR" dirty="0" smtClean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b="1" dirty="0" smtClean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Lapa</a:t>
            </a:r>
          </a:p>
          <a:p>
            <a:pPr lvl="0" algn="ctr">
              <a:spcBef>
                <a:spcPts val="360"/>
              </a:spcBef>
            </a:pPr>
            <a:endParaRPr lang="pt-BR" dirty="0" smtClea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>
              <a:spcBef>
                <a:spcPts val="360"/>
              </a:spcBef>
            </a:pPr>
            <a:r>
              <a:rPr lang="pt-BR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Guaianases</a:t>
            </a:r>
            <a:endParaRPr lang="pt-BR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>
              <a:spcBef>
                <a:spcPts val="360"/>
              </a:spcBef>
            </a:pPr>
            <a:endParaRPr lang="pt-BR" dirty="0" smtClea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>
              <a:spcBef>
                <a:spcPts val="360"/>
              </a:spcBef>
            </a:pPr>
            <a:r>
              <a:rPr lang="pt-BR" b="1" dirty="0" smtClean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Casa Verde / Cachoeirinha</a:t>
            </a:r>
          </a:p>
          <a:p>
            <a:pPr lvl="0" algn="ctr">
              <a:spcBef>
                <a:spcPts val="360"/>
              </a:spcBef>
            </a:pPr>
            <a:endParaRPr lang="pt-BR" dirty="0" smtClea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" name="Shape 128"/>
          <p:cNvSpPr/>
          <p:nvPr/>
        </p:nvSpPr>
        <p:spPr>
          <a:xfrm>
            <a:off x="-11750" y="235249"/>
            <a:ext cx="7558962" cy="6245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pt-BR"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" name="Picture 3" descr="C:\Users\carlos.ribeiro\Desktop\sehabcoha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4164" y="5952672"/>
            <a:ext cx="2556135" cy="1083009"/>
          </a:xfrm>
          <a:prstGeom prst="rect">
            <a:avLst/>
          </a:prstGeom>
          <a:noFill/>
        </p:spPr>
      </p:pic>
      <p:sp>
        <p:nvSpPr>
          <p:cNvPr id="38" name="CaixaDeTexto 37"/>
          <p:cNvSpPr txBox="1"/>
          <p:nvPr/>
        </p:nvSpPr>
        <p:spPr>
          <a:xfrm>
            <a:off x="0" y="272956"/>
            <a:ext cx="7233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1ª FASE – LOCAIS INTERVENÇÃO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5325" y="117784"/>
            <a:ext cx="109747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769">
            <a:extLst>
              <a:ext uri="{FF2B5EF4-FFF2-40B4-BE49-F238E27FC236}">
                <a16:creationId xmlns="" xmlns:a16="http://schemas.microsoft.com/office/drawing/2014/main" id="{10C7EBBD-EADC-460F-BFAA-37E829CD2C67}"/>
              </a:ext>
            </a:extLst>
          </p:cNvPr>
          <p:cNvCxnSpPr/>
          <p:nvPr/>
        </p:nvCxnSpPr>
        <p:spPr>
          <a:xfrm>
            <a:off x="-70575" y="6085925"/>
            <a:ext cx="923040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522"/>
          <p:cNvSpPr/>
          <p:nvPr/>
        </p:nvSpPr>
        <p:spPr>
          <a:xfrm>
            <a:off x="-5850" y="1064325"/>
            <a:ext cx="8156400" cy="432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 sz="18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SETOR PRIVADO</a:t>
            </a:r>
            <a:endParaRPr lang="pt-BR" sz="18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50" name="Picture 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066" y="1599286"/>
            <a:ext cx="7176849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hape 122"/>
          <p:cNvSpPr/>
          <p:nvPr/>
        </p:nvSpPr>
        <p:spPr>
          <a:xfrm>
            <a:off x="6766560" y="1945953"/>
            <a:ext cx="2011680" cy="3652993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360"/>
              </a:spcBef>
            </a:pPr>
            <a:r>
              <a:rPr lang="pt-BR" sz="16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Edital</a:t>
            </a:r>
          </a:p>
          <a:p>
            <a:pPr lvl="0" algn="ctr">
              <a:spcBef>
                <a:spcPts val="360"/>
              </a:spcBef>
            </a:pPr>
            <a:r>
              <a:rPr lang="pt-BR" sz="16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12 Lotes </a:t>
            </a:r>
          </a:p>
          <a:p>
            <a:pPr lvl="0" algn="ctr">
              <a:spcBef>
                <a:spcPts val="360"/>
              </a:spcBef>
            </a:pPr>
            <a:r>
              <a:rPr lang="pt-BR" sz="16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24.950 UH</a:t>
            </a:r>
          </a:p>
          <a:p>
            <a:pPr lvl="0" algn="ctr">
              <a:spcBef>
                <a:spcPts val="360"/>
              </a:spcBef>
            </a:pPr>
            <a:endParaRPr lang="pt-BR" sz="1600" b="1" dirty="0" smtClea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>
              <a:spcBef>
                <a:spcPts val="360"/>
              </a:spcBef>
            </a:pPr>
            <a:r>
              <a:rPr lang="pt-BR" sz="16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R$ 5.093,7 milhões (com equipamentos públicos)</a:t>
            </a:r>
          </a:p>
          <a:p>
            <a:pPr lvl="0" algn="ctr">
              <a:spcBef>
                <a:spcPts val="360"/>
              </a:spcBef>
            </a:pPr>
            <a:endParaRPr lang="pt-BR" sz="1600" b="1" dirty="0" smtClea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>
              <a:spcBef>
                <a:spcPts val="360"/>
              </a:spcBef>
            </a:pPr>
            <a:r>
              <a:rPr lang="pt-BR" sz="16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R$ 4.307,2 milhões (sem equipamentos públicos)</a:t>
            </a:r>
            <a:endParaRPr lang="pt-BR" sz="1600" b="1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Shape 128"/>
          <p:cNvSpPr/>
          <p:nvPr/>
        </p:nvSpPr>
        <p:spPr>
          <a:xfrm>
            <a:off x="-11750" y="235249"/>
            <a:ext cx="7558962" cy="6245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pt-BR"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Picture 3" descr="C:\Users\carlos.ribeiro\Desktop\sehabcoha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4164" y="5952672"/>
            <a:ext cx="2556135" cy="1083009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1610437" y="272956"/>
            <a:ext cx="562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1ª FASE – INVESTIMENTOS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5325" y="117784"/>
            <a:ext cx="109747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822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334884" y="1566117"/>
            <a:ext cx="2201100" cy="1106738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>
              <a:spcBef>
                <a:spcPts val="360"/>
              </a:spcBef>
            </a:pPr>
            <a:r>
              <a:rPr lang="pt-BR" sz="24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13.180</a:t>
            </a:r>
            <a:endParaRPr lang="pt-BR" sz="2400" b="1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360"/>
              </a:spcBef>
              <a:buNone/>
            </a:pP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Unidades habitacionais</a:t>
            </a:r>
            <a:endParaRPr lang="pt-BR" sz="2500" b="1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4" name="Shape 124"/>
          <p:cNvCxnSpPr/>
          <p:nvPr/>
        </p:nvCxnSpPr>
        <p:spPr>
          <a:xfrm>
            <a:off x="2570313" y="2152660"/>
            <a:ext cx="658500" cy="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9" name="Shape 129"/>
          <p:cNvCxnSpPr/>
          <p:nvPr/>
        </p:nvCxnSpPr>
        <p:spPr>
          <a:xfrm>
            <a:off x="-70575" y="6085925"/>
            <a:ext cx="923040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" name="Shape 122"/>
          <p:cNvSpPr/>
          <p:nvPr/>
        </p:nvSpPr>
        <p:spPr>
          <a:xfrm>
            <a:off x="3286816" y="1057320"/>
            <a:ext cx="4858378" cy="2093825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360"/>
              </a:spcBef>
              <a:buNone/>
            </a:pPr>
            <a:r>
              <a:rPr lang="pt-BR" sz="3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24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6.783 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HIS-1 (até 3 salários)</a:t>
            </a:r>
          </a:p>
          <a:p>
            <a:pPr lvl="0" algn="ctr" rtl="0">
              <a:spcBef>
                <a:spcPts val="360"/>
              </a:spcBef>
              <a:buNone/>
            </a:pPr>
            <a:r>
              <a:rPr lang="pt-BR" sz="3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24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2.657</a:t>
            </a:r>
            <a:r>
              <a:rPr lang="pt-BR" sz="3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HIS-2 (até 6 salários)</a:t>
            </a:r>
            <a:endParaRPr lang="pt-BR" sz="20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spcBef>
                <a:spcPts val="360"/>
              </a:spcBef>
            </a:pPr>
            <a:r>
              <a:rPr lang="pt-BR" sz="28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24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2.676</a:t>
            </a:r>
            <a:r>
              <a:rPr lang="pt-BR" sz="28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HMP (até 10 salários)</a:t>
            </a:r>
          </a:p>
          <a:p>
            <a:pPr algn="ctr">
              <a:spcBef>
                <a:spcPts val="360"/>
              </a:spcBef>
            </a:pPr>
            <a:r>
              <a:rPr lang="pt-BR" sz="28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24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1.044</a:t>
            </a:r>
            <a:r>
              <a:rPr lang="pt-BR" sz="28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HMC (até 20 salários)</a:t>
            </a:r>
          </a:p>
        </p:txBody>
      </p:sp>
      <p:sp>
        <p:nvSpPr>
          <p:cNvPr id="20" name="Shape 122"/>
          <p:cNvSpPr/>
          <p:nvPr/>
        </p:nvSpPr>
        <p:spPr>
          <a:xfrm>
            <a:off x="360672" y="4152281"/>
            <a:ext cx="2201100" cy="1106738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>
              <a:spcBef>
                <a:spcPts val="360"/>
              </a:spcBef>
            </a:pPr>
            <a:r>
              <a:rPr lang="pt-BR" sz="24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lang="pt-BR" sz="2400" b="1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360"/>
              </a:spcBef>
              <a:buNone/>
            </a:pP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Lotes</a:t>
            </a:r>
            <a:endParaRPr lang="pt-BR" sz="2500" b="1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1" name="Shape 124"/>
          <p:cNvCxnSpPr/>
          <p:nvPr/>
        </p:nvCxnSpPr>
        <p:spPr>
          <a:xfrm>
            <a:off x="2596101" y="4738824"/>
            <a:ext cx="658500" cy="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" name="Shape 122"/>
          <p:cNvSpPr/>
          <p:nvPr/>
        </p:nvSpPr>
        <p:spPr>
          <a:xfrm>
            <a:off x="3312604" y="3277771"/>
            <a:ext cx="4858378" cy="2757267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just">
              <a:spcBef>
                <a:spcPts val="360"/>
              </a:spcBef>
            </a:pP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 Lote 1:  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2.800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HIS,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350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HMP,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350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HMC </a:t>
            </a:r>
          </a:p>
          <a:p>
            <a:pPr lvl="0" algn="just">
              <a:spcBef>
                <a:spcPts val="360"/>
              </a:spcBef>
            </a:pP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 Lote 5:  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1.628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HIS,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744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HMP,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388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HMC</a:t>
            </a:r>
          </a:p>
          <a:p>
            <a:pPr lvl="0" algn="just">
              <a:spcBef>
                <a:spcPts val="360"/>
              </a:spcBef>
            </a:pP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 Lote 7:  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1.122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HIS,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316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HMP,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142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HMC </a:t>
            </a:r>
          </a:p>
          <a:p>
            <a:pPr lvl="0" algn="just">
              <a:spcBef>
                <a:spcPts val="360"/>
              </a:spcBef>
            </a:pP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 Lote 9:     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534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HIS,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422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HMP,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164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HMC</a:t>
            </a:r>
          </a:p>
          <a:p>
            <a:pPr lvl="0" algn="just">
              <a:spcBef>
                <a:spcPts val="360"/>
              </a:spcBef>
            </a:pP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 Lote 11:   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976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HIS,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244 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HMP</a:t>
            </a:r>
          </a:p>
          <a:p>
            <a:pPr lvl="0" algn="just">
              <a:spcBef>
                <a:spcPts val="360"/>
              </a:spcBef>
            </a:pP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 Lote 12: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2.400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HIS, </a:t>
            </a:r>
            <a:r>
              <a:rPr lang="pt-BR" sz="20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600</a:t>
            </a:r>
            <a:r>
              <a:rPr lang="pt-BR" sz="2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HMP</a:t>
            </a:r>
          </a:p>
        </p:txBody>
      </p:sp>
      <p:cxnSp>
        <p:nvCxnSpPr>
          <p:cNvPr id="23" name="Shape 125"/>
          <p:cNvCxnSpPr/>
          <p:nvPr/>
        </p:nvCxnSpPr>
        <p:spPr>
          <a:xfrm>
            <a:off x="1399118" y="2645598"/>
            <a:ext cx="0" cy="151200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0" name="Retângulo 29"/>
          <p:cNvSpPr/>
          <p:nvPr/>
        </p:nvSpPr>
        <p:spPr>
          <a:xfrm>
            <a:off x="1474824" y="3275112"/>
            <a:ext cx="1503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Distribuídas em</a:t>
            </a:r>
            <a:endParaRPr lang="pt-BR" dirty="0"/>
          </a:p>
        </p:txBody>
      </p:sp>
      <p:sp>
        <p:nvSpPr>
          <p:cNvPr id="17" name="Shape 128"/>
          <p:cNvSpPr/>
          <p:nvPr/>
        </p:nvSpPr>
        <p:spPr>
          <a:xfrm>
            <a:off x="-11750" y="235249"/>
            <a:ext cx="7558962" cy="6245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pt-BR"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" name="Picture 3" descr="C:\Users\carlos.ribeiro\Desktop\sehabcoha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4164" y="5952672"/>
            <a:ext cx="2556135" cy="1083009"/>
          </a:xfrm>
          <a:prstGeom prst="rect">
            <a:avLst/>
          </a:prstGeom>
          <a:noFill/>
        </p:spPr>
      </p:pic>
      <p:sp>
        <p:nvSpPr>
          <p:cNvPr id="24" name="CaixaDeTexto 23"/>
          <p:cNvSpPr txBox="1"/>
          <p:nvPr/>
        </p:nvSpPr>
        <p:spPr>
          <a:xfrm>
            <a:off x="1610437" y="272956"/>
            <a:ext cx="562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1ª FASE – LOTES LICITADOS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5325" y="117784"/>
            <a:ext cx="109747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hape 769">
            <a:extLst>
              <a:ext uri="{FF2B5EF4-FFF2-40B4-BE49-F238E27FC236}">
                <a16:creationId xmlns="" xmlns:a16="http://schemas.microsoft.com/office/drawing/2014/main" id="{3E450F01-3895-4122-94A6-5A1A65D45A71}"/>
              </a:ext>
            </a:extLst>
          </p:cNvPr>
          <p:cNvCxnSpPr/>
          <p:nvPr/>
        </p:nvCxnSpPr>
        <p:spPr>
          <a:xfrm>
            <a:off x="-70575" y="6085925"/>
            <a:ext cx="923040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098" y="1317923"/>
            <a:ext cx="759481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hape 122"/>
          <p:cNvSpPr/>
          <p:nvPr/>
        </p:nvSpPr>
        <p:spPr>
          <a:xfrm>
            <a:off x="6907240" y="2325789"/>
            <a:ext cx="2011680" cy="2611987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360"/>
              </a:spcBef>
            </a:pPr>
            <a:r>
              <a:rPr lang="pt-BR" sz="16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6 Lotes </a:t>
            </a:r>
          </a:p>
          <a:p>
            <a:pPr lvl="0" algn="ctr">
              <a:spcBef>
                <a:spcPts val="360"/>
              </a:spcBef>
            </a:pPr>
            <a:r>
              <a:rPr lang="pt-BR" sz="16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13.180 UH</a:t>
            </a:r>
          </a:p>
          <a:p>
            <a:pPr lvl="0" algn="ctr">
              <a:spcBef>
                <a:spcPts val="360"/>
              </a:spcBef>
            </a:pPr>
            <a:endParaRPr lang="pt-BR" sz="1600" b="1" dirty="0" smtClea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>
              <a:spcBef>
                <a:spcPts val="360"/>
              </a:spcBef>
            </a:pPr>
            <a:r>
              <a:rPr lang="pt-BR" sz="16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R$ 2.149,2 milhões</a:t>
            </a:r>
            <a:endParaRPr lang="pt-BR" sz="1600" b="1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Shape 128"/>
          <p:cNvSpPr/>
          <p:nvPr/>
        </p:nvSpPr>
        <p:spPr>
          <a:xfrm>
            <a:off x="-11750" y="235249"/>
            <a:ext cx="7558962" cy="6245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pt-BR"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Picture 3" descr="C:\Users\carlos.ribeiro\Desktop\sehabcoha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4164" y="5952672"/>
            <a:ext cx="2556135" cy="1083009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204716" y="272956"/>
            <a:ext cx="7028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1ª FASE – INVESTIMENTOS PRIVADOS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5325" y="117784"/>
            <a:ext cx="109747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011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5" name="Shape 535"/>
          <p:cNvCxnSpPr/>
          <p:nvPr/>
        </p:nvCxnSpPr>
        <p:spPr>
          <a:xfrm>
            <a:off x="-70575" y="6085925"/>
            <a:ext cx="923040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36" name="Shape 536"/>
          <p:cNvSpPr/>
          <p:nvPr/>
        </p:nvSpPr>
        <p:spPr>
          <a:xfrm>
            <a:off x="-5850" y="1064325"/>
            <a:ext cx="8156400" cy="432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 sz="1800" b="1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OUC Água Branca  - </a:t>
            </a:r>
            <a:r>
              <a:rPr lang="pt-BR" sz="18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SUBSETOR A1</a:t>
            </a:r>
          </a:p>
        </p:txBody>
      </p:sp>
      <p:pic>
        <p:nvPicPr>
          <p:cNvPr id="537" name="Shape 537"/>
          <p:cNvPicPr preferRelativeResize="0"/>
          <p:nvPr/>
        </p:nvPicPr>
        <p:blipFill rotWithShape="1">
          <a:blip r:embed="rId3">
            <a:alphaModFix/>
          </a:blip>
          <a:srcRect r="7518"/>
          <a:stretch/>
        </p:blipFill>
        <p:spPr>
          <a:xfrm>
            <a:off x="18475" y="1582900"/>
            <a:ext cx="8156399" cy="440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8"/>
          <p:cNvSpPr/>
          <p:nvPr/>
        </p:nvSpPr>
        <p:spPr>
          <a:xfrm>
            <a:off x="-11750" y="235249"/>
            <a:ext cx="7558962" cy="6245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pt-BR"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" name="Picture 3" descr="C:\Users\carlos.ribeiro\Desktop\sehabcoha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4164" y="5952672"/>
            <a:ext cx="2556135" cy="1083009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1610437" y="272956"/>
            <a:ext cx="562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REFERÊNCIA URBANÍSTICA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5325" y="117784"/>
            <a:ext cx="109747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9" name="Shape 559"/>
          <p:cNvCxnSpPr/>
          <p:nvPr/>
        </p:nvCxnSpPr>
        <p:spPr>
          <a:xfrm>
            <a:off x="-70575" y="6085925"/>
            <a:ext cx="923040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63" name="Shape 563"/>
          <p:cNvSpPr/>
          <p:nvPr/>
        </p:nvSpPr>
        <p:spPr>
          <a:xfrm>
            <a:off x="8086791" y="235250"/>
            <a:ext cx="928500" cy="742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4" name="Shape 564"/>
          <p:cNvPicPr preferRelativeResize="0"/>
          <p:nvPr/>
        </p:nvPicPr>
        <p:blipFill rotWithShape="1">
          <a:blip r:embed="rId3">
            <a:alphaModFix/>
          </a:blip>
          <a:srcRect l="7275" t="17832" r="61268" b="25102"/>
          <a:stretch/>
        </p:blipFill>
        <p:spPr>
          <a:xfrm>
            <a:off x="8143673" y="177213"/>
            <a:ext cx="662327" cy="85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403358CB-CCC6-4FDF-8AFE-1C2D3C70A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46" y="1058860"/>
            <a:ext cx="6146524" cy="472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550">
            <a:extLst>
              <a:ext uri="{FF2B5EF4-FFF2-40B4-BE49-F238E27FC236}">
                <a16:creationId xmlns="" xmlns:a16="http://schemas.microsoft.com/office/drawing/2014/main" id="{F121E5B8-60B0-46E3-8D41-3D35C7B1A374}"/>
              </a:ext>
            </a:extLst>
          </p:cNvPr>
          <p:cNvSpPr/>
          <p:nvPr/>
        </p:nvSpPr>
        <p:spPr>
          <a:xfrm>
            <a:off x="-3734" y="387650"/>
            <a:ext cx="8156400" cy="742500"/>
          </a:xfrm>
          <a:prstGeom prst="rect">
            <a:avLst/>
          </a:prstGeom>
          <a:solidFill>
            <a:srgbClr val="B0445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AÇÕES</a:t>
            </a:r>
          </a:p>
        </p:txBody>
      </p:sp>
      <p:sp>
        <p:nvSpPr>
          <p:cNvPr id="12" name="Shape 551">
            <a:extLst>
              <a:ext uri="{FF2B5EF4-FFF2-40B4-BE49-F238E27FC236}">
                <a16:creationId xmlns="" xmlns:a16="http://schemas.microsoft.com/office/drawing/2014/main" id="{3AB964C8-F77F-47B8-8916-8D441CE91FA8}"/>
              </a:ext>
            </a:extLst>
          </p:cNvPr>
          <p:cNvSpPr/>
          <p:nvPr/>
        </p:nvSpPr>
        <p:spPr>
          <a:xfrm>
            <a:off x="8239191" y="387650"/>
            <a:ext cx="928500" cy="742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" name="Shape 552">
            <a:extLst>
              <a:ext uri="{FF2B5EF4-FFF2-40B4-BE49-F238E27FC236}">
                <a16:creationId xmlns="" xmlns:a16="http://schemas.microsoft.com/office/drawing/2014/main" id="{9ECCC3E9-4001-4B4C-9F80-7328A2C73B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275" t="17832" r="61268" b="25102"/>
          <a:stretch/>
        </p:blipFill>
        <p:spPr>
          <a:xfrm>
            <a:off x="8296073" y="329613"/>
            <a:ext cx="662327" cy="858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826773B9-86E3-4A35-9AED-B0B9DA4A8742}"/>
              </a:ext>
            </a:extLst>
          </p:cNvPr>
          <p:cNvSpPr/>
          <p:nvPr/>
        </p:nvSpPr>
        <p:spPr>
          <a:xfrm>
            <a:off x="0" y="0"/>
            <a:ext cx="9159675" cy="1335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 descr="Slide2.JPG">
            <a:extLst>
              <a:ext uri="{FF2B5EF4-FFF2-40B4-BE49-F238E27FC236}">
                <a16:creationId xmlns="" xmlns:a16="http://schemas.microsoft.com/office/drawing/2014/main" id="{E0D15E3C-1E2C-4ADF-8E20-03C0EF6F0B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56874" t="6163" b="650"/>
          <a:stretch/>
        </p:blipFill>
        <p:spPr>
          <a:xfrm>
            <a:off x="5498" y="1031330"/>
            <a:ext cx="2899004" cy="5036137"/>
          </a:xfrm>
          <a:prstGeom prst="rect">
            <a:avLst/>
          </a:prstGeom>
        </p:spPr>
      </p:pic>
      <p:sp>
        <p:nvSpPr>
          <p:cNvPr id="21" name="Shape 128"/>
          <p:cNvSpPr/>
          <p:nvPr/>
        </p:nvSpPr>
        <p:spPr>
          <a:xfrm>
            <a:off x="-11750" y="235249"/>
            <a:ext cx="7558962" cy="6245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pt-BR"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" name="Picture 3" descr="C:\Users\carlos.ribeiro\Desktop\sehabcoha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44164" y="5952672"/>
            <a:ext cx="2556135" cy="1083009"/>
          </a:xfrm>
          <a:prstGeom prst="rect">
            <a:avLst/>
          </a:prstGeom>
          <a:noFill/>
        </p:spPr>
      </p:pic>
      <p:sp>
        <p:nvSpPr>
          <p:cNvPr id="23" name="CaixaDeTexto 22"/>
          <p:cNvSpPr txBox="1"/>
          <p:nvPr/>
        </p:nvSpPr>
        <p:spPr>
          <a:xfrm>
            <a:off x="1610437" y="272956"/>
            <a:ext cx="562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ÁGUA BRANCA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95325" y="117784"/>
            <a:ext cx="109747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683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lid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303" y="1018450"/>
            <a:ext cx="7008577" cy="525643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6A502ADA-EE1A-4B10-9009-2A706DC55D06}"/>
              </a:ext>
            </a:extLst>
          </p:cNvPr>
          <p:cNvSpPr txBox="1"/>
          <p:nvPr/>
        </p:nvSpPr>
        <p:spPr>
          <a:xfrm>
            <a:off x="711200" y="1035800"/>
            <a:ext cx="4248727" cy="307777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IPIRANGA </a:t>
            </a:r>
            <a:r>
              <a:rPr lang="pt-BR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(VILA </a:t>
            </a:r>
            <a:r>
              <a:rPr lang="pt-BR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CARIOCA / </a:t>
            </a:r>
            <a:r>
              <a:rPr lang="pt-BR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HELIÓPOLIS)</a:t>
            </a:r>
            <a:endParaRPr lang="pt-BR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6" name="Shape 128"/>
          <p:cNvSpPr/>
          <p:nvPr/>
        </p:nvSpPr>
        <p:spPr>
          <a:xfrm>
            <a:off x="-11750" y="235249"/>
            <a:ext cx="7558962" cy="6245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pt-BR"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" name="Picture 3" descr="C:\Users\carlos.ribeiro\Desktop\sehabcoha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4164" y="6007264"/>
            <a:ext cx="2556135" cy="1083009"/>
          </a:xfrm>
          <a:prstGeom prst="rect">
            <a:avLst/>
          </a:prstGeom>
          <a:noFill/>
        </p:spPr>
      </p:pic>
      <p:sp>
        <p:nvSpPr>
          <p:cNvPr id="18" name="CaixaDeTexto 17"/>
          <p:cNvSpPr txBox="1"/>
          <p:nvPr/>
        </p:nvSpPr>
        <p:spPr>
          <a:xfrm>
            <a:off x="0" y="272956"/>
            <a:ext cx="7233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EXEMPLO – LOTE 1 A 4 - IPIRANGA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5325" y="117784"/>
            <a:ext cx="109747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625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5289325" y="3142400"/>
            <a:ext cx="3471300" cy="1468800"/>
          </a:xfrm>
          <a:prstGeom prst="rect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360"/>
              </a:spcBef>
              <a:buNone/>
            </a:pPr>
            <a:r>
              <a:rPr lang="pt-BR" sz="2800" b="1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DÉFICIT</a:t>
            </a:r>
          </a:p>
          <a:p>
            <a:pPr lvl="0" algn="ctr" rtl="0">
              <a:spcBef>
                <a:spcPts val="36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t-BR" sz="2800" b="1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HABITACIONAL</a:t>
            </a:r>
          </a:p>
          <a:p>
            <a:pPr marL="342900" lvl="0" algn="ctr" rtl="0">
              <a:spcBef>
                <a:spcPts val="36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474 mil unidades</a:t>
            </a:r>
          </a:p>
        </p:txBody>
      </p:sp>
      <p:sp>
        <p:nvSpPr>
          <p:cNvPr id="122" name="Shape 122"/>
          <p:cNvSpPr/>
          <p:nvPr/>
        </p:nvSpPr>
        <p:spPr>
          <a:xfrm>
            <a:off x="2037075" y="2382050"/>
            <a:ext cx="2201100" cy="10401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360"/>
              </a:spcBef>
              <a:buNone/>
            </a:pPr>
            <a:r>
              <a:rPr lang="pt-BR" sz="3000" b="1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75% HIS</a:t>
            </a:r>
          </a:p>
          <a:p>
            <a:pPr lvl="0" algn="ctr" rtl="0">
              <a:spcBef>
                <a:spcPts val="360"/>
              </a:spcBef>
              <a:buNone/>
            </a:pPr>
            <a:r>
              <a:rPr lang="pt-BR" sz="20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0-6 SM | 358mil</a:t>
            </a:r>
            <a:r>
              <a:rPr lang="pt-BR" sz="2000" b="1" dirty="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2500" b="1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123" name="Shape 123"/>
          <p:cNvSpPr/>
          <p:nvPr/>
        </p:nvSpPr>
        <p:spPr>
          <a:xfrm>
            <a:off x="1991525" y="4304000"/>
            <a:ext cx="2292300" cy="10401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360"/>
              </a:spcBef>
              <a:buNone/>
            </a:pPr>
            <a:r>
              <a:rPr lang="pt-BR" sz="3000" b="1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25% HMP</a:t>
            </a:r>
          </a:p>
          <a:p>
            <a:pPr lvl="0" algn="ctr" rtl="0">
              <a:spcBef>
                <a:spcPts val="360"/>
              </a:spcBef>
              <a:buNone/>
            </a:pPr>
            <a:r>
              <a:rPr lang="pt-BR" sz="20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6-10 SM | 116mil</a:t>
            </a:r>
            <a:r>
              <a:rPr lang="pt-BR" sz="1800" b="1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</a:p>
        </p:txBody>
      </p:sp>
      <p:cxnSp>
        <p:nvCxnSpPr>
          <p:cNvPr id="124" name="Shape 124"/>
          <p:cNvCxnSpPr/>
          <p:nvPr/>
        </p:nvCxnSpPr>
        <p:spPr>
          <a:xfrm>
            <a:off x="4230300" y="2856050"/>
            <a:ext cx="658500" cy="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5" name="Shape 125"/>
          <p:cNvCxnSpPr/>
          <p:nvPr/>
        </p:nvCxnSpPr>
        <p:spPr>
          <a:xfrm>
            <a:off x="4902050" y="2842550"/>
            <a:ext cx="0" cy="194730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6" name="Shape 126"/>
          <p:cNvCxnSpPr>
            <a:stCxn id="121" idx="1"/>
          </p:cNvCxnSpPr>
          <p:nvPr/>
        </p:nvCxnSpPr>
        <p:spPr>
          <a:xfrm rot="10800000">
            <a:off x="4905325" y="3876800"/>
            <a:ext cx="384000" cy="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7" name="Shape 127"/>
          <p:cNvCxnSpPr/>
          <p:nvPr/>
        </p:nvCxnSpPr>
        <p:spPr>
          <a:xfrm>
            <a:off x="4283700" y="4780200"/>
            <a:ext cx="615600" cy="390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9" name="Shape 129"/>
          <p:cNvCxnSpPr/>
          <p:nvPr/>
        </p:nvCxnSpPr>
        <p:spPr>
          <a:xfrm>
            <a:off x="-70575" y="6085925"/>
            <a:ext cx="923040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l="9146" r="63203" b="20760"/>
          <a:stretch/>
        </p:blipFill>
        <p:spPr>
          <a:xfrm>
            <a:off x="155725" y="1853475"/>
            <a:ext cx="1972601" cy="3356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 r="12526" b="-24859"/>
          <a:stretch/>
        </p:blipFill>
        <p:spPr>
          <a:xfrm>
            <a:off x="5339175" y="2316500"/>
            <a:ext cx="3371588" cy="74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2886150" y="5734750"/>
            <a:ext cx="3371700" cy="24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200">
                <a:latin typeface="Open Sans"/>
                <a:ea typeface="Open Sans"/>
                <a:cs typeface="Open Sans"/>
                <a:sym typeface="Open Sans"/>
              </a:rPr>
              <a:t>Fonte: Plano Municipal de Habitação (2016)</a:t>
            </a:r>
          </a:p>
        </p:txBody>
      </p:sp>
      <p:sp>
        <p:nvSpPr>
          <p:cNvPr id="18" name="Shape 146"/>
          <p:cNvSpPr>
            <a:spLocks noChangeArrowheads="1"/>
          </p:cNvSpPr>
          <p:nvPr/>
        </p:nvSpPr>
        <p:spPr bwMode="auto">
          <a:xfrm>
            <a:off x="0" y="1294690"/>
            <a:ext cx="8154988" cy="422275"/>
          </a:xfrm>
          <a:prstGeom prst="rect">
            <a:avLst/>
          </a:prstGeom>
          <a:solidFill>
            <a:srgbClr val="EFEFE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 eaLnBrk="1" hangingPunct="1"/>
            <a:r>
              <a:rPr lang="pt-BR" altLang="pt-BR" sz="1800" dirty="0">
                <a:solidFill>
                  <a:srgbClr val="666666"/>
                </a:solidFill>
                <a:latin typeface="Open Sans" pitchFamily="34" charset="0"/>
                <a:sym typeface="Open Sans" pitchFamily="34" charset="0"/>
              </a:rPr>
              <a:t>DÉFICIT HABITACIONAL E </a:t>
            </a:r>
            <a:r>
              <a:rPr lang="pt-BR" altLang="pt-BR" sz="1800" dirty="0" smtClean="0">
                <a:solidFill>
                  <a:srgbClr val="666666"/>
                </a:solidFill>
                <a:latin typeface="Open Sans" pitchFamily="34" charset="0"/>
                <a:sym typeface="Open Sans" pitchFamily="34" charset="0"/>
              </a:rPr>
              <a:t>INADEQUAÇÃO </a:t>
            </a:r>
            <a:endParaRPr lang="pt-BR" altLang="pt-BR" sz="1800" dirty="0">
              <a:solidFill>
                <a:srgbClr val="666666"/>
              </a:solidFill>
              <a:latin typeface="Open Sans" pitchFamily="34" charset="0"/>
              <a:sym typeface="Open Sans" pitchFamily="34" charset="0"/>
            </a:endParaRPr>
          </a:p>
        </p:txBody>
      </p:sp>
      <p:sp>
        <p:nvSpPr>
          <p:cNvPr id="21" name="Shape 128"/>
          <p:cNvSpPr/>
          <p:nvPr/>
        </p:nvSpPr>
        <p:spPr>
          <a:xfrm>
            <a:off x="-11750" y="235249"/>
            <a:ext cx="7558962" cy="6245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pt-BR"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" name="Picture 3" descr="C:\Users\carlos.ribeiro\Desktop\sehabcoha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44164" y="5952672"/>
            <a:ext cx="2556135" cy="1083009"/>
          </a:xfrm>
          <a:prstGeom prst="rect">
            <a:avLst/>
          </a:prstGeom>
          <a:noFill/>
        </p:spPr>
      </p:pic>
      <p:sp>
        <p:nvSpPr>
          <p:cNvPr id="23" name="CaixaDeTexto 22"/>
          <p:cNvSpPr txBox="1"/>
          <p:nvPr/>
        </p:nvSpPr>
        <p:spPr>
          <a:xfrm>
            <a:off x="1610437" y="272956"/>
            <a:ext cx="5622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28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ANTECEDENTES DO PROJETO</a:t>
            </a:r>
          </a:p>
          <a:p>
            <a:endParaRPr lang="pt-BR" sz="28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95325" y="117784"/>
            <a:ext cx="109747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934" t="23777" r="25192" b="20000"/>
          <a:stretch>
            <a:fillRect/>
          </a:stretch>
        </p:blipFill>
        <p:spPr bwMode="auto">
          <a:xfrm>
            <a:off x="-1428064" y="365988"/>
            <a:ext cx="11962284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226B089E-4009-41C9-AFBC-3EE4EFF7CB40}"/>
              </a:ext>
            </a:extLst>
          </p:cNvPr>
          <p:cNvSpPr txBox="1"/>
          <p:nvPr/>
        </p:nvSpPr>
        <p:spPr>
          <a:xfrm>
            <a:off x="4473600" y="1260888"/>
            <a:ext cx="3671667" cy="307777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IPIRANGA </a:t>
            </a:r>
            <a:r>
              <a:rPr lang="pt-BR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(VILA </a:t>
            </a:r>
            <a:r>
              <a:rPr lang="pt-BR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CARIOCA / </a:t>
            </a:r>
            <a:r>
              <a:rPr lang="pt-BR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HELIÓPOLIS)</a:t>
            </a:r>
            <a:endParaRPr lang="pt-BR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5" name="Shape 128"/>
          <p:cNvSpPr/>
          <p:nvPr/>
        </p:nvSpPr>
        <p:spPr>
          <a:xfrm>
            <a:off x="-11750" y="235249"/>
            <a:ext cx="7558962" cy="6245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pt-BR"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" name="Picture 3" descr="C:\Users\carlos.ribeiro\Desktop\sehabcoha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4164" y="6020912"/>
            <a:ext cx="2556135" cy="1083009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1610437" y="272956"/>
            <a:ext cx="562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EXEMPLO – LOTE 1 - IPIRANGA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5325" y="117784"/>
            <a:ext cx="109747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277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hape 769">
            <a:extLst>
              <a:ext uri="{FF2B5EF4-FFF2-40B4-BE49-F238E27FC236}">
                <a16:creationId xmlns="" xmlns:a16="http://schemas.microsoft.com/office/drawing/2014/main" id="{3E450F01-3895-4122-94A6-5A1A65D45A71}"/>
              </a:ext>
            </a:extLst>
          </p:cNvPr>
          <p:cNvCxnSpPr/>
          <p:nvPr/>
        </p:nvCxnSpPr>
        <p:spPr>
          <a:xfrm>
            <a:off x="-70575" y="6085925"/>
            <a:ext cx="923040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" name="Retângulo 12"/>
          <p:cNvSpPr/>
          <p:nvPr/>
        </p:nvSpPr>
        <p:spPr>
          <a:xfrm>
            <a:off x="168812" y="1110233"/>
            <a:ext cx="859536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Reinaldo Iapequino</a:t>
            </a:r>
            <a:r>
              <a:rPr lang="pt-BR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economista e advogado com cerca de 40 anos de experiência no setor financeiro e habitacional, iniciou sua carreira no extinto Banco Nossa Caixa, foi diretor da CDHU – Companhia de Desenvolvimento Habitacional e Urbano do Estado de São Paulo e secretário executivo da Agência Paulista de Habitação Social - Casa Paulista, ambos vinculados à Secretaria de Habitação do Estado, além de atuar na Secretaria de Planejamento do Estado e no Conselho de Patrimônio Imobiliário, é atualmente diretor de patrimônio da COHAB-SP e coordenador do programa de PPP Habitacional do Município;</a:t>
            </a:r>
          </a:p>
          <a:p>
            <a:pPr algn="just">
              <a:buFont typeface="Arial" pitchFamily="34" charset="0"/>
              <a:buChar char="•"/>
            </a:pPr>
            <a:endParaRPr lang="pt-BR" dirty="0" smtClea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r>
              <a:rPr lang="pt-BR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Ana Maria Gava Santiago</a:t>
            </a:r>
            <a:r>
              <a:rPr lang="pt-BR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 formada em marketing e pós graduada em marketing de serviços pela ESPM – Escola Superior de Propaganda e Marketing e banking pela Universidade Mackenzie, possui 30 anos no setor público, sendo cerca de 25 atuando no mercado financeiro, com forte ênfase em planejamento estratégico e financeiro; estudos de viabilidade e modelagem de produtos e serviços bancários, especialmente estruturação de garantias e crédito ao setor privado e público; convênios e acordos de cooperação junto a bancos de desenvolvimento, agências de fomento e de inovação, e organismos multilaterais ; além de acompanhamento orçamentário e de metas.</a:t>
            </a:r>
          </a:p>
          <a:p>
            <a:pPr algn="just">
              <a:buFont typeface="Arial" pitchFamily="34" charset="0"/>
              <a:buChar char="•"/>
            </a:pPr>
            <a:endParaRPr lang="pt-BR" dirty="0" smtClea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r>
              <a:rPr lang="pt-BR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Gisele Cristina Bertramelo</a:t>
            </a:r>
            <a:r>
              <a:rPr lang="pt-BR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advogada com 11 anos de experiência. Formada pela Universidade de São Caetano do Sul – USCS e Pós Graduação Lato </a:t>
            </a:r>
            <a:r>
              <a:rPr lang="pt-BR" dirty="0" err="1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Sensu</a:t>
            </a:r>
            <a:r>
              <a:rPr lang="pt-BR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em Processo Civil pela Faculdade de Direito de São Bernardo do Campo. Assessoria técnica especializada em procedimentos licitatórios, especialmente em Parcerias Público-Privadas. Participação efetiva na elaboração de atos normativos, portarias, resoluções, decretos, projetos de lei, editais, convênios e instrumentos congêneres. Defesas judiciais e administrativas perante órgãos ministeriais, defensoria, controladoria e Tribunal de Contas. </a:t>
            </a:r>
          </a:p>
        </p:txBody>
      </p:sp>
      <p:sp>
        <p:nvSpPr>
          <p:cNvPr id="14" name="Shape 128"/>
          <p:cNvSpPr/>
          <p:nvPr/>
        </p:nvSpPr>
        <p:spPr>
          <a:xfrm>
            <a:off x="-11750" y="235249"/>
            <a:ext cx="7558962" cy="6245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pt-BR"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Picture 3" descr="C:\Users\carlos.ribeiro\Desktop\sehabcoha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4164" y="5952672"/>
            <a:ext cx="2556135" cy="1083009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1610437" y="272956"/>
            <a:ext cx="562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EQUIPE TÉCNICA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5325" y="117784"/>
            <a:ext cx="109747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011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hape 769">
            <a:extLst>
              <a:ext uri="{FF2B5EF4-FFF2-40B4-BE49-F238E27FC236}">
                <a16:creationId xmlns="" xmlns:a16="http://schemas.microsoft.com/office/drawing/2014/main" id="{3E450F01-3895-4122-94A6-5A1A65D45A71}"/>
              </a:ext>
            </a:extLst>
          </p:cNvPr>
          <p:cNvCxnSpPr/>
          <p:nvPr/>
        </p:nvCxnSpPr>
        <p:spPr>
          <a:xfrm>
            <a:off x="-70575" y="6085925"/>
            <a:ext cx="923040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" name="Retângulo 12"/>
          <p:cNvSpPr/>
          <p:nvPr/>
        </p:nvSpPr>
        <p:spPr>
          <a:xfrm>
            <a:off x="168812" y="1152438"/>
            <a:ext cx="85953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Alexandre Meneghello Vicentini Vilela</a:t>
            </a:r>
            <a:r>
              <a:rPr lang="pt-BR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arquiteto e urbanista com 18 anos de experiência no mercado, principalmente na área de Parcerias Público Privadas de Habitação, Urbanismo, Legislação Urbanística e Projetos de Transportes. Formado pela Faculdade de Arquitetura e Urbanismo da Universidade Mackenzie, com participação atuante em grupos de discussão de legislação urbana, elaboração de planos diretores e leis de zoneamento.</a:t>
            </a:r>
          </a:p>
          <a:p>
            <a:pPr algn="just"/>
            <a:endParaRPr lang="pt-BR" dirty="0" smtClea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r>
              <a:rPr lang="pt-BR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Natasha Stephano</a:t>
            </a:r>
            <a:r>
              <a:rPr lang="pt-BR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arquiteta e urbanista pelo Centro Universitário Belas Artes de São Paulo (2010), atualmente cursando pós-graduação em Arquitetura, Cidade e Desenvolvimento Imobiliário na Universidade Presbiteriana Mackenzie. Tem experiência na área de Arquitetura e Urbanismo, com ênfase no desenvolvimento de projetos em diferentes escalas e áreas da arquitetura. </a:t>
            </a:r>
          </a:p>
          <a:p>
            <a:pPr algn="just"/>
            <a:endParaRPr lang="pt-BR" dirty="0" smtClea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endParaRPr lang="pt-BR" dirty="0" smtClea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endParaRPr lang="pt-BR" dirty="0" smtClea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endParaRPr lang="pt-BR" dirty="0" smtClea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endParaRPr lang="pt-BR" dirty="0" smtClea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r>
              <a:rPr lang="pt-BR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Projeto de Monitoramento</a:t>
            </a:r>
          </a:p>
          <a:p>
            <a:pPr lvl="0" algn="just"/>
            <a:r>
              <a:rPr lang="pt-BR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Estruturação de área gestora dos contratos da PPP de Habitação Municipal na COHAB-SP, visando criar cultura interna sobre o modelo implantado e melhorar a gestão de todo o processo ao longo dos 20 anos de concessão.</a:t>
            </a:r>
          </a:p>
          <a:p>
            <a:pPr algn="just"/>
            <a:endParaRPr lang="pt-BR" dirty="0" smtClea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Shape 128"/>
          <p:cNvSpPr/>
          <p:nvPr/>
        </p:nvSpPr>
        <p:spPr>
          <a:xfrm>
            <a:off x="-11750" y="235249"/>
            <a:ext cx="7558962" cy="6245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pt-BR"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Picture 3" descr="C:\Users\carlos.ribeiro\Desktop\sehabcoha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4164" y="5952672"/>
            <a:ext cx="2556135" cy="1083009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1610437" y="272956"/>
            <a:ext cx="562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EQUIPE TÉCNICA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5325" y="117784"/>
            <a:ext cx="109747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011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/>
          <p:nvPr/>
        </p:nvSpPr>
        <p:spPr>
          <a:xfrm>
            <a:off x="15825" y="5013100"/>
            <a:ext cx="9144000" cy="742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indent="457200" algn="ctr" rtl="0">
              <a:spcBef>
                <a:spcPts val="0"/>
              </a:spcBef>
              <a:buNone/>
            </a:pPr>
            <a:r>
              <a:rPr lang="pt-BR" sz="18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www.cohab.sp.gov.br</a:t>
            </a:r>
            <a:endParaRPr lang="pt-BR" sz="1800" b="1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69" name="Shape 769"/>
          <p:cNvCxnSpPr/>
          <p:nvPr/>
        </p:nvCxnSpPr>
        <p:spPr>
          <a:xfrm>
            <a:off x="-70575" y="6085925"/>
            <a:ext cx="923040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" name="CaixaDeTexto 9"/>
          <p:cNvSpPr txBox="1"/>
          <p:nvPr/>
        </p:nvSpPr>
        <p:spPr>
          <a:xfrm>
            <a:off x="5074024" y="977152"/>
            <a:ext cx="379288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BRUNO COVAS</a:t>
            </a:r>
          </a:p>
          <a:p>
            <a:pPr algn="ctr"/>
            <a:r>
              <a:rPr lang="pt-BR" dirty="0"/>
              <a:t>Prefeito de São Paulo</a:t>
            </a:r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r>
              <a:rPr lang="pt-BR" b="1" dirty="0"/>
              <a:t>JOÃO FARIAS</a:t>
            </a:r>
          </a:p>
          <a:p>
            <a:pPr algn="ctr"/>
            <a:r>
              <a:rPr lang="pt-BR" dirty="0"/>
              <a:t>Secretário da Habitação</a:t>
            </a:r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r>
              <a:rPr lang="pt-BR" b="1" dirty="0"/>
              <a:t>ALEXSANDRO PEIXE CAMPOS</a:t>
            </a:r>
          </a:p>
          <a:p>
            <a:pPr algn="ctr"/>
            <a:r>
              <a:rPr lang="pt-BR" dirty="0"/>
              <a:t>Presidente da COHAB-SP</a:t>
            </a:r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r>
              <a:rPr lang="pt-BR" b="1" dirty="0"/>
              <a:t>REINALDO IAPEQUINO</a:t>
            </a:r>
          </a:p>
          <a:p>
            <a:pPr algn="ctr"/>
            <a:r>
              <a:rPr lang="pt-BR" dirty="0"/>
              <a:t>Coordenador do Projeto</a:t>
            </a:r>
          </a:p>
        </p:txBody>
      </p:sp>
      <p:pic>
        <p:nvPicPr>
          <p:cNvPr id="13" name="Picture 2" descr="C:\Users\carlos.ribeiro\Desktop\pp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389" y="729303"/>
            <a:ext cx="4965700" cy="3835400"/>
          </a:xfrm>
          <a:prstGeom prst="rect">
            <a:avLst/>
          </a:prstGeom>
          <a:noFill/>
        </p:spPr>
      </p:pic>
      <p:pic>
        <p:nvPicPr>
          <p:cNvPr id="14" name="Picture 3" descr="C:\Users\carlos.ribeiro\Desktop\sehabcoha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4164" y="5952672"/>
            <a:ext cx="2556135" cy="1083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800" y="1642850"/>
            <a:ext cx="3542299" cy="28937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Shape 144"/>
          <p:cNvCxnSpPr/>
          <p:nvPr/>
        </p:nvCxnSpPr>
        <p:spPr>
          <a:xfrm>
            <a:off x="-70575" y="6085925"/>
            <a:ext cx="923040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5" name="Shape 145"/>
          <p:cNvSpPr txBox="1"/>
          <p:nvPr/>
        </p:nvSpPr>
        <p:spPr>
          <a:xfrm>
            <a:off x="1512598" y="3230113"/>
            <a:ext cx="2173500" cy="107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300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R$ 585 milhões</a:t>
            </a:r>
          </a:p>
        </p:txBody>
      </p:sp>
      <p:sp>
        <p:nvSpPr>
          <p:cNvPr id="146" name="Shape 146"/>
          <p:cNvSpPr/>
          <p:nvPr/>
        </p:nvSpPr>
        <p:spPr>
          <a:xfrm>
            <a:off x="-11750" y="1075825"/>
            <a:ext cx="8156400" cy="423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INVESTIMENTOS SEHAB 2018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 r="71181"/>
          <a:stretch/>
        </p:blipFill>
        <p:spPr>
          <a:xfrm>
            <a:off x="2066624" y="2704011"/>
            <a:ext cx="662325" cy="55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 l="64169" r="-6522" b="-8026"/>
          <a:stretch/>
        </p:blipFill>
        <p:spPr>
          <a:xfrm>
            <a:off x="79022" y="5098260"/>
            <a:ext cx="1115456" cy="6929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/>
          <p:nvPr/>
        </p:nvSpPr>
        <p:spPr>
          <a:xfrm>
            <a:off x="1197900" y="5178100"/>
            <a:ext cx="2542500" cy="5607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360"/>
              </a:spcBef>
              <a:buNone/>
            </a:pPr>
            <a:r>
              <a:rPr lang="pt-BR" sz="2000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3,9 mil unidades</a:t>
            </a:r>
          </a:p>
        </p:txBody>
      </p:sp>
      <p:sp>
        <p:nvSpPr>
          <p:cNvPr id="150" name="Shape 150"/>
          <p:cNvSpPr/>
          <p:nvPr/>
        </p:nvSpPr>
        <p:spPr>
          <a:xfrm rot="5400000">
            <a:off x="2035800" y="4635075"/>
            <a:ext cx="528600" cy="46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56" name="Shape 156"/>
          <p:cNvCxnSpPr/>
          <p:nvPr/>
        </p:nvCxnSpPr>
        <p:spPr>
          <a:xfrm>
            <a:off x="4428800" y="2269400"/>
            <a:ext cx="0" cy="32286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157" name="Shape 157"/>
          <p:cNvSpPr txBox="1"/>
          <p:nvPr/>
        </p:nvSpPr>
        <p:spPr>
          <a:xfrm>
            <a:off x="339438" y="5664525"/>
            <a:ext cx="4312800" cy="49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360"/>
              </a:spcBef>
              <a:buNone/>
            </a:pPr>
            <a:r>
              <a:rPr lang="pt-BR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R$ 150 mil/unidade</a:t>
            </a:r>
          </a:p>
        </p:txBody>
      </p:sp>
      <p:pic>
        <p:nvPicPr>
          <p:cNvPr id="23" name="Shape 1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1828" y="1703001"/>
            <a:ext cx="2817345" cy="43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1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3541" y="4094325"/>
            <a:ext cx="2478884" cy="56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178"/>
          <p:cNvSpPr/>
          <p:nvPr/>
        </p:nvSpPr>
        <p:spPr>
          <a:xfrm>
            <a:off x="5065500" y="4729901"/>
            <a:ext cx="3210000" cy="12480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360"/>
              </a:spcBef>
              <a:buNone/>
            </a:pPr>
            <a:r>
              <a:rPr lang="pt-BR" sz="2000" b="1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R$ 71,1 BILHÕES</a:t>
            </a:r>
            <a:endParaRPr sz="1500" b="1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36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800" b="1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121 anos</a:t>
            </a:r>
          </a:p>
        </p:txBody>
      </p:sp>
      <p:sp>
        <p:nvSpPr>
          <p:cNvPr id="26" name="Shape 179"/>
          <p:cNvSpPr/>
          <p:nvPr/>
        </p:nvSpPr>
        <p:spPr>
          <a:xfrm>
            <a:off x="5032963" y="2237975"/>
            <a:ext cx="3210000" cy="1008900"/>
          </a:xfrm>
          <a:prstGeom prst="rect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360"/>
              </a:spcBef>
              <a:buNone/>
            </a:pPr>
            <a:r>
              <a:rPr lang="pt-BR" sz="2000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DÉFICIT HABITACIONAL</a:t>
            </a:r>
          </a:p>
          <a:p>
            <a:pPr marL="342900" lvl="0" algn="ctr" rtl="0">
              <a:spcBef>
                <a:spcPts val="36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474 mil unidades</a:t>
            </a:r>
          </a:p>
        </p:txBody>
      </p:sp>
      <p:sp>
        <p:nvSpPr>
          <p:cNvPr id="27" name="Shape 180"/>
          <p:cNvSpPr/>
          <p:nvPr/>
        </p:nvSpPr>
        <p:spPr>
          <a:xfrm rot="5400000">
            <a:off x="6357625" y="3415400"/>
            <a:ext cx="560700" cy="476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128"/>
          <p:cNvSpPr/>
          <p:nvPr/>
        </p:nvSpPr>
        <p:spPr>
          <a:xfrm>
            <a:off x="-11750" y="235249"/>
            <a:ext cx="7558962" cy="6245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pt-BR"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75" name="Picture 3" descr="C:\Users\carlos.ribeiro\Desktop\sehabcohab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44164" y="5952672"/>
            <a:ext cx="2556135" cy="1083009"/>
          </a:xfrm>
          <a:prstGeom prst="rect">
            <a:avLst/>
          </a:prstGeom>
          <a:noFill/>
        </p:spPr>
      </p:pic>
      <p:sp>
        <p:nvSpPr>
          <p:cNvPr id="31" name="CaixaDeTexto 30"/>
          <p:cNvSpPr txBox="1"/>
          <p:nvPr/>
        </p:nvSpPr>
        <p:spPr>
          <a:xfrm>
            <a:off x="1610437" y="272956"/>
            <a:ext cx="5622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28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ANTECEDENTES DO PROJETO</a:t>
            </a:r>
          </a:p>
          <a:p>
            <a:endParaRPr lang="pt-BR" sz="28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95325" y="117784"/>
            <a:ext cx="109747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3832411" y="956493"/>
            <a:ext cx="7170000" cy="115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00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pt-BR" sz="300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t-BR" sz="2400"/>
              <a:t/>
            </a:r>
            <a:br>
              <a:rPr lang="pt-BR" sz="2400"/>
            </a:br>
            <a:endParaRPr lang="pt-BR" sz="2400"/>
          </a:p>
        </p:txBody>
      </p:sp>
      <p:sp>
        <p:nvSpPr>
          <p:cNvPr id="279" name="Shape 279"/>
          <p:cNvSpPr/>
          <p:nvPr/>
        </p:nvSpPr>
        <p:spPr>
          <a:xfrm>
            <a:off x="3124488" y="1015681"/>
            <a:ext cx="2782500" cy="39924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000" b="1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000" b="1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000" b="1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000" b="1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6985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1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6985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55000"/>
              <a:buFont typeface="Arial"/>
              <a:buNone/>
            </a:pPr>
            <a:r>
              <a:rPr lang="pt-BR" sz="2000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Acelerar a produção e organizar oferta de HIS e HMP no Município de São Paulo</a:t>
            </a:r>
          </a:p>
        </p:txBody>
      </p:sp>
      <p:sp>
        <p:nvSpPr>
          <p:cNvPr id="280" name="Shape 280"/>
          <p:cNvSpPr/>
          <p:nvPr/>
        </p:nvSpPr>
        <p:spPr>
          <a:xfrm>
            <a:off x="176973" y="1015554"/>
            <a:ext cx="2782500" cy="39924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000" b="1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000" b="1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000" b="1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000" b="1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6985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1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6985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55000"/>
              <a:buFont typeface="Arial"/>
              <a:buNone/>
            </a:pPr>
            <a:r>
              <a:rPr lang="pt-BR" sz="2000" b="1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Incentivar a requalificação de áreas ociosas e recuperar áreas ambientalmente degradadas</a:t>
            </a:r>
          </a:p>
        </p:txBody>
      </p:sp>
      <p:sp>
        <p:nvSpPr>
          <p:cNvPr id="281" name="Shape 281"/>
          <p:cNvSpPr/>
          <p:nvPr/>
        </p:nvSpPr>
        <p:spPr>
          <a:xfrm>
            <a:off x="6072053" y="1015681"/>
            <a:ext cx="2782500" cy="39924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000" b="1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000" b="1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000" b="1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000" b="1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6985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55000"/>
              <a:buFont typeface="Arial"/>
              <a:buNone/>
            </a:pPr>
            <a:r>
              <a:rPr lang="pt-BR" sz="2000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Inserir áreas subutilizadas no contexto urbano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92025" y="1015554"/>
            <a:ext cx="1115400" cy="8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640"/>
              </a:spcBef>
              <a:buNone/>
            </a:pPr>
            <a:r>
              <a:rPr lang="pt-BR" sz="4800" b="1">
                <a:solidFill>
                  <a:srgbClr val="F1C232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520699" y="2060614"/>
            <a:ext cx="2095057" cy="104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 rotWithShape="1">
          <a:blip r:embed="rId4">
            <a:alphaModFix amt="80000"/>
          </a:blip>
          <a:srcRect l="1037" t="72879" r="83676" b="4952"/>
          <a:stretch/>
        </p:blipFill>
        <p:spPr>
          <a:xfrm>
            <a:off x="3820653" y="1818154"/>
            <a:ext cx="1500641" cy="1653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7" name="Shape 287"/>
          <p:cNvCxnSpPr/>
          <p:nvPr/>
        </p:nvCxnSpPr>
        <p:spPr>
          <a:xfrm>
            <a:off x="-70575" y="6085925"/>
            <a:ext cx="923040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0" name="Shape 290"/>
          <p:cNvSpPr/>
          <p:nvPr/>
        </p:nvSpPr>
        <p:spPr>
          <a:xfrm>
            <a:off x="176968" y="1027948"/>
            <a:ext cx="2782500" cy="750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4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</a:p>
        </p:txBody>
      </p:sp>
      <p:sp>
        <p:nvSpPr>
          <p:cNvPr id="291" name="Shape 291"/>
          <p:cNvSpPr/>
          <p:nvPr/>
        </p:nvSpPr>
        <p:spPr>
          <a:xfrm>
            <a:off x="3120900" y="999818"/>
            <a:ext cx="2782500" cy="7506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640"/>
              </a:spcBef>
              <a:buNone/>
            </a:pPr>
            <a:r>
              <a:rPr lang="pt-BR" sz="4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</a:p>
        </p:txBody>
      </p:sp>
      <p:sp>
        <p:nvSpPr>
          <p:cNvPr id="292" name="Shape 292"/>
          <p:cNvSpPr/>
          <p:nvPr/>
        </p:nvSpPr>
        <p:spPr>
          <a:xfrm>
            <a:off x="6072003" y="999812"/>
            <a:ext cx="2782500" cy="750600"/>
          </a:xfrm>
          <a:prstGeom prst="rect">
            <a:avLst/>
          </a:prstGeom>
          <a:solidFill>
            <a:srgbClr val="B0445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640"/>
              </a:spcBef>
              <a:buNone/>
            </a:pPr>
            <a:r>
              <a:rPr lang="pt-BR" sz="4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</a:p>
        </p:txBody>
      </p:sp>
      <p:pic>
        <p:nvPicPr>
          <p:cNvPr id="293" name="Shape 293"/>
          <p:cNvPicPr preferRelativeResize="0"/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6256413" y="1585031"/>
            <a:ext cx="2413763" cy="241376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08"/>
          <p:cNvSpPr/>
          <p:nvPr/>
        </p:nvSpPr>
        <p:spPr>
          <a:xfrm>
            <a:off x="225083" y="5190978"/>
            <a:ext cx="8623495" cy="81559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64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pt-BR" sz="22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Produzir </a:t>
            </a:r>
            <a:r>
              <a:rPr lang="pt-BR" sz="22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34 </a:t>
            </a:r>
            <a:r>
              <a:rPr lang="pt-BR" sz="22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mil moradias </a:t>
            </a:r>
            <a:r>
              <a:rPr lang="pt-BR" sz="22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+ Infraestrutura + Equipamentos Públicos por </a:t>
            </a:r>
            <a:r>
              <a:rPr lang="pt-BR" sz="22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meio </a:t>
            </a:r>
            <a:r>
              <a:rPr lang="pt-BR" sz="22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de </a:t>
            </a:r>
            <a:r>
              <a:rPr lang="pt-BR" sz="22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Parceria </a:t>
            </a:r>
            <a:r>
              <a:rPr lang="pt-BR" sz="2200" b="1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Público Privada</a:t>
            </a:r>
          </a:p>
        </p:txBody>
      </p:sp>
      <p:sp>
        <p:nvSpPr>
          <p:cNvPr id="22" name="Shape 128"/>
          <p:cNvSpPr/>
          <p:nvPr/>
        </p:nvSpPr>
        <p:spPr>
          <a:xfrm>
            <a:off x="-11750" y="235249"/>
            <a:ext cx="7558962" cy="6245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pt-BR"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" name="Picture 3" descr="C:\Users\carlos.ribeiro\Desktop\sehabcoha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44164" y="5952672"/>
            <a:ext cx="2556135" cy="1083009"/>
          </a:xfrm>
          <a:prstGeom prst="rect">
            <a:avLst/>
          </a:prstGeom>
          <a:noFill/>
        </p:spPr>
      </p:pic>
      <p:sp>
        <p:nvSpPr>
          <p:cNvPr id="24" name="CaixaDeTexto 23"/>
          <p:cNvSpPr txBox="1"/>
          <p:nvPr/>
        </p:nvSpPr>
        <p:spPr>
          <a:xfrm>
            <a:off x="1610437" y="272956"/>
            <a:ext cx="5622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28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OBJETIVOS DO PROJETO</a:t>
            </a:r>
          </a:p>
          <a:p>
            <a:endParaRPr lang="pt-BR" sz="28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95325" y="117784"/>
            <a:ext cx="109747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Shape 516"/>
          <p:cNvPicPr preferRelativeResize="0"/>
          <p:nvPr/>
        </p:nvPicPr>
        <p:blipFill rotWithShape="1">
          <a:blip r:embed="rId3">
            <a:alphaModFix/>
          </a:blip>
          <a:srcRect l="6076"/>
          <a:stretch/>
        </p:blipFill>
        <p:spPr>
          <a:xfrm>
            <a:off x="127457" y="1134770"/>
            <a:ext cx="3783361" cy="3043324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Shape 517"/>
          <p:cNvSpPr txBox="1"/>
          <p:nvPr/>
        </p:nvSpPr>
        <p:spPr>
          <a:xfrm>
            <a:off x="488940" y="4089474"/>
            <a:ext cx="777152" cy="81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640"/>
              </a:spcBef>
              <a:buNone/>
            </a:pPr>
            <a:r>
              <a:rPr lang="pt-BR" sz="1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HIS-1 e 2</a:t>
            </a:r>
            <a:endParaRPr lang="pt-BR" sz="10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00000"/>
              </a:lnSpc>
              <a:spcBef>
                <a:spcPts val="640"/>
              </a:spcBef>
              <a:buNone/>
            </a:pPr>
            <a:r>
              <a:rPr lang="pt-BR" sz="1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HMP</a:t>
            </a:r>
            <a:endParaRPr lang="pt-BR" sz="10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00000"/>
              </a:lnSpc>
              <a:spcBef>
                <a:spcPts val="640"/>
              </a:spcBef>
              <a:buNone/>
            </a:pPr>
            <a:r>
              <a:rPr lang="pt-BR" sz="10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HMC</a:t>
            </a:r>
            <a:endParaRPr lang="pt-BR" sz="10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18" name="Shape 518"/>
          <p:cNvPicPr preferRelativeResize="0"/>
          <p:nvPr/>
        </p:nvPicPr>
        <p:blipFill rotWithShape="1">
          <a:blip r:embed="rId4">
            <a:alphaModFix/>
          </a:blip>
          <a:srcRect b="58380"/>
          <a:stretch/>
        </p:blipFill>
        <p:spPr>
          <a:xfrm>
            <a:off x="126315" y="4117551"/>
            <a:ext cx="362627" cy="744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Shape 519"/>
          <p:cNvPicPr preferRelativeResize="0"/>
          <p:nvPr/>
        </p:nvPicPr>
        <p:blipFill rotWithShape="1">
          <a:blip r:embed="rId4">
            <a:alphaModFix/>
          </a:blip>
          <a:srcRect t="74782" b="1528"/>
          <a:stretch/>
        </p:blipFill>
        <p:spPr>
          <a:xfrm>
            <a:off x="137774" y="5516503"/>
            <a:ext cx="362627" cy="423681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Shape 520"/>
          <p:cNvSpPr txBox="1"/>
          <p:nvPr/>
        </p:nvSpPr>
        <p:spPr>
          <a:xfrm>
            <a:off x="456586" y="4791988"/>
            <a:ext cx="1157100" cy="81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640"/>
              </a:spcBef>
              <a:buNone/>
            </a:pPr>
            <a:r>
              <a:rPr lang="pt-BR" sz="10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Institucional</a:t>
            </a:r>
          </a:p>
          <a:p>
            <a:pPr lvl="0" rtl="0">
              <a:lnSpc>
                <a:spcPct val="100000"/>
              </a:lnSpc>
              <a:spcBef>
                <a:spcPts val="640"/>
              </a:spcBef>
              <a:buNone/>
            </a:pPr>
            <a:r>
              <a:rPr lang="pt-BR" sz="10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Outros usos</a:t>
            </a:r>
          </a:p>
        </p:txBody>
      </p:sp>
      <p:sp>
        <p:nvSpPr>
          <p:cNvPr id="521" name="Shape 521"/>
          <p:cNvSpPr txBox="1"/>
          <p:nvPr/>
        </p:nvSpPr>
        <p:spPr>
          <a:xfrm>
            <a:off x="496036" y="5298436"/>
            <a:ext cx="2803800" cy="81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640"/>
              </a:spcBef>
              <a:buNone/>
            </a:pPr>
            <a:r>
              <a:rPr lang="pt-B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Espaços Públicos</a:t>
            </a:r>
          </a:p>
          <a:p>
            <a:pPr lvl="0" rtl="0">
              <a:lnSpc>
                <a:spcPct val="100000"/>
              </a:lnSpc>
              <a:spcBef>
                <a:spcPts val="640"/>
              </a:spcBef>
              <a:buNone/>
            </a:pPr>
            <a:r>
              <a:rPr lang="pt-B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Eixos de Transporte</a:t>
            </a:r>
          </a:p>
        </p:txBody>
      </p:sp>
      <p:cxnSp>
        <p:nvCxnSpPr>
          <p:cNvPr id="527" name="Shape 527"/>
          <p:cNvCxnSpPr/>
          <p:nvPr/>
        </p:nvCxnSpPr>
        <p:spPr>
          <a:xfrm>
            <a:off x="-70575" y="6085925"/>
            <a:ext cx="923040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28" name="Shape 528"/>
          <p:cNvSpPr/>
          <p:nvPr/>
        </p:nvSpPr>
        <p:spPr>
          <a:xfrm>
            <a:off x="158767" y="5008138"/>
            <a:ext cx="340500" cy="184800"/>
          </a:xfrm>
          <a:prstGeom prst="rect">
            <a:avLst/>
          </a:prstGeom>
          <a:solidFill>
            <a:srgbClr val="B0445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9" name="Shape 529"/>
          <p:cNvSpPr/>
          <p:nvPr/>
        </p:nvSpPr>
        <p:spPr>
          <a:xfrm>
            <a:off x="158767" y="5245148"/>
            <a:ext cx="340500" cy="1848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122"/>
          <p:cNvSpPr/>
          <p:nvPr/>
        </p:nvSpPr>
        <p:spPr>
          <a:xfrm>
            <a:off x="4346917" y="1083208"/>
            <a:ext cx="3784209" cy="4853357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360"/>
              </a:spcBef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Promover diversidade de usos e rendas nos empreendimentos, evitando criação de guetos;</a:t>
            </a:r>
          </a:p>
          <a:p>
            <a:pPr algn="ctr">
              <a:spcBef>
                <a:spcPts val="360"/>
              </a:spcBef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Implantar infraestrutura básica, empreendimentos não residenciais privados (comércio e/ou serviços) e equipamentos públicos concomitantemente ao habitacional;</a:t>
            </a:r>
          </a:p>
          <a:p>
            <a:pPr lvl="0" algn="ctr" rtl="0">
              <a:spcBef>
                <a:spcPts val="360"/>
              </a:spcBef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Viabilizar HIS em áreas fora de ZEIS;</a:t>
            </a:r>
          </a:p>
          <a:p>
            <a:pPr lvl="0" algn="ctr" rtl="0">
              <a:spcBef>
                <a:spcPts val="360"/>
              </a:spcBef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Selecionar áreas próximas a grandes eixos de transportes existentes (ônibus, metrô ou trem);</a:t>
            </a:r>
          </a:p>
          <a:p>
            <a:pPr lvl="0" algn="ctr" rtl="0">
              <a:spcBef>
                <a:spcPts val="360"/>
              </a:spcBef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Incluir prestação de serviços pelo setor privado às famílias selecionadas para as moradias;</a:t>
            </a:r>
          </a:p>
          <a:p>
            <a:pPr lvl="0" algn="ctr" rtl="0">
              <a:spcBef>
                <a:spcPts val="360"/>
              </a:spcBef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Estipular prazo de 20 anos para concessão.</a:t>
            </a:r>
          </a:p>
        </p:txBody>
      </p:sp>
      <p:sp>
        <p:nvSpPr>
          <p:cNvPr id="19" name="Shape 128"/>
          <p:cNvSpPr/>
          <p:nvPr/>
        </p:nvSpPr>
        <p:spPr>
          <a:xfrm>
            <a:off x="-11750" y="235249"/>
            <a:ext cx="7558962" cy="6245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pt-BR"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" name="Picture 3" descr="C:\Users\carlos.ribeiro\Desktop\sehabcoha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44164" y="5952672"/>
            <a:ext cx="2556135" cy="1083009"/>
          </a:xfrm>
          <a:prstGeom prst="rect">
            <a:avLst/>
          </a:prstGeom>
          <a:noFill/>
        </p:spPr>
      </p:pic>
      <p:sp>
        <p:nvSpPr>
          <p:cNvPr id="22" name="CaixaDeTexto 21"/>
          <p:cNvSpPr txBox="1"/>
          <p:nvPr/>
        </p:nvSpPr>
        <p:spPr>
          <a:xfrm>
            <a:off x="1610437" y="272956"/>
            <a:ext cx="562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ESTRATÉGIA  - DIRETRIZES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95325" y="117784"/>
            <a:ext cx="109747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7" name="Shape 527"/>
          <p:cNvCxnSpPr/>
          <p:nvPr/>
        </p:nvCxnSpPr>
        <p:spPr>
          <a:xfrm>
            <a:off x="-70575" y="6085925"/>
            <a:ext cx="923040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graphicFrame>
        <p:nvGraphicFramePr>
          <p:cNvPr id="10" name="Gráfico 9">
            <a:extLst>
              <a:ext uri="{FF2B5EF4-FFF2-40B4-BE49-F238E27FC236}">
                <a16:creationId xmlns="" xmlns:a16="http://schemas.microsoft.com/office/drawing/2014/main" id="{BED29333-2B49-4DA8-9802-C62E18D72A4C}"/>
              </a:ext>
            </a:extLst>
          </p:cNvPr>
          <p:cNvGraphicFramePr>
            <a:graphicFrameLocks/>
          </p:cNvGraphicFramePr>
          <p:nvPr/>
        </p:nvGraphicFramePr>
        <p:xfrm>
          <a:off x="0" y="1055078"/>
          <a:ext cx="4487594" cy="326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="" xmlns:a16="http://schemas.microsoft.com/office/drawing/2014/main" id="{7F9D71D3-9DD0-4343-81B0-B3D2F1BB84E1}"/>
              </a:ext>
            </a:extLst>
          </p:cNvPr>
          <p:cNvGraphicFramePr>
            <a:graphicFrameLocks/>
          </p:cNvGraphicFramePr>
          <p:nvPr/>
        </p:nvGraphicFramePr>
        <p:xfrm>
          <a:off x="4642339" y="1069484"/>
          <a:ext cx="4501661" cy="3277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hape 122"/>
          <p:cNvSpPr/>
          <p:nvPr/>
        </p:nvSpPr>
        <p:spPr>
          <a:xfrm>
            <a:off x="4600135" y="4389120"/>
            <a:ext cx="4543865" cy="1730326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Investimentos </a:t>
            </a:r>
            <a:r>
              <a:rPr lang="pt-BR" u="sng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privados</a:t>
            </a:r>
            <a:r>
              <a:rPr lang="pt-BR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p/ obras habitacionais,  infraestrutura, empreendimentos comerciais e equipamentos públicos 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Setor público remunera o privado ao longo da concessão de 20 anos, somente após o início das entregas das HIS e na proporção da entrega.</a:t>
            </a:r>
          </a:p>
        </p:txBody>
      </p:sp>
      <p:sp>
        <p:nvSpPr>
          <p:cNvPr id="13" name="Shape 122"/>
          <p:cNvSpPr/>
          <p:nvPr/>
        </p:nvSpPr>
        <p:spPr>
          <a:xfrm>
            <a:off x="0" y="4375052"/>
            <a:ext cx="4473526" cy="1730326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Investimentos públicos p/ obras habitacionais;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Não há obras de equipamentos públicos, infraestrutura e empreendimentos comerciais concomitantemente à habitação;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Recursos do setor público são desembolsados no início dos projetos.</a:t>
            </a:r>
          </a:p>
        </p:txBody>
      </p:sp>
      <p:sp>
        <p:nvSpPr>
          <p:cNvPr id="15" name="Shape 128"/>
          <p:cNvSpPr/>
          <p:nvPr/>
        </p:nvSpPr>
        <p:spPr>
          <a:xfrm>
            <a:off x="-11750" y="235249"/>
            <a:ext cx="7558962" cy="6245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pt-BR"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" name="Picture 3" descr="C:\Users\carlos.ribeiro\Desktop\sehabcoha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44164" y="5952672"/>
            <a:ext cx="2556135" cy="1083009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1610437" y="272956"/>
            <a:ext cx="562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ESTRATÉGIA - COMPARATIVO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95325" y="117784"/>
            <a:ext cx="109747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7" name="Oval 52"/>
          <p:cNvSpPr>
            <a:spLocks noChangeArrowheads="1"/>
          </p:cNvSpPr>
          <p:nvPr/>
        </p:nvSpPr>
        <p:spPr bwMode="auto">
          <a:xfrm>
            <a:off x="8891954" y="703385"/>
            <a:ext cx="266700" cy="26523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 sz="1292"/>
          </a:p>
        </p:txBody>
      </p:sp>
      <p:sp>
        <p:nvSpPr>
          <p:cNvPr id="37" name="Retângulo 36"/>
          <p:cNvSpPr/>
          <p:nvPr/>
        </p:nvSpPr>
        <p:spPr>
          <a:xfrm>
            <a:off x="343812" y="2923769"/>
            <a:ext cx="2265624" cy="918530"/>
          </a:xfrm>
          <a:prstGeom prst="rect">
            <a:avLst/>
          </a:prstGeom>
          <a:solidFill>
            <a:schemeClr val="bg1"/>
          </a:solidFill>
          <a:ln w="15875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pt-BR" altLang="pt-BR" b="1" dirty="0">
              <a:solidFill>
                <a:srgbClr val="0000FF"/>
              </a:solidFill>
              <a:latin typeface="Calibri" pitchFamily="34" charset="0"/>
            </a:endParaRPr>
          </a:p>
          <a:p>
            <a:pPr algn="ctr" eaLnBrk="1" hangingPunct="1"/>
            <a:r>
              <a:rPr lang="pt-BR" altLang="pt-BR" b="1" dirty="0">
                <a:solidFill>
                  <a:srgbClr val="0000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GARANTIA PRIMÁRIA</a:t>
            </a:r>
          </a:p>
          <a:p>
            <a:pPr algn="ctr" eaLnBrk="1" hangingPunct="1"/>
            <a:r>
              <a:rPr lang="pt-BR" altLang="pt-BR" b="1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Poder Concedente</a:t>
            </a:r>
          </a:p>
          <a:p>
            <a:pPr algn="ctr" eaLnBrk="1" hangingPunct="1"/>
            <a:r>
              <a:rPr lang="pt-BR" altLang="pt-BR" b="1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[Orçamento]</a:t>
            </a:r>
          </a:p>
          <a:p>
            <a:pPr marL="244726" indent="-158265" eaLnBrk="1" hangingPunct="1">
              <a:buFont typeface="Arial" panose="020B0604020202020204" pitchFamily="34" charset="0"/>
              <a:buChar char="•"/>
            </a:pPr>
            <a:endParaRPr lang="pt-BR" altLang="pt-BR" sz="1100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endParaRPr lang="pt-BR" altLang="pt-BR" sz="1292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" name="Retângulo 45"/>
          <p:cNvSpPr>
            <a:spLocks noChangeArrowheads="1"/>
          </p:cNvSpPr>
          <p:nvPr/>
        </p:nvSpPr>
        <p:spPr bwMode="auto">
          <a:xfrm>
            <a:off x="1699509" y="1179401"/>
            <a:ext cx="2366941" cy="643071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algn="ctr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rgbClr val="FF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CONTRAPRESTAÇÃO</a:t>
            </a:r>
          </a:p>
        </p:txBody>
      </p:sp>
      <p:sp>
        <p:nvSpPr>
          <p:cNvPr id="39" name="Retângulo 45"/>
          <p:cNvSpPr/>
          <p:nvPr/>
        </p:nvSpPr>
        <p:spPr>
          <a:xfrm>
            <a:off x="4962647" y="1183224"/>
            <a:ext cx="2366941" cy="641643"/>
          </a:xfrm>
          <a:prstGeom prst="rect">
            <a:avLst/>
          </a:prstGeom>
          <a:solidFill>
            <a:schemeClr val="bg1"/>
          </a:solidFill>
          <a:ln w="15875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b="1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CONCESSIONÁRIO</a:t>
            </a:r>
          </a:p>
        </p:txBody>
      </p:sp>
      <p:cxnSp>
        <p:nvCxnSpPr>
          <p:cNvPr id="40" name="Forma 7"/>
          <p:cNvCxnSpPr>
            <a:cxnSpLocks noChangeShapeType="1"/>
            <a:stCxn id="37" idx="0"/>
            <a:endCxn id="38" idx="1"/>
          </p:cNvCxnSpPr>
          <p:nvPr/>
        </p:nvCxnSpPr>
        <p:spPr bwMode="auto">
          <a:xfrm rot="5400000" flipH="1" flipV="1">
            <a:off x="876650" y="2100911"/>
            <a:ext cx="1422832" cy="222885"/>
          </a:xfrm>
          <a:prstGeom prst="bentConnector2">
            <a:avLst/>
          </a:prstGeom>
          <a:noFill/>
          <a:ln w="25400" algn="ctr">
            <a:solidFill>
              <a:srgbClr val="4A7EBB"/>
            </a:solidFill>
            <a:prstDash val="solid"/>
            <a:miter lim="800000"/>
            <a:headEnd/>
            <a:tailEnd type="arrow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0" name="Retângulo 49"/>
          <p:cNvSpPr/>
          <p:nvPr/>
        </p:nvSpPr>
        <p:spPr>
          <a:xfrm>
            <a:off x="2836865" y="2923870"/>
            <a:ext cx="2246574" cy="918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 b="1" dirty="0">
              <a:solidFill>
                <a:srgbClr val="0000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pt-BR" b="1" dirty="0">
                <a:solidFill>
                  <a:srgbClr val="0000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GARANTIA SOLIDÁRIA</a:t>
            </a:r>
          </a:p>
          <a:p>
            <a:pPr algn="ctr">
              <a:defRPr/>
            </a:pPr>
            <a:r>
              <a:rPr lang="pt-BR" b="1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Fundo SPDA</a:t>
            </a:r>
          </a:p>
          <a:p>
            <a:pPr algn="ctr">
              <a:defRPr/>
            </a:pPr>
            <a:r>
              <a:rPr lang="pt-BR" b="1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Contrato de Fiança</a:t>
            </a:r>
          </a:p>
          <a:p>
            <a:pPr marL="86461" algn="ctr" eaLnBrk="1" hangingPunct="1"/>
            <a:endParaRPr lang="pt-BR" altLang="pt-BR" sz="1100" dirty="0">
              <a:solidFill>
                <a:srgbClr val="000000"/>
              </a:solidFill>
              <a:latin typeface="Calibri" pitchFamily="34" charset="0"/>
            </a:endParaRPr>
          </a:p>
          <a:p>
            <a:pPr marL="86461" algn="ctr" eaLnBrk="1" hangingPunct="1"/>
            <a:endParaRPr lang="pt-BR" altLang="pt-BR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Retângulo 201"/>
          <p:cNvSpPr>
            <a:spLocks noChangeArrowheads="1"/>
          </p:cNvSpPr>
          <p:nvPr/>
        </p:nvSpPr>
        <p:spPr bwMode="auto">
          <a:xfrm>
            <a:off x="9690107" y="2431462"/>
            <a:ext cx="1795097" cy="39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86460" eaLnBrk="1" hangingPunct="1"/>
            <a:endParaRPr lang="pt-BR" altLang="pt-BR" sz="923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6" name="Retângulo 75"/>
          <p:cNvSpPr/>
          <p:nvPr/>
        </p:nvSpPr>
        <p:spPr>
          <a:xfrm>
            <a:off x="5301527" y="2923769"/>
            <a:ext cx="3599954" cy="918429"/>
          </a:xfrm>
          <a:prstGeom prst="rect">
            <a:avLst/>
          </a:prstGeom>
          <a:solidFill>
            <a:schemeClr val="bg1"/>
          </a:solidFill>
          <a:ln w="127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0000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GARANTIA SUBSIDIÁRIA</a:t>
            </a:r>
          </a:p>
          <a:p>
            <a:pPr algn="ctr">
              <a:defRPr/>
            </a:pPr>
            <a:r>
              <a:rPr lang="pt-BR" b="1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Em definição</a:t>
            </a:r>
          </a:p>
          <a:p>
            <a:pPr marL="86461" eaLnBrk="1" hangingPunct="1"/>
            <a:endParaRPr lang="pt-BR" altLang="pt-BR" sz="1108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1" name="Retângulo 201"/>
          <p:cNvSpPr>
            <a:spLocks noChangeArrowheads="1"/>
          </p:cNvSpPr>
          <p:nvPr/>
        </p:nvSpPr>
        <p:spPr bwMode="auto">
          <a:xfrm>
            <a:off x="9225193" y="2840485"/>
            <a:ext cx="2724923" cy="176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86460" eaLnBrk="1" hangingPunct="1"/>
            <a:endParaRPr lang="pt-BR" altLang="pt-BR" sz="923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5" name="Retângulo 201"/>
          <p:cNvSpPr>
            <a:spLocks noChangeArrowheads="1"/>
          </p:cNvSpPr>
          <p:nvPr/>
        </p:nvSpPr>
        <p:spPr bwMode="auto">
          <a:xfrm>
            <a:off x="159408" y="2932695"/>
            <a:ext cx="2155966" cy="6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44726" indent="-158265" eaLnBrk="1" hangingPunct="1">
              <a:buFont typeface="Arial" panose="020B0604020202020204" pitchFamily="34" charset="0"/>
              <a:buChar char="•"/>
            </a:pPr>
            <a:endParaRPr lang="pt-BR" altLang="pt-BR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5" name="Retângulo 144">
            <a:extLst>
              <a:ext uri="{FF2B5EF4-FFF2-40B4-BE49-F238E27FC236}">
                <a16:creationId xmlns="" xmlns:a16="http://schemas.microsoft.com/office/drawing/2014/main" id="{D2A6BE5A-1078-47B8-80E7-717350D8D1D9}"/>
              </a:ext>
            </a:extLst>
          </p:cNvPr>
          <p:cNvSpPr/>
          <p:nvPr/>
        </p:nvSpPr>
        <p:spPr>
          <a:xfrm>
            <a:off x="2832320" y="2226296"/>
            <a:ext cx="6059634" cy="399318"/>
          </a:xfrm>
          <a:prstGeom prst="rect">
            <a:avLst/>
          </a:prstGeom>
          <a:solidFill>
            <a:schemeClr val="bg1"/>
          </a:solidFill>
          <a:ln w="127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Agente de Garantia</a:t>
            </a:r>
          </a:p>
        </p:txBody>
      </p:sp>
      <p:sp>
        <p:nvSpPr>
          <p:cNvPr id="192" name="Retângulo 191">
            <a:extLst>
              <a:ext uri="{FF2B5EF4-FFF2-40B4-BE49-F238E27FC236}">
                <a16:creationId xmlns="" xmlns:a16="http://schemas.microsoft.com/office/drawing/2014/main" id="{588A5121-74CA-489E-A8B1-52253A8DAB18}"/>
              </a:ext>
            </a:extLst>
          </p:cNvPr>
          <p:cNvSpPr/>
          <p:nvPr/>
        </p:nvSpPr>
        <p:spPr>
          <a:xfrm>
            <a:off x="196948" y="4972349"/>
            <a:ext cx="2152357" cy="1674227"/>
          </a:xfrm>
          <a:prstGeom prst="rect">
            <a:avLst/>
          </a:prstGeom>
          <a:solidFill>
            <a:schemeClr val="bg1"/>
          </a:solidFill>
          <a:ln w="15875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44726" indent="-158265" eaLnBrk="1" hangingPunct="1">
              <a:buFont typeface="Arial" panose="020B0604020202020204" pitchFamily="34" charset="0"/>
              <a:buChar char="•"/>
            </a:pPr>
            <a:endParaRPr lang="pt-BR" altLang="pt-BR" sz="1100" dirty="0">
              <a:solidFill>
                <a:srgbClr val="0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61950" indent="-276225" eaLnBrk="1" hangingPunct="1">
              <a:buFont typeface="Wingdings" panose="05000000000000000000" pitchFamily="2" charset="2"/>
              <a:buChar char="§"/>
            </a:pPr>
            <a:r>
              <a:rPr lang="pt-BR" altLang="pt-BR" sz="11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Inclusão obrigatória LOA</a:t>
            </a:r>
          </a:p>
          <a:p>
            <a:pPr marL="361950" indent="-276225" eaLnBrk="1" hangingPunct="1">
              <a:buFont typeface="Wingdings" panose="05000000000000000000" pitchFamily="2" charset="2"/>
              <a:buChar char="§"/>
            </a:pPr>
            <a:r>
              <a:rPr lang="pt-BR" altLang="pt-BR" sz="11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Veto a reduções</a:t>
            </a:r>
          </a:p>
          <a:p>
            <a:pPr marL="361950" indent="-276225" eaLnBrk="1" hangingPunct="1">
              <a:buFont typeface="Wingdings" panose="05000000000000000000" pitchFamily="2" charset="2"/>
              <a:buChar char="§"/>
            </a:pPr>
            <a:r>
              <a:rPr lang="pt-BR" altLang="pt-BR" sz="11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Não contingenciamento</a:t>
            </a:r>
          </a:p>
          <a:p>
            <a:pPr algn="ctr" eaLnBrk="1" hangingPunct="1"/>
            <a:endParaRPr lang="pt-BR" altLang="pt-BR" sz="1292" b="1" dirty="0">
              <a:solidFill>
                <a:srgbClr val="0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93" name="Retângulo 192">
            <a:extLst>
              <a:ext uri="{FF2B5EF4-FFF2-40B4-BE49-F238E27FC236}">
                <a16:creationId xmlns="" xmlns:a16="http://schemas.microsoft.com/office/drawing/2014/main" id="{8A2ECF21-729D-4549-A6DC-FE2E88D2CF44}"/>
              </a:ext>
            </a:extLst>
          </p:cNvPr>
          <p:cNvSpPr/>
          <p:nvPr/>
        </p:nvSpPr>
        <p:spPr>
          <a:xfrm>
            <a:off x="2447778" y="4939605"/>
            <a:ext cx="2757268" cy="1706972"/>
          </a:xfrm>
          <a:prstGeom prst="rect">
            <a:avLst/>
          </a:prstGeom>
          <a:solidFill>
            <a:schemeClr val="bg1"/>
          </a:solidFill>
          <a:ln w="127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61950" indent="-276225" eaLnBrk="1" hangingPunct="1">
              <a:buFont typeface="Wingdings" panose="05000000000000000000" pitchFamily="2" charset="2"/>
              <a:buChar char="§"/>
            </a:pPr>
            <a:r>
              <a:rPr lang="pt-BR" altLang="pt-BR" sz="11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Garantia de 6 prestações mensais, consecutivas ou não</a:t>
            </a:r>
          </a:p>
          <a:p>
            <a:pPr marL="361950" indent="-276225" eaLnBrk="1" hangingPunct="1">
              <a:buFont typeface="Wingdings" panose="05000000000000000000" pitchFamily="2" charset="2"/>
              <a:buChar char="§"/>
            </a:pPr>
            <a:r>
              <a:rPr lang="pt-BR" altLang="pt-BR" sz="11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Penhor de Cotas</a:t>
            </a:r>
          </a:p>
          <a:p>
            <a:pPr marL="361950" indent="-276225" eaLnBrk="1" hangingPunct="1">
              <a:buFont typeface="Wingdings" panose="05000000000000000000" pitchFamily="2" charset="2"/>
              <a:buChar char="§"/>
            </a:pPr>
            <a:r>
              <a:rPr lang="pt-BR" altLang="pt-BR" sz="11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Renúncia ao benefício de ordem</a:t>
            </a:r>
          </a:p>
          <a:p>
            <a:pPr marL="361950" indent="-276225" eaLnBrk="1" hangingPunct="1">
              <a:buFont typeface="Wingdings" panose="05000000000000000000" pitchFamily="2" charset="2"/>
              <a:buChar char="§"/>
            </a:pPr>
            <a:r>
              <a:rPr lang="pt-BR" altLang="pt-BR" sz="11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Poder Concedente deve recompor o Fundo</a:t>
            </a:r>
          </a:p>
          <a:p>
            <a:pPr marL="361950" indent="-276225" eaLnBrk="1" hangingPunct="1"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 Garantia Primária honrar, Fundo Recompõe Orçamento</a:t>
            </a:r>
          </a:p>
        </p:txBody>
      </p:sp>
      <p:sp>
        <p:nvSpPr>
          <p:cNvPr id="194" name="Retângulo 193">
            <a:extLst>
              <a:ext uri="{FF2B5EF4-FFF2-40B4-BE49-F238E27FC236}">
                <a16:creationId xmlns="" xmlns:a16="http://schemas.microsoft.com/office/drawing/2014/main" id="{1E757125-956F-40AA-973C-A5D03BC9005B}"/>
              </a:ext>
            </a:extLst>
          </p:cNvPr>
          <p:cNvSpPr/>
          <p:nvPr/>
        </p:nvSpPr>
        <p:spPr>
          <a:xfrm>
            <a:off x="5329918" y="4943142"/>
            <a:ext cx="3620466" cy="1737645"/>
          </a:xfrm>
          <a:prstGeom prst="rect">
            <a:avLst/>
          </a:prstGeom>
          <a:solidFill>
            <a:schemeClr val="bg1"/>
          </a:solidFill>
          <a:ln w="127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61950" indent="-276225" eaLnBrk="1" hangingPunct="1">
              <a:buFont typeface="Wingdings" panose="05000000000000000000" pitchFamily="2" charset="2"/>
              <a:buChar char="§"/>
            </a:pPr>
            <a:r>
              <a:rPr lang="pt-BR" altLang="pt-BR" sz="11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Após esgotada a garantia da Fundo SPDA</a:t>
            </a:r>
          </a:p>
          <a:p>
            <a:pPr marL="361950" indent="-276225" eaLnBrk="1" hangingPunct="1">
              <a:buFont typeface="Wingdings" panose="05000000000000000000" pitchFamily="2" charset="2"/>
              <a:buChar char="§"/>
            </a:pPr>
            <a:r>
              <a:rPr lang="pt-BR" altLang="pt-BR" sz="11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Cessão Fiduciária do Fluxo  Financeiro a definir, segregação e conta de movimentação restrita</a:t>
            </a:r>
          </a:p>
          <a:p>
            <a:pPr marL="361950" indent="-276225" eaLnBrk="1" hangingPunct="1">
              <a:buFont typeface="Wingdings" panose="05000000000000000000" pitchFamily="2" charset="2"/>
              <a:buChar char="§"/>
            </a:pPr>
            <a:r>
              <a:rPr lang="pt-BR" altLang="pt-BR" sz="11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Prerrogativa da Concessionária</a:t>
            </a:r>
          </a:p>
          <a:p>
            <a:pPr marL="361950" indent="-276225" eaLnBrk="1" hangingPunct="1">
              <a:buFont typeface="Wingdings" panose="05000000000000000000" pitchFamily="2" charset="2"/>
              <a:buChar char="§"/>
            </a:pPr>
            <a:r>
              <a:rPr lang="pt-BR" altLang="pt-BR" sz="11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Hipótese de desistência</a:t>
            </a:r>
          </a:p>
          <a:p>
            <a:pPr marL="361950" indent="-276225" eaLnBrk="1" hangingPunct="1">
              <a:buFont typeface="Wingdings" panose="05000000000000000000" pitchFamily="2" charset="2"/>
              <a:buChar char="§"/>
            </a:pPr>
            <a:r>
              <a:rPr lang="pt-BR" altLang="pt-BR" sz="11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Custo</a:t>
            </a:r>
            <a:r>
              <a:rPr lang="pt-BR" altLang="pt-BR" sz="11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: </a:t>
            </a:r>
          </a:p>
          <a:p>
            <a:pPr marL="361950" lvl="1" indent="-276225">
              <a:buFont typeface="Wingdings" panose="05000000000000000000" pitchFamily="2" charset="2"/>
              <a:buChar char="§"/>
            </a:pPr>
            <a:r>
              <a:rPr lang="pt-BR" altLang="pt-BR" sz="11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0,5% </a:t>
            </a:r>
            <a:r>
              <a:rPr lang="pt-BR" altLang="pt-BR" sz="1100" dirty="0" err="1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a.a.</a:t>
            </a:r>
            <a:r>
              <a:rPr lang="pt-BR" altLang="pt-BR" sz="11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sobre montante</a:t>
            </a:r>
          </a:p>
          <a:p>
            <a:pPr marL="361950" indent="-276225" eaLnBrk="1" hangingPunct="1">
              <a:buFont typeface="Wingdings" panose="05000000000000000000" pitchFamily="2" charset="2"/>
              <a:buChar char="§"/>
            </a:pPr>
            <a:r>
              <a:rPr lang="pt-BR" altLang="pt-BR" sz="11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Direitos </a:t>
            </a:r>
            <a:r>
              <a:rPr lang="pt-BR" altLang="pt-BR" sz="11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Creditórios, livres e desembaraçados</a:t>
            </a:r>
          </a:p>
        </p:txBody>
      </p:sp>
      <p:cxnSp>
        <p:nvCxnSpPr>
          <p:cNvPr id="8240" name="Conector: Angulado 8239">
            <a:extLst>
              <a:ext uri="{FF2B5EF4-FFF2-40B4-BE49-F238E27FC236}">
                <a16:creationId xmlns="" xmlns:a16="http://schemas.microsoft.com/office/drawing/2014/main" id="{078ED3C1-F941-4B14-916F-573910D2CA5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39897" y="1986366"/>
            <a:ext cx="1046063" cy="75335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ector: Angulado 214">
            <a:extLst>
              <a:ext uri="{FF2B5EF4-FFF2-40B4-BE49-F238E27FC236}">
                <a16:creationId xmlns="" xmlns:a16="http://schemas.microsoft.com/office/drawing/2014/main" id="{92505A7A-D1E6-46EB-BA97-6A9CB53E4207}"/>
              </a:ext>
            </a:extLst>
          </p:cNvPr>
          <p:cNvCxnSpPr>
            <a:cxnSpLocks/>
          </p:cNvCxnSpPr>
          <p:nvPr/>
        </p:nvCxnSpPr>
        <p:spPr>
          <a:xfrm rot="16200000" flipV="1">
            <a:off x="6972121" y="2032910"/>
            <a:ext cx="1049632" cy="612537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3" name="Conector de Seta Reta 8252">
            <a:extLst>
              <a:ext uri="{FF2B5EF4-FFF2-40B4-BE49-F238E27FC236}">
                <a16:creationId xmlns="" xmlns:a16="http://schemas.microsoft.com/office/drawing/2014/main" id="{1E09A284-CF8B-4F64-BC52-99965DAD7BC3}"/>
              </a:ext>
            </a:extLst>
          </p:cNvPr>
          <p:cNvCxnSpPr>
            <a:endCxn id="39" idx="1"/>
          </p:cNvCxnSpPr>
          <p:nvPr/>
        </p:nvCxnSpPr>
        <p:spPr>
          <a:xfrm>
            <a:off x="4066450" y="1500936"/>
            <a:ext cx="896197" cy="31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Retângulo 232">
            <a:extLst>
              <a:ext uri="{FF2B5EF4-FFF2-40B4-BE49-F238E27FC236}">
                <a16:creationId xmlns="" xmlns:a16="http://schemas.microsoft.com/office/drawing/2014/main" id="{3E2B0592-9633-48A8-9392-1896666D449E}"/>
              </a:ext>
            </a:extLst>
          </p:cNvPr>
          <p:cNvSpPr/>
          <p:nvPr/>
        </p:nvSpPr>
        <p:spPr>
          <a:xfrm>
            <a:off x="354250" y="4206492"/>
            <a:ext cx="8606571" cy="474514"/>
          </a:xfrm>
          <a:prstGeom prst="rect">
            <a:avLst/>
          </a:prstGeom>
          <a:solidFill>
            <a:schemeClr val="bg1"/>
          </a:solidFill>
          <a:ln w="127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Responsabilidades Sucessivas e Recíprocas</a:t>
            </a:r>
          </a:p>
          <a:p>
            <a:pPr algn="ctr">
              <a:defRPr/>
            </a:pPr>
            <a:r>
              <a:rPr lang="pt-BR" altLang="pt-BR" sz="12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Satisfeita a obrigação ocorre a recomposição</a:t>
            </a:r>
          </a:p>
        </p:txBody>
      </p:sp>
      <p:sp>
        <p:nvSpPr>
          <p:cNvPr id="272" name="Chave Esquerda 271">
            <a:extLst>
              <a:ext uri="{FF2B5EF4-FFF2-40B4-BE49-F238E27FC236}">
                <a16:creationId xmlns="" xmlns:a16="http://schemas.microsoft.com/office/drawing/2014/main" id="{69B99E35-3CB8-4279-8082-B9173DE78A30}"/>
              </a:ext>
            </a:extLst>
          </p:cNvPr>
          <p:cNvSpPr/>
          <p:nvPr/>
        </p:nvSpPr>
        <p:spPr>
          <a:xfrm rot="16200000">
            <a:off x="4422987" y="-255630"/>
            <a:ext cx="399318" cy="8557668"/>
          </a:xfrm>
          <a:prstGeom prst="leftBrace">
            <a:avLst>
              <a:gd name="adj1" fmla="val 8333"/>
              <a:gd name="adj2" fmla="val 50669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hape 128"/>
          <p:cNvSpPr/>
          <p:nvPr/>
        </p:nvSpPr>
        <p:spPr>
          <a:xfrm>
            <a:off x="-11750" y="235249"/>
            <a:ext cx="7558962" cy="6245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pt-BR"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610437" y="272956"/>
            <a:ext cx="562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ESTRUTURA DE GARANTIAS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5325" y="117784"/>
            <a:ext cx="109747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773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hape 769">
            <a:extLst>
              <a:ext uri="{FF2B5EF4-FFF2-40B4-BE49-F238E27FC236}">
                <a16:creationId xmlns="" xmlns:a16="http://schemas.microsoft.com/office/drawing/2014/main" id="{3E450F01-3895-4122-94A6-5A1A65D45A71}"/>
              </a:ext>
            </a:extLst>
          </p:cNvPr>
          <p:cNvCxnSpPr/>
          <p:nvPr/>
        </p:nvCxnSpPr>
        <p:spPr>
          <a:xfrm>
            <a:off x="-70575" y="6085925"/>
            <a:ext cx="923040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CaixaDeTexto 10"/>
          <p:cNvSpPr txBox="1"/>
          <p:nvPr/>
        </p:nvSpPr>
        <p:spPr>
          <a:xfrm>
            <a:off x="225083" y="1125414"/>
            <a:ext cx="8553157" cy="485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360"/>
              </a:spcBef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Captação de recursos financeiros (financiamento para construção e comercialização);</a:t>
            </a:r>
          </a:p>
          <a:p>
            <a:pPr lvl="0" algn="just">
              <a:spcBef>
                <a:spcPts val="360"/>
              </a:spcBef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Elaboração e execução de projetos e estudos preliminares de implantação, a partir das diretrizes estabelecidas em cada um dos lotes;</a:t>
            </a:r>
          </a:p>
          <a:p>
            <a:pPr lvl="0" algn="just">
              <a:spcBef>
                <a:spcPts val="360"/>
              </a:spcBef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Planejamento, elaboração e execução de todos os trabalhos técnicos e projetos exigíveis e necessários à implantação de cada lote, incluído o parcelamento do solo e a regularização fundiária quando necessárias;</a:t>
            </a:r>
          </a:p>
          <a:p>
            <a:pPr lvl="0" algn="just">
              <a:spcBef>
                <a:spcPts val="360"/>
              </a:spcBef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Submissão e aprovação dos projetos às esferas municipais, estaduais e, se for o caso, federais, cumprindo todas as exigências que lhe sejam apresentadas;</a:t>
            </a:r>
          </a:p>
          <a:p>
            <a:pPr lvl="0" algn="just">
              <a:spcBef>
                <a:spcPts val="360"/>
              </a:spcBef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Obtenção dos alvarás, licenças, documentos e certidões, inclusive ambientais e de saneamento;</a:t>
            </a:r>
          </a:p>
          <a:p>
            <a:pPr lvl="0" algn="just">
              <a:spcBef>
                <a:spcPts val="360"/>
              </a:spcBef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Construção e conclusão com acabamento completo de todas as unidades habitacionais;</a:t>
            </a:r>
          </a:p>
          <a:p>
            <a:pPr lvl="0" algn="just">
              <a:spcBef>
                <a:spcPts val="360"/>
              </a:spcBef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Execução de todas as obras e serviços de engenharia, com assunção de todos os encargos decorrentes, abrangendo infraestrutura, equipamentos públicos e os demais itens descritos em cada Lote.</a:t>
            </a:r>
          </a:p>
          <a:p>
            <a:pPr lvl="0" algn="just">
              <a:spcBef>
                <a:spcPts val="360"/>
              </a:spcBef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Realização de investimentos em terrenos, estudos, projetos e obras residenciais; infraestrutura urbana;  equipamentos públicos;  empreendimentos não residenciais privados; outros que o edital e contrato exigirem;</a:t>
            </a:r>
          </a:p>
        </p:txBody>
      </p:sp>
      <p:sp>
        <p:nvSpPr>
          <p:cNvPr id="14" name="Shape 128"/>
          <p:cNvSpPr/>
          <p:nvPr/>
        </p:nvSpPr>
        <p:spPr>
          <a:xfrm>
            <a:off x="-11750" y="235249"/>
            <a:ext cx="7558962" cy="6245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pt-BR"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Picture 3" descr="C:\Users\carlos.ribeiro\Desktop\sehabcoha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4164" y="5952672"/>
            <a:ext cx="2556135" cy="1083009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1610437" y="272956"/>
            <a:ext cx="562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PAPEL DOS PARCEIROS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1294" y="150124"/>
            <a:ext cx="1156504" cy="81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011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hape 769">
            <a:extLst>
              <a:ext uri="{FF2B5EF4-FFF2-40B4-BE49-F238E27FC236}">
                <a16:creationId xmlns="" xmlns:a16="http://schemas.microsoft.com/office/drawing/2014/main" id="{3E450F01-3895-4122-94A6-5A1A65D45A71}"/>
              </a:ext>
            </a:extLst>
          </p:cNvPr>
          <p:cNvCxnSpPr/>
          <p:nvPr/>
        </p:nvCxnSpPr>
        <p:spPr>
          <a:xfrm>
            <a:off x="-70575" y="6085925"/>
            <a:ext cx="923040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CaixaDeTexto 10"/>
          <p:cNvSpPr txBox="1"/>
          <p:nvPr/>
        </p:nvSpPr>
        <p:spPr>
          <a:xfrm>
            <a:off x="225083" y="1139482"/>
            <a:ext cx="855315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1600" b="1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Prestação de Serviços:</a:t>
            </a:r>
          </a:p>
          <a:p>
            <a:pPr lvl="0" algn="just"/>
            <a:endParaRPr lang="pt-BR" sz="1600" b="1" dirty="0" smtClea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Apoio à gestão condominial para HIS-1, HIS-2 e HMP: apoio à instalação e instituição dos condomínios implantados e apoio à administração condominial;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Apoio à gestão da lista de beneficiários consistentes na habilitação das famílias cadastradas pelo Município para HIS-1, HIS-2 e HMP, e apoio à obtenção dos financiamentos necessários à aquisição das unidades habitacionais ofertadas;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Trabalho técnico social de pré-ocupação para as famílias dos condomínios de HIS-1, HIS-2 e HMP;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Trabalho técnico social de pós ocupação para as famílias adquirentes dos condomínios de HIS-1 e HIS-2; 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Manutenção predial dos condomínios de HIS-1 e HIS-2: manutenção preventiva e corretiva dos elevadores, dos sistemas hidrossanitários e da rede interna de resíduos líquidos gordurosos (redes de água e esgoto), e telhados, além das previstas em decorrência das obras de construção e pintura das áreas comuns das edificações;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Preservação e conservação de áreas objeto de reassentamentos (</a:t>
            </a:r>
            <a:r>
              <a:rPr lang="pt-BR" sz="1600" dirty="0" err="1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APP’s</a:t>
            </a:r>
            <a:r>
              <a:rPr lang="pt-BR" sz="16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tratamento de resíduos, p.ex.), quando couber; 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Regularização fundiária; 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Outros serviços que o Poder Concedente considerar necessários.</a:t>
            </a:r>
          </a:p>
        </p:txBody>
      </p:sp>
      <p:sp>
        <p:nvSpPr>
          <p:cNvPr id="14" name="Shape 128"/>
          <p:cNvSpPr/>
          <p:nvPr/>
        </p:nvSpPr>
        <p:spPr>
          <a:xfrm>
            <a:off x="-11750" y="235249"/>
            <a:ext cx="7558962" cy="6245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pt-BR"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Picture 3" descr="C:\Users\carlos.ribeiro\Desktop\sehabcoha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4164" y="5952672"/>
            <a:ext cx="2556135" cy="1083009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1610437" y="272956"/>
            <a:ext cx="562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PAPEL DOS PARCEIROS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5325" y="117784"/>
            <a:ext cx="109747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011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1757</Words>
  <Application>Microsoft Office PowerPoint</Application>
  <PresentationFormat>Apresentação na tela (4:3)</PresentationFormat>
  <Paragraphs>251</Paragraphs>
  <Slides>23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Open Sans</vt:lpstr>
      <vt:lpstr>Wingdings</vt:lpstr>
      <vt:lpstr>Tema do Office</vt:lpstr>
      <vt:lpstr>Slide 1</vt:lpstr>
      <vt:lpstr>Slide 2</vt:lpstr>
      <vt:lpstr>Slide 3</vt:lpstr>
      <vt:lpstr> 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Administrador</dc:creator>
  <cp:lastModifiedBy>Cadu</cp:lastModifiedBy>
  <cp:revision>218</cp:revision>
  <dcterms:modified xsi:type="dcterms:W3CDTF">2019-08-14T18:04:04Z</dcterms:modified>
</cp:coreProperties>
</file>