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9.jpeg" ContentType="image/jpeg"/>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19.jpeg" ContentType="image/jpeg"/>
  <Override PartName="/ppt/media/image20.jpeg" ContentType="image/jpeg"/>
  <Override PartName="/ppt/media/image21.jpeg" ContentType="image/jpeg"/>
  <Override PartName="/ppt/media/image22.jpeg" ContentType="image/jpeg"/>
  <Override PartName="/ppt/media/image23.jpeg" ContentType="image/jpeg"/>
  <Override PartName="/ppt/media/image24.jpeg" ContentType="image/jpeg"/>
  <Override PartName="/ppt/media/image25.jpeg" ContentType="image/jpeg"/>
  <Override PartName="/ppt/media/image26.jpeg" ContentType="image/jpeg"/>
  <Override PartName="/ppt/media/image27.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33" name="PlaceHolder 2"/>
          <p:cNvSpPr>
            <a:spLocks noGrp="1"/>
          </p:cNvSpPr>
          <p:nvPr>
            <p:ph type="body"/>
          </p:nvPr>
        </p:nvSpPr>
        <p:spPr>
          <a:xfrm>
            <a:off x="457200" y="1604520"/>
            <a:ext cx="8229240" cy="1896840"/>
          </a:xfrm>
          <a:prstGeom prst="rect">
            <a:avLst/>
          </a:prstGeom>
        </p:spPr>
        <p:txBody>
          <a:bodyPr lIns="0" rIns="0" tIns="0" bIns="0">
            <a:normAutofit/>
          </a:bodyPr>
          <a:p>
            <a:endParaRPr b="0" lang="pt-BR" sz="3200" spc="-1" strike="noStrike">
              <a:latin typeface="Arial"/>
            </a:endParaRPr>
          </a:p>
        </p:txBody>
      </p:sp>
      <p:sp>
        <p:nvSpPr>
          <p:cNvPr id="34" name="PlaceHolder 3"/>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36"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37"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38"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
        <p:nvSpPr>
          <p:cNvPr id="39" name="PlaceHolder 5"/>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41" name="PlaceHolder 2"/>
          <p:cNvSpPr>
            <a:spLocks noGrp="1"/>
          </p:cNvSpPr>
          <p:nvPr>
            <p:ph type="body"/>
          </p:nvPr>
        </p:nvSpPr>
        <p:spPr>
          <a:xfrm>
            <a:off x="457200" y="1604520"/>
            <a:ext cx="2649600" cy="1896840"/>
          </a:xfrm>
          <a:prstGeom prst="rect">
            <a:avLst/>
          </a:prstGeom>
        </p:spPr>
        <p:txBody>
          <a:bodyPr lIns="0" rIns="0" tIns="0" bIns="0">
            <a:normAutofit/>
          </a:bodyPr>
          <a:p>
            <a:endParaRPr b="0" lang="pt-BR" sz="3200" spc="-1" strike="noStrike">
              <a:latin typeface="Arial"/>
            </a:endParaRPr>
          </a:p>
        </p:txBody>
      </p:sp>
      <p:sp>
        <p:nvSpPr>
          <p:cNvPr id="42" name="PlaceHolder 3"/>
          <p:cNvSpPr>
            <a:spLocks noGrp="1"/>
          </p:cNvSpPr>
          <p:nvPr>
            <p:ph type="body"/>
          </p:nvPr>
        </p:nvSpPr>
        <p:spPr>
          <a:xfrm>
            <a:off x="3239640" y="1604520"/>
            <a:ext cx="2649600" cy="1896840"/>
          </a:xfrm>
          <a:prstGeom prst="rect">
            <a:avLst/>
          </a:prstGeom>
        </p:spPr>
        <p:txBody>
          <a:bodyPr lIns="0" rIns="0" tIns="0" bIns="0">
            <a:normAutofit/>
          </a:bodyPr>
          <a:p>
            <a:endParaRPr b="0" lang="pt-BR" sz="3200" spc="-1" strike="noStrike">
              <a:latin typeface="Arial"/>
            </a:endParaRPr>
          </a:p>
        </p:txBody>
      </p:sp>
      <p:sp>
        <p:nvSpPr>
          <p:cNvPr id="43" name="PlaceHolder 4"/>
          <p:cNvSpPr>
            <a:spLocks noGrp="1"/>
          </p:cNvSpPr>
          <p:nvPr>
            <p:ph type="body"/>
          </p:nvPr>
        </p:nvSpPr>
        <p:spPr>
          <a:xfrm>
            <a:off x="6022080" y="1604520"/>
            <a:ext cx="2649600" cy="1896840"/>
          </a:xfrm>
          <a:prstGeom prst="rect">
            <a:avLst/>
          </a:prstGeom>
        </p:spPr>
        <p:txBody>
          <a:bodyPr lIns="0" rIns="0" tIns="0" bIns="0">
            <a:normAutofit/>
          </a:bodyPr>
          <a:p>
            <a:endParaRPr b="0" lang="pt-BR" sz="3200" spc="-1" strike="noStrike">
              <a:latin typeface="Arial"/>
            </a:endParaRPr>
          </a:p>
        </p:txBody>
      </p:sp>
      <p:sp>
        <p:nvSpPr>
          <p:cNvPr id="44" name="PlaceHolder 5"/>
          <p:cNvSpPr>
            <a:spLocks noGrp="1"/>
          </p:cNvSpPr>
          <p:nvPr>
            <p:ph type="body"/>
          </p:nvPr>
        </p:nvSpPr>
        <p:spPr>
          <a:xfrm>
            <a:off x="6022080" y="3682080"/>
            <a:ext cx="2649600" cy="1896840"/>
          </a:xfrm>
          <a:prstGeom prst="rect">
            <a:avLst/>
          </a:prstGeom>
        </p:spPr>
        <p:txBody>
          <a:bodyPr lIns="0" rIns="0" tIns="0" bIns="0">
            <a:normAutofit/>
          </a:bodyPr>
          <a:p>
            <a:endParaRPr b="0" lang="pt-BR" sz="3200" spc="-1" strike="noStrike">
              <a:latin typeface="Arial"/>
            </a:endParaRPr>
          </a:p>
        </p:txBody>
      </p:sp>
      <p:sp>
        <p:nvSpPr>
          <p:cNvPr id="45" name="PlaceHolder 6"/>
          <p:cNvSpPr>
            <a:spLocks noGrp="1"/>
          </p:cNvSpPr>
          <p:nvPr>
            <p:ph type="body"/>
          </p:nvPr>
        </p:nvSpPr>
        <p:spPr>
          <a:xfrm>
            <a:off x="3239640" y="3682080"/>
            <a:ext cx="2649600" cy="1896840"/>
          </a:xfrm>
          <a:prstGeom prst="rect">
            <a:avLst/>
          </a:prstGeom>
        </p:spPr>
        <p:txBody>
          <a:bodyPr lIns="0" rIns="0" tIns="0" bIns="0">
            <a:normAutofit/>
          </a:bodyPr>
          <a:p>
            <a:endParaRPr b="0" lang="pt-BR" sz="3200" spc="-1" strike="noStrike">
              <a:latin typeface="Arial"/>
            </a:endParaRPr>
          </a:p>
        </p:txBody>
      </p:sp>
      <p:sp>
        <p:nvSpPr>
          <p:cNvPr id="46" name="PlaceHolder 7"/>
          <p:cNvSpPr>
            <a:spLocks noGrp="1"/>
          </p:cNvSpPr>
          <p:nvPr>
            <p:ph type="body"/>
          </p:nvPr>
        </p:nvSpPr>
        <p:spPr>
          <a:xfrm>
            <a:off x="457200" y="3682080"/>
            <a:ext cx="26496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5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56" name="PlaceHolder 2"/>
          <p:cNvSpPr>
            <a:spLocks noGrp="1"/>
          </p:cNvSpPr>
          <p:nvPr>
            <p:ph type="body"/>
          </p:nvPr>
        </p:nvSpPr>
        <p:spPr>
          <a:xfrm>
            <a:off x="457200" y="1604520"/>
            <a:ext cx="82292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58"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64" name="PlaceHolder 3"/>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
        <p:nvSpPr>
          <p:cNvPr id="65" name="PlaceHolder 4"/>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12"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67"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69"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72"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73" name="PlaceHolder 4"/>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75" name="PlaceHolder 2"/>
          <p:cNvSpPr>
            <a:spLocks noGrp="1"/>
          </p:cNvSpPr>
          <p:nvPr>
            <p:ph type="body"/>
          </p:nvPr>
        </p:nvSpPr>
        <p:spPr>
          <a:xfrm>
            <a:off x="457200" y="1604520"/>
            <a:ext cx="8229240" cy="1896840"/>
          </a:xfrm>
          <a:prstGeom prst="rect">
            <a:avLst/>
          </a:prstGeom>
        </p:spPr>
        <p:txBody>
          <a:bodyPr lIns="0" rIns="0" tIns="0" bIns="0">
            <a:normAutofit/>
          </a:bodyPr>
          <a:p>
            <a:endParaRPr b="0" lang="pt-BR" sz="3200" spc="-1" strike="noStrike">
              <a:latin typeface="Arial"/>
            </a:endParaRPr>
          </a:p>
        </p:txBody>
      </p:sp>
      <p:sp>
        <p:nvSpPr>
          <p:cNvPr id="76" name="PlaceHolder 3"/>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78"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79"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80"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
        <p:nvSpPr>
          <p:cNvPr id="81" name="PlaceHolder 5"/>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83" name="PlaceHolder 2"/>
          <p:cNvSpPr>
            <a:spLocks noGrp="1"/>
          </p:cNvSpPr>
          <p:nvPr>
            <p:ph type="body"/>
          </p:nvPr>
        </p:nvSpPr>
        <p:spPr>
          <a:xfrm>
            <a:off x="457200" y="1604520"/>
            <a:ext cx="2649600" cy="1896840"/>
          </a:xfrm>
          <a:prstGeom prst="rect">
            <a:avLst/>
          </a:prstGeom>
        </p:spPr>
        <p:txBody>
          <a:bodyPr lIns="0" rIns="0" tIns="0" bIns="0">
            <a:normAutofit/>
          </a:bodyPr>
          <a:p>
            <a:endParaRPr b="0" lang="pt-BR" sz="3200" spc="-1" strike="noStrike">
              <a:latin typeface="Arial"/>
            </a:endParaRPr>
          </a:p>
        </p:txBody>
      </p:sp>
      <p:sp>
        <p:nvSpPr>
          <p:cNvPr id="84" name="PlaceHolder 3"/>
          <p:cNvSpPr>
            <a:spLocks noGrp="1"/>
          </p:cNvSpPr>
          <p:nvPr>
            <p:ph type="body"/>
          </p:nvPr>
        </p:nvSpPr>
        <p:spPr>
          <a:xfrm>
            <a:off x="3239640" y="1604520"/>
            <a:ext cx="2649600" cy="1896840"/>
          </a:xfrm>
          <a:prstGeom prst="rect">
            <a:avLst/>
          </a:prstGeom>
        </p:spPr>
        <p:txBody>
          <a:bodyPr lIns="0" rIns="0" tIns="0" bIns="0">
            <a:normAutofit/>
          </a:bodyPr>
          <a:p>
            <a:endParaRPr b="0" lang="pt-BR" sz="3200" spc="-1" strike="noStrike">
              <a:latin typeface="Arial"/>
            </a:endParaRPr>
          </a:p>
        </p:txBody>
      </p:sp>
      <p:sp>
        <p:nvSpPr>
          <p:cNvPr id="85" name="PlaceHolder 4"/>
          <p:cNvSpPr>
            <a:spLocks noGrp="1"/>
          </p:cNvSpPr>
          <p:nvPr>
            <p:ph type="body"/>
          </p:nvPr>
        </p:nvSpPr>
        <p:spPr>
          <a:xfrm>
            <a:off x="6022080" y="1604520"/>
            <a:ext cx="2649600" cy="1896840"/>
          </a:xfrm>
          <a:prstGeom prst="rect">
            <a:avLst/>
          </a:prstGeom>
        </p:spPr>
        <p:txBody>
          <a:bodyPr lIns="0" rIns="0" tIns="0" bIns="0">
            <a:normAutofit/>
          </a:bodyPr>
          <a:p>
            <a:endParaRPr b="0" lang="pt-BR" sz="3200" spc="-1" strike="noStrike">
              <a:latin typeface="Arial"/>
            </a:endParaRPr>
          </a:p>
        </p:txBody>
      </p:sp>
      <p:sp>
        <p:nvSpPr>
          <p:cNvPr id="86" name="PlaceHolder 5"/>
          <p:cNvSpPr>
            <a:spLocks noGrp="1"/>
          </p:cNvSpPr>
          <p:nvPr>
            <p:ph type="body"/>
          </p:nvPr>
        </p:nvSpPr>
        <p:spPr>
          <a:xfrm>
            <a:off x="6022080" y="3682080"/>
            <a:ext cx="2649600" cy="1896840"/>
          </a:xfrm>
          <a:prstGeom prst="rect">
            <a:avLst/>
          </a:prstGeom>
        </p:spPr>
        <p:txBody>
          <a:bodyPr lIns="0" rIns="0" tIns="0" bIns="0">
            <a:normAutofit/>
          </a:bodyPr>
          <a:p>
            <a:endParaRPr b="0" lang="pt-BR" sz="3200" spc="-1" strike="noStrike">
              <a:latin typeface="Arial"/>
            </a:endParaRPr>
          </a:p>
        </p:txBody>
      </p:sp>
      <p:sp>
        <p:nvSpPr>
          <p:cNvPr id="87" name="PlaceHolder 6"/>
          <p:cNvSpPr>
            <a:spLocks noGrp="1"/>
          </p:cNvSpPr>
          <p:nvPr>
            <p:ph type="body"/>
          </p:nvPr>
        </p:nvSpPr>
        <p:spPr>
          <a:xfrm>
            <a:off x="3239640" y="3682080"/>
            <a:ext cx="2649600" cy="1896840"/>
          </a:xfrm>
          <a:prstGeom prst="rect">
            <a:avLst/>
          </a:prstGeom>
        </p:spPr>
        <p:txBody>
          <a:bodyPr lIns="0" rIns="0" tIns="0" bIns="0">
            <a:normAutofit/>
          </a:bodyPr>
          <a:p>
            <a:endParaRPr b="0" lang="pt-BR" sz="3200" spc="-1" strike="noStrike">
              <a:latin typeface="Arial"/>
            </a:endParaRPr>
          </a:p>
        </p:txBody>
      </p:sp>
      <p:sp>
        <p:nvSpPr>
          <p:cNvPr id="88" name="PlaceHolder 7"/>
          <p:cNvSpPr>
            <a:spLocks noGrp="1"/>
          </p:cNvSpPr>
          <p:nvPr>
            <p:ph type="body"/>
          </p:nvPr>
        </p:nvSpPr>
        <p:spPr>
          <a:xfrm>
            <a:off x="457200" y="3682080"/>
            <a:ext cx="26496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14" name="PlaceHolder 2"/>
          <p:cNvSpPr>
            <a:spLocks noGrp="1"/>
          </p:cNvSpPr>
          <p:nvPr>
            <p:ph type="body"/>
          </p:nvPr>
        </p:nvSpPr>
        <p:spPr>
          <a:xfrm>
            <a:off x="457200" y="1604520"/>
            <a:ext cx="82292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22" name="PlaceHolder 3"/>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
        <p:nvSpPr>
          <p:cNvPr id="23" name="PlaceHolder 4"/>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25"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27"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31" name="PlaceHolder 4"/>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716400" y="5001840"/>
            <a:ext cx="3800520" cy="1441800"/>
          </a:xfrm>
          <a:custGeom>
            <a:avLst/>
            <a:gdLst/>
            <a:ahLst/>
            <a:rect l="l" t="t" r="r" b="b"/>
            <a:pathLst>
              <a:path w="5760" h="528">
                <a:moveTo>
                  <a:pt x="-329" y="347"/>
                </a:moveTo>
                <a:lnTo>
                  <a:pt x="7156" y="682"/>
                </a:lnTo>
                <a:lnTo>
                  <a:pt x="5229" y="682"/>
                </a:lnTo>
                <a:lnTo>
                  <a:pt x="-328" y="345"/>
                </a:lnTo>
              </a:path>
            </a:pathLst>
          </a:custGeom>
          <a:solidFill>
            <a:schemeClr val="accent1">
              <a:tint val="65000"/>
              <a:satMod val="115000"/>
              <a:alpha val="40000"/>
            </a:schemeClr>
          </a:solidFill>
          <a:ln w="9360">
            <a:noFill/>
          </a:ln>
        </p:spPr>
        <p:style>
          <a:lnRef idx="0"/>
          <a:fillRef idx="0"/>
          <a:effectRef idx="0"/>
          <a:fontRef idx="minor"/>
        </p:style>
      </p:sp>
      <p:sp>
        <p:nvSpPr>
          <p:cNvPr id="1" name="CustomShape 2" hidden="1"/>
          <p:cNvSpPr/>
          <p:nvPr/>
        </p:nvSpPr>
        <p:spPr>
          <a:xfrm>
            <a:off x="-53640" y="5785200"/>
            <a:ext cx="3800520" cy="836640"/>
          </a:xfrm>
          <a:custGeom>
            <a:avLst/>
            <a:gdLst/>
            <a:ahLst/>
            <a:rect l="l" t="t" r="r" b="b"/>
            <a:pathLst>
              <a:path w="5760" h="528">
                <a:moveTo>
                  <a:pt x="817" y="97"/>
                </a:moveTo>
                <a:lnTo>
                  <a:pt x="6408" y="682"/>
                </a:lnTo>
                <a:lnTo>
                  <a:pt x="5232" y="685"/>
                </a:lnTo>
                <a:lnTo>
                  <a:pt x="829" y="101"/>
                </a:lnTo>
              </a:path>
            </a:pathLst>
          </a:custGeom>
          <a:solidFill>
            <a:srgbClr val="000000"/>
          </a:solidFill>
          <a:ln w="9360">
            <a:noFill/>
          </a:ln>
        </p:spPr>
        <p:style>
          <a:lnRef idx="0"/>
          <a:fillRef idx="0"/>
          <a:effectRef idx="0"/>
          <a:fontRef idx="minor"/>
        </p:style>
      </p:sp>
      <p:sp>
        <p:nvSpPr>
          <p:cNvPr id="2" name="CustomShape 3" hidden="1"/>
          <p:cNvSpPr/>
          <p:nvPr/>
        </p:nvSpPr>
        <p:spPr>
          <a:xfrm>
            <a:off x="-6120" y="5791320"/>
            <a:ext cx="3400920" cy="1079280"/>
          </a:xfrm>
          <a:prstGeom prst="rtTriangle">
            <a:avLst/>
          </a:prstGeom>
          <a:blipFill>
            <a:blip r:embed="rId2"/>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3" name="Line 4"/>
          <p:cNvSpPr/>
          <p:nvPr/>
        </p:nvSpPr>
        <p:spPr>
          <a:xfrm>
            <a:off x="-9000" y="5787720"/>
            <a:ext cx="3405240" cy="108432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sp>
        <p:nvSpPr>
          <p:cNvPr id="4" name="CustomShape 5"/>
          <p:cNvSpPr/>
          <p:nvPr/>
        </p:nvSpPr>
        <p:spPr>
          <a:xfrm>
            <a:off x="0" y="4664160"/>
            <a:ext cx="9149760" cy="360"/>
          </a:xfrm>
          <a:prstGeom prst="rtTriangle">
            <a:avLst/>
          </a:prstGeom>
          <a:gradFill>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a:grad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5" name="CustomShape 6"/>
          <p:cNvSpPr/>
          <p:nvPr/>
        </p:nvSpPr>
        <p:spPr>
          <a:xfrm>
            <a:off x="1687680" y="4952880"/>
            <a:ext cx="7454880" cy="486720"/>
          </a:xfrm>
          <a:custGeom>
            <a:avLst/>
            <a:gdLst/>
            <a:ahLst/>
            <a:rect l="l" t="t" r="r" b="b"/>
            <a:pathLst>
              <a:path w="4697" h="367">
                <a:moveTo>
                  <a:pt x="4697" y="0"/>
                </a:moveTo>
                <a:lnTo>
                  <a:pt x="4697" y="367"/>
                </a:lnTo>
                <a:lnTo>
                  <a:pt x="0" y="218"/>
                </a:lnTo>
                <a:lnTo>
                  <a:pt x="4697" y="0"/>
                </a:lnTo>
                <a:close/>
              </a:path>
            </a:pathLst>
          </a:custGeom>
          <a:solidFill>
            <a:schemeClr val="accent1">
              <a:tint val="65000"/>
              <a:satMod val="115000"/>
              <a:alpha val="40000"/>
            </a:schemeClr>
          </a:solidFill>
          <a:ln w="9360">
            <a:noFill/>
          </a:ln>
        </p:spPr>
        <p:style>
          <a:lnRef idx="0"/>
          <a:fillRef idx="0"/>
          <a:effectRef idx="0"/>
          <a:fontRef idx="minor"/>
        </p:style>
      </p:sp>
      <p:sp>
        <p:nvSpPr>
          <p:cNvPr id="6" name="CustomShape 7"/>
          <p:cNvSpPr/>
          <p:nvPr/>
        </p:nvSpPr>
        <p:spPr>
          <a:xfrm>
            <a:off x="35280" y="5237640"/>
            <a:ext cx="9107280" cy="787320"/>
          </a:xfrm>
          <a:custGeom>
            <a:avLst/>
            <a:gdLst/>
            <a:ahLst/>
            <a:rect l="l" t="t" r="r" b="b"/>
            <a:pathLst>
              <a:path w="5760" h="528">
                <a:moveTo>
                  <a:pt x="0" y="0"/>
                </a:moveTo>
                <a:lnTo>
                  <a:pt x="5760" y="0"/>
                </a:lnTo>
                <a:lnTo>
                  <a:pt x="5760" y="528"/>
                </a:lnTo>
                <a:lnTo>
                  <a:pt x="48" y="0"/>
                </a:lnTo>
              </a:path>
            </a:pathLst>
          </a:custGeom>
          <a:solidFill>
            <a:srgbClr val="000000"/>
          </a:solidFill>
          <a:ln w="9360">
            <a:noFill/>
          </a:ln>
        </p:spPr>
        <p:style>
          <a:lnRef idx="0"/>
          <a:fillRef idx="0"/>
          <a:effectRef idx="0"/>
          <a:fontRef idx="minor"/>
        </p:style>
      </p:sp>
      <p:sp>
        <p:nvSpPr>
          <p:cNvPr id="7" name="CustomShape 8"/>
          <p:cNvSpPr/>
          <p:nvPr/>
        </p:nvSpPr>
        <p:spPr>
          <a:xfrm>
            <a:off x="0" y="5001120"/>
            <a:ext cx="9142560" cy="1862640"/>
          </a:xfrm>
          <a:custGeom>
            <a:avLst/>
            <a:gdLst/>
            <a:ahLst/>
            <a:rect l="l" t="t" r="r" b="b"/>
            <a:pathLst>
              <a:path w="5760" h="1248">
                <a:moveTo>
                  <a:pt x="0" y="0"/>
                </a:moveTo>
                <a:lnTo>
                  <a:pt x="0" y="1248"/>
                </a:lnTo>
                <a:lnTo>
                  <a:pt x="5760" y="1248"/>
                </a:lnTo>
                <a:lnTo>
                  <a:pt x="5760" y="528"/>
                </a:lnTo>
                <a:lnTo>
                  <a:pt x="0" y="0"/>
                </a:lnTo>
                <a:close/>
              </a:path>
            </a:pathLst>
          </a:custGeom>
          <a:blipFill>
            <a:blip r:embed="rId3"/>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8" name="Line 9"/>
          <p:cNvSpPr/>
          <p:nvPr/>
        </p:nvSpPr>
        <p:spPr>
          <a:xfrm>
            <a:off x="-3600" y="4997520"/>
            <a:ext cx="9147600" cy="79020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sp>
        <p:nvSpPr>
          <p:cNvPr id="9" name="PlaceHolder 10"/>
          <p:cNvSpPr>
            <a:spLocks noGrp="1"/>
          </p:cNvSpPr>
          <p:nvPr>
            <p:ph type="title"/>
          </p:nvPr>
        </p:nvSpPr>
        <p:spPr>
          <a:xfrm>
            <a:off x="457200" y="273600"/>
            <a:ext cx="8229240" cy="1144800"/>
          </a:xfrm>
          <a:prstGeom prst="rect">
            <a:avLst/>
          </a:prstGeom>
        </p:spPr>
        <p:txBody>
          <a:bodyPr lIns="0" rIns="0" tIns="0" bIns="0" anchor="ctr"/>
          <a:p>
            <a:pPr algn="ctr"/>
            <a:r>
              <a:rPr b="0" lang="pt-BR" sz="4400" spc="-1" strike="noStrike">
                <a:latin typeface="Arial"/>
              </a:rPr>
              <a:t>Clique para editar o formato do texto do título</a:t>
            </a:r>
            <a:endParaRPr b="0" lang="pt-BR" sz="4400" spc="-1" strike="noStrike">
              <a:latin typeface="Arial"/>
            </a:endParaRPr>
          </a:p>
        </p:txBody>
      </p:sp>
      <p:sp>
        <p:nvSpPr>
          <p:cNvPr id="10" name="PlaceHolder 11"/>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CustomShape 1"/>
          <p:cNvSpPr/>
          <p:nvPr/>
        </p:nvSpPr>
        <p:spPr>
          <a:xfrm>
            <a:off x="716400" y="5001840"/>
            <a:ext cx="3800520" cy="1441800"/>
          </a:xfrm>
          <a:custGeom>
            <a:avLst/>
            <a:gdLst/>
            <a:ahLst/>
            <a:rect l="l" t="t" r="r" b="b"/>
            <a:pathLst>
              <a:path w="5760" h="528">
                <a:moveTo>
                  <a:pt x="-329" y="347"/>
                </a:moveTo>
                <a:lnTo>
                  <a:pt x="7156" y="682"/>
                </a:lnTo>
                <a:lnTo>
                  <a:pt x="5229" y="682"/>
                </a:lnTo>
                <a:lnTo>
                  <a:pt x="-328" y="345"/>
                </a:lnTo>
              </a:path>
            </a:pathLst>
          </a:custGeom>
          <a:solidFill>
            <a:schemeClr val="accent1">
              <a:tint val="65000"/>
              <a:satMod val="115000"/>
              <a:alpha val="40000"/>
            </a:schemeClr>
          </a:solidFill>
          <a:ln w="9360">
            <a:noFill/>
          </a:ln>
        </p:spPr>
        <p:style>
          <a:lnRef idx="0"/>
          <a:fillRef idx="0"/>
          <a:effectRef idx="0"/>
          <a:fontRef idx="minor"/>
        </p:style>
      </p:sp>
      <p:sp>
        <p:nvSpPr>
          <p:cNvPr id="48" name="CustomShape 2"/>
          <p:cNvSpPr/>
          <p:nvPr/>
        </p:nvSpPr>
        <p:spPr>
          <a:xfrm>
            <a:off x="-53640" y="5785200"/>
            <a:ext cx="3800520" cy="836640"/>
          </a:xfrm>
          <a:custGeom>
            <a:avLst/>
            <a:gdLst/>
            <a:ahLst/>
            <a:rect l="l" t="t" r="r" b="b"/>
            <a:pathLst>
              <a:path w="5760" h="528">
                <a:moveTo>
                  <a:pt x="817" y="97"/>
                </a:moveTo>
                <a:lnTo>
                  <a:pt x="6408" y="682"/>
                </a:lnTo>
                <a:lnTo>
                  <a:pt x="5232" y="685"/>
                </a:lnTo>
                <a:lnTo>
                  <a:pt x="829" y="101"/>
                </a:lnTo>
              </a:path>
            </a:pathLst>
          </a:custGeom>
          <a:solidFill>
            <a:srgbClr val="000000"/>
          </a:solidFill>
          <a:ln w="9360">
            <a:noFill/>
          </a:ln>
        </p:spPr>
        <p:style>
          <a:lnRef idx="0"/>
          <a:fillRef idx="0"/>
          <a:effectRef idx="0"/>
          <a:fontRef idx="minor"/>
        </p:style>
      </p:sp>
      <p:sp>
        <p:nvSpPr>
          <p:cNvPr id="49" name="CustomShape 3"/>
          <p:cNvSpPr/>
          <p:nvPr/>
        </p:nvSpPr>
        <p:spPr>
          <a:xfrm>
            <a:off x="-6120" y="5791320"/>
            <a:ext cx="3400920" cy="1079280"/>
          </a:xfrm>
          <a:prstGeom prst="rtTriangle">
            <a:avLst/>
          </a:prstGeom>
          <a:blipFill>
            <a:blip r:embed="rId2"/>
            <a:tile/>
          </a:blipFill>
          <a:ln w="12600">
            <a:noFill/>
          </a:ln>
          <a:effectLst>
            <a:outerShdw blurRad="50800" dir="5400000" dist="38100" rotWithShape="0">
              <a:srgbClr val="000000">
                <a:alpha val="35000"/>
              </a:srgbClr>
            </a:outerShdw>
          </a:effectLst>
        </p:spPr>
        <p:style>
          <a:lnRef idx="3">
            <a:schemeClr val="lt1"/>
          </a:lnRef>
          <a:fillRef idx="1">
            <a:schemeClr val="accent1"/>
          </a:fillRef>
          <a:effectRef idx="1">
            <a:schemeClr val="accent1"/>
          </a:effectRef>
          <a:fontRef idx="minor"/>
        </p:style>
      </p:sp>
      <p:sp>
        <p:nvSpPr>
          <p:cNvPr id="50" name="Line 4"/>
          <p:cNvSpPr/>
          <p:nvPr/>
        </p:nvSpPr>
        <p:spPr>
          <a:xfrm>
            <a:off x="-9000" y="5787720"/>
            <a:ext cx="3405240" cy="1084320"/>
          </a:xfrm>
          <a:prstGeom prst="line">
            <a:avLst/>
          </a:prstGeom>
          <a:ln w="12240">
            <a:solidFill>
              <a:srgbClr val="196f85"/>
            </a:solidFill>
            <a:miter/>
          </a:ln>
        </p:spPr>
        <p:style>
          <a:lnRef idx="2">
            <a:schemeClr val="accent1"/>
          </a:lnRef>
          <a:fillRef idx="0">
            <a:schemeClr val="accent1"/>
          </a:fillRef>
          <a:effectRef idx="1">
            <a:schemeClr val="accent1"/>
          </a:effectRef>
          <a:fontRef idx="minor"/>
        </p:style>
      </p:sp>
      <p:sp>
        <p:nvSpPr>
          <p:cNvPr id="51" name="PlaceHolder 5"/>
          <p:cNvSpPr>
            <a:spLocks noGrp="1"/>
          </p:cNvSpPr>
          <p:nvPr>
            <p:ph type="title"/>
          </p:nvPr>
        </p:nvSpPr>
        <p:spPr>
          <a:xfrm>
            <a:off x="457200" y="273600"/>
            <a:ext cx="8229240" cy="1144800"/>
          </a:xfrm>
          <a:prstGeom prst="rect">
            <a:avLst/>
          </a:prstGeom>
        </p:spPr>
        <p:txBody>
          <a:bodyPr lIns="0" rIns="0" tIns="0" bIns="0" anchor="ctr"/>
          <a:p>
            <a:pPr algn="ctr"/>
            <a:r>
              <a:rPr b="0" lang="pt-BR" sz="4400" spc="-1" strike="noStrike">
                <a:latin typeface="Arial"/>
              </a:rPr>
              <a:t>Clique para editar o formato do texto do título</a:t>
            </a:r>
            <a:endParaRPr b="0" lang="pt-BR" sz="4400" spc="-1" strike="noStrike">
              <a:latin typeface="Arial"/>
            </a:endParaRPr>
          </a:p>
        </p:txBody>
      </p:sp>
      <p:sp>
        <p:nvSpPr>
          <p:cNvPr id="52"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image" Target="../media/image25.jpeg"/><Relationship Id="rId3"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hyperlink" Target="mailto:edna.braun@cohab.londrina.pr.gov.br" TargetMode="External"/><Relationship Id="rId2" Type="http://schemas.openxmlformats.org/officeDocument/2006/relationships/hyperlink" Target="mailto:ana.almeida@cohab.londrina.pr.gov.br" TargetMode="External"/><Relationship Id="rId3" Type="http://schemas.openxmlformats.org/officeDocument/2006/relationships/hyperlink" Target="mailto:ana.almeida@cohab.londrina.pr.gov.br" TargetMode="External"/><Relationship Id="rId4" Type="http://schemas.openxmlformats.org/officeDocument/2006/relationships/image" Target="../media/image26.jpeg"/><Relationship Id="rId5"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hyperlink" Target="mailto:edna.braun@cohab.londrina.pr.gov.br" TargetMode="External"/><Relationship Id="rId2" Type="http://schemas.openxmlformats.org/officeDocument/2006/relationships/image" Target="../media/image27.jpe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jpe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214200" y="3357720"/>
            <a:ext cx="7356600" cy="149976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1" lang="pt-BR" sz="3000" spc="-1" strike="noStrike">
                <a:solidFill>
                  <a:srgbClr val="0070c0"/>
                </a:solidFill>
                <a:latin typeface="Arial Rounded MT Bold"/>
                <a:ea typeface="DejaVu Sans"/>
              </a:rPr>
              <a:t>PROJETO: CIDADANIA E HABITAÇÃO SOCIAL</a:t>
            </a:r>
            <a:endParaRPr b="0" lang="pt-BR" sz="3000" spc="-1" strike="noStrike">
              <a:latin typeface="Arial"/>
            </a:endParaRPr>
          </a:p>
        </p:txBody>
      </p:sp>
      <p:pic>
        <p:nvPicPr>
          <p:cNvPr id="90" name="Picture 2" descr=""/>
          <p:cNvPicPr/>
          <p:nvPr/>
        </p:nvPicPr>
        <p:blipFill>
          <a:blip r:embed="rId1">
            <a:lum bright="30000"/>
          </a:blip>
          <a:stretch/>
        </p:blipFill>
        <p:spPr>
          <a:xfrm>
            <a:off x="357120" y="214200"/>
            <a:ext cx="3364560" cy="2518560"/>
          </a:xfrm>
          <a:prstGeom prst="rect">
            <a:avLst/>
          </a:prstGeom>
          <a:ln>
            <a:noFill/>
          </a:ln>
          <a:effectLst>
            <a:outerShdw algn="tl" blurRad="292100" dir="2700000" dist="139700" rotWithShape="0">
              <a:srgbClr val="333333">
                <a:alpha val="65000"/>
              </a:srgbClr>
            </a:outerShdw>
          </a:effectLst>
        </p:spPr>
      </p:pic>
      <p:pic>
        <p:nvPicPr>
          <p:cNvPr id="91" name="Picture 3" descr=""/>
          <p:cNvPicPr/>
          <p:nvPr/>
        </p:nvPicPr>
        <p:blipFill>
          <a:blip r:embed="rId2">
            <a:lum bright="20000"/>
          </a:blip>
          <a:stretch/>
        </p:blipFill>
        <p:spPr>
          <a:xfrm>
            <a:off x="3429000" y="642960"/>
            <a:ext cx="3364560" cy="2518560"/>
          </a:xfrm>
          <a:prstGeom prst="rect">
            <a:avLst/>
          </a:prstGeom>
          <a:ln>
            <a:noFill/>
          </a:ln>
          <a:effectLst>
            <a:outerShdw algn="tl" blurRad="292100" dir="2700000" dist="139700" rotWithShape="0">
              <a:srgbClr val="333333">
                <a:alpha val="65000"/>
              </a:srgbClr>
            </a:outerShdw>
          </a:effectLst>
        </p:spPr>
      </p:pic>
      <p:pic>
        <p:nvPicPr>
          <p:cNvPr id="92" name="Imagem 1" descr=""/>
          <p:cNvPicPr/>
          <p:nvPr/>
        </p:nvPicPr>
        <p:blipFill>
          <a:blip r:embed="rId3">
            <a:lum bright="10000"/>
          </a:blip>
          <a:stretch/>
        </p:blipFill>
        <p:spPr>
          <a:xfrm>
            <a:off x="5786280" y="1285920"/>
            <a:ext cx="3118680" cy="2518560"/>
          </a:xfrm>
          <a:prstGeom prst="rect">
            <a:avLst/>
          </a:prstGeom>
          <a:ln>
            <a:noFill/>
          </a:ln>
          <a:effectLst>
            <a:outerShdw algn="tl" blurRad="292100" dir="2700000" dist="139700" rotWithShape="0">
              <a:srgbClr val="333333">
                <a:alpha val="65000"/>
              </a:srgbClr>
            </a:outerShdw>
          </a:effectLst>
        </p:spPr>
      </p:pic>
      <p:pic>
        <p:nvPicPr>
          <p:cNvPr id="93" name="Imagem 9" descr=""/>
          <p:cNvPicPr/>
          <p:nvPr/>
        </p:nvPicPr>
        <p:blipFill>
          <a:blip r:embed="rId4"/>
          <a:stretch/>
        </p:blipFill>
        <p:spPr>
          <a:xfrm>
            <a:off x="357120" y="2786040"/>
            <a:ext cx="1611360" cy="575280"/>
          </a:xfrm>
          <a:prstGeom prst="rect">
            <a:avLst/>
          </a:prstGeom>
          <a:ln w="9360">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0" lang="pt-BR" sz="2700" spc="-1" strike="noStrike">
                <a:solidFill>
                  <a:srgbClr val="000000"/>
                </a:solidFill>
                <a:latin typeface="Arial"/>
                <a:ea typeface="DejaVu Sans"/>
              </a:rPr>
              <a:t> </a:t>
            </a:r>
            <a:r>
              <a:rPr b="1" lang="pt-BR" sz="2500" spc="-1" strike="noStrike">
                <a:solidFill>
                  <a:srgbClr val="000000"/>
                </a:solidFill>
                <a:latin typeface="Arial"/>
                <a:ea typeface="DejaVu Sans"/>
              </a:rPr>
              <a:t>ESTRATÉGIAS ADOTADAS</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Mobilização dos envolvidos;</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Estabelecimento de convênio com Universidades;</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Realização de estudo de caso;</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Visita domiciliar;</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Solicitação de documentos junto aos cartórios e outros órgãos em todo o País;</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Contato com a rede de serviços socioassistenciais de várias regiões do País;</a:t>
            </a:r>
            <a:endParaRPr b="0" lang="pt-BR" sz="2500" spc="-1" strike="noStrike">
              <a:latin typeface="Arial"/>
            </a:endParaRPr>
          </a:p>
        </p:txBody>
      </p:sp>
      <p:pic>
        <p:nvPicPr>
          <p:cNvPr id="123" name="Imagem 5" descr=""/>
          <p:cNvPicPr/>
          <p:nvPr/>
        </p:nvPicPr>
        <p:blipFill>
          <a:blip r:embed="rId1"/>
          <a:stretch/>
        </p:blipFill>
        <p:spPr>
          <a:xfrm>
            <a:off x="0" y="0"/>
            <a:ext cx="1611360" cy="575280"/>
          </a:xfrm>
          <a:prstGeom prst="rect">
            <a:avLst/>
          </a:prstGeom>
          <a:ln w="9360">
            <a:noFill/>
          </a:ln>
        </p:spPr>
      </p:pic>
      <p:sp>
        <p:nvSpPr>
          <p:cNvPr id="124"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500" spc="-1" strike="noStrike">
                <a:solidFill>
                  <a:srgbClr val="000000"/>
                </a:solidFill>
                <a:latin typeface="Arial"/>
                <a:ea typeface="DejaVu Sans"/>
              </a:rPr>
              <a:t>ESTRATÉGIAS ADOTADAS </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Montagem de dossiês a serem encaminhados para os Núcleos de Práticas Jurídicas das Universidades  (divórcios, inventários, ações de partilha dentre outros);</a:t>
            </a: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Monitoramento dos casos encaminhados aos NPJs;</a:t>
            </a: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Assessoria às famílias em virtude de outras demandas geradas após o inicio da ação judicial;</a:t>
            </a:r>
            <a:endParaRPr b="0" lang="pt-BR" sz="2500" spc="-1" strike="noStrike">
              <a:latin typeface="Arial"/>
            </a:endParaRPr>
          </a:p>
          <a:p>
            <a:pPr marL="365760" indent="-254520">
              <a:lnSpc>
                <a:spcPct val="100000"/>
              </a:lnSpc>
              <a:spcBef>
                <a:spcPts val="400"/>
              </a:spcBef>
            </a:pPr>
            <a:endParaRPr b="0" lang="pt-BR" sz="2500" spc="-1" strike="noStrike">
              <a:latin typeface="Arial"/>
            </a:endParaRPr>
          </a:p>
        </p:txBody>
      </p:sp>
      <p:pic>
        <p:nvPicPr>
          <p:cNvPr id="126" name="Imagem 5" descr=""/>
          <p:cNvPicPr/>
          <p:nvPr/>
        </p:nvPicPr>
        <p:blipFill>
          <a:blip r:embed="rId1"/>
          <a:stretch/>
        </p:blipFill>
        <p:spPr>
          <a:xfrm>
            <a:off x="0" y="0"/>
            <a:ext cx="1611360" cy="575280"/>
          </a:xfrm>
          <a:prstGeom prst="rect">
            <a:avLst/>
          </a:prstGeom>
          <a:ln w="9360">
            <a:noFill/>
          </a:ln>
        </p:spPr>
      </p:pic>
      <p:sp>
        <p:nvSpPr>
          <p:cNvPr id="127"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algn="ctr">
              <a:lnSpc>
                <a:spcPct val="100000"/>
              </a:lnSpc>
              <a:spcBef>
                <a:spcPts val="400"/>
              </a:spcBef>
            </a:pPr>
            <a:r>
              <a:rPr b="1" lang="pt-BR" sz="2500" spc="-1" strike="noStrike">
                <a:solidFill>
                  <a:srgbClr val="000000"/>
                </a:solidFill>
                <a:latin typeface="Arial"/>
                <a:ea typeface="DejaVu Sans"/>
              </a:rPr>
              <a:t>INVESTIMENTOS APORTADOS</a:t>
            </a:r>
            <a:endParaRPr b="0" lang="pt-BR" sz="2500" spc="-1" strike="noStrike">
              <a:latin typeface="Arial"/>
            </a:endParaRPr>
          </a:p>
          <a:p>
            <a:pPr algn="just">
              <a:lnSpc>
                <a:spcPct val="100000"/>
              </a:lnSpc>
              <a:spcBef>
                <a:spcPts val="400"/>
              </a:spcBef>
            </a:pPr>
            <a:endParaRPr b="0" lang="pt-BR" sz="2500" spc="-1" strike="noStrike">
              <a:latin typeface="Arial"/>
            </a:endParaRPr>
          </a:p>
          <a:p>
            <a:pPr algn="just">
              <a:lnSpc>
                <a:spcPct val="100000"/>
              </a:lnSpc>
              <a:spcBef>
                <a:spcPts val="400"/>
              </a:spcBef>
            </a:pPr>
            <a:r>
              <a:rPr b="0" lang="pt-BR" sz="2500" spc="-1" strike="noStrike">
                <a:solidFill>
                  <a:srgbClr val="000000"/>
                </a:solidFill>
                <a:latin typeface="Arial"/>
                <a:ea typeface="DejaVu Sans"/>
              </a:rPr>
              <a:t>Os recursos empenhados na execução do Projeto estão computados na carga horária dos profissionais e estagiários que atuam na Seção Social da COHAB-LD:</a:t>
            </a:r>
            <a:endParaRPr b="0" lang="pt-BR" sz="2500" spc="-1" strike="noStrike">
              <a:latin typeface="Arial"/>
            </a:endParaRPr>
          </a:p>
          <a:p>
            <a:pPr algn="just">
              <a:lnSpc>
                <a:spcPct val="100000"/>
              </a:lnSpc>
              <a:spcBef>
                <a:spcPts val="400"/>
              </a:spcBef>
            </a:pPr>
            <a:r>
              <a:rPr b="0" lang="pt-BR" sz="2500" spc="-1" strike="noStrike">
                <a:solidFill>
                  <a:srgbClr val="000000"/>
                </a:solidFill>
                <a:latin typeface="Arial"/>
                <a:ea typeface="DejaVu Sans"/>
              </a:rPr>
              <a:t> </a:t>
            </a:r>
            <a:r>
              <a:rPr b="0" lang="pt-BR" sz="2500" spc="-1" strike="noStrike">
                <a:solidFill>
                  <a:srgbClr val="000000"/>
                </a:solidFill>
                <a:latin typeface="Arial"/>
                <a:ea typeface="DejaVu Sans"/>
              </a:rPr>
              <a:t>02 Assistentes Sociais, 04 Estagiários de Serviço Social, 01 Auxiliar Administrativo.</a:t>
            </a:r>
            <a:endParaRPr b="0" lang="pt-BR" sz="2500" spc="-1" strike="noStrike">
              <a:latin typeface="Arial"/>
            </a:endParaRPr>
          </a:p>
        </p:txBody>
      </p:sp>
      <p:pic>
        <p:nvPicPr>
          <p:cNvPr id="129" name="Imagem 5" descr=""/>
          <p:cNvPicPr/>
          <p:nvPr/>
        </p:nvPicPr>
        <p:blipFill>
          <a:blip r:embed="rId1"/>
          <a:stretch/>
        </p:blipFill>
        <p:spPr>
          <a:xfrm>
            <a:off x="0" y="0"/>
            <a:ext cx="1611360" cy="575280"/>
          </a:xfrm>
          <a:prstGeom prst="rect">
            <a:avLst/>
          </a:prstGeom>
          <a:ln w="9360">
            <a:noFill/>
          </a:ln>
        </p:spPr>
      </p:pic>
      <p:sp>
        <p:nvSpPr>
          <p:cNvPr id="130"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p>
            <a:pPr marL="365760" indent="-254520" algn="ctr">
              <a:lnSpc>
                <a:spcPct val="100000"/>
              </a:lnSpc>
              <a:spcBef>
                <a:spcPts val="400"/>
              </a:spcBef>
            </a:pPr>
            <a:r>
              <a:rPr b="1" lang="pt-BR" sz="2500" spc="-1" strike="noStrike">
                <a:solidFill>
                  <a:srgbClr val="000000"/>
                </a:solidFill>
                <a:latin typeface="Arial"/>
                <a:ea typeface="DejaVu Sans"/>
              </a:rPr>
              <a:t>EQUIPE TÉCNICA ENVOLVIDA DIRETAMENTE NO PROJETO</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nSpc>
                <a:spcPct val="100000"/>
              </a:lnSpc>
              <a:spcBef>
                <a:spcPts val="400"/>
              </a:spcBef>
            </a:pPr>
            <a:r>
              <a:rPr b="0" lang="pt-BR" sz="2500" spc="-1" strike="noStrike">
                <a:solidFill>
                  <a:srgbClr val="000000"/>
                </a:solidFill>
                <a:latin typeface="Arial"/>
                <a:ea typeface="DejaVu Sans"/>
              </a:rPr>
              <a:t>02 Assistentes Sociais</a:t>
            </a:r>
            <a:endParaRPr b="0" lang="pt-BR" sz="2500" spc="-1" strike="noStrike">
              <a:latin typeface="Arial"/>
            </a:endParaRPr>
          </a:p>
          <a:p>
            <a:pPr marL="365760" indent="-254520">
              <a:lnSpc>
                <a:spcPct val="100000"/>
              </a:lnSpc>
              <a:spcBef>
                <a:spcPts val="400"/>
              </a:spcBef>
            </a:pPr>
            <a:r>
              <a:rPr b="0" lang="pt-BR" sz="2500" spc="-1" strike="noStrike">
                <a:solidFill>
                  <a:srgbClr val="000000"/>
                </a:solidFill>
                <a:latin typeface="Arial"/>
                <a:ea typeface="DejaVu Sans"/>
              </a:rPr>
              <a:t>04 Estagiários de Serviço Social</a:t>
            </a:r>
            <a:endParaRPr b="0" lang="pt-BR" sz="2500" spc="-1" strike="noStrike">
              <a:latin typeface="Arial"/>
            </a:endParaRPr>
          </a:p>
          <a:p>
            <a:pPr marL="365760" indent="-254520">
              <a:lnSpc>
                <a:spcPct val="100000"/>
              </a:lnSpc>
              <a:spcBef>
                <a:spcPts val="400"/>
              </a:spcBef>
            </a:pPr>
            <a:r>
              <a:rPr b="0" lang="pt-BR" sz="2500" spc="-1" strike="noStrike">
                <a:solidFill>
                  <a:srgbClr val="000000"/>
                </a:solidFill>
                <a:latin typeface="Arial"/>
                <a:ea typeface="DejaVu Sans"/>
              </a:rPr>
              <a:t>01 Auxiliar administrativo</a:t>
            </a:r>
            <a:endParaRPr b="0" lang="pt-BR" sz="2500" spc="-1" strike="noStrike">
              <a:latin typeface="Arial"/>
            </a:endParaRPr>
          </a:p>
          <a:p>
            <a:pPr marL="365760" indent="-254520">
              <a:lnSpc>
                <a:spcPct val="100000"/>
              </a:lnSpc>
              <a:spcBef>
                <a:spcPts val="400"/>
              </a:spcBef>
            </a:pPr>
            <a:endParaRPr b="0" lang="pt-BR" sz="2500" spc="-1" strike="noStrike">
              <a:latin typeface="Arial"/>
            </a:endParaRPr>
          </a:p>
          <a:p>
            <a:pPr marL="365760" indent="-254520">
              <a:lnSpc>
                <a:spcPct val="100000"/>
              </a:lnSpc>
              <a:spcBef>
                <a:spcPts val="400"/>
              </a:spcBef>
            </a:pPr>
            <a:r>
              <a:rPr b="0" lang="pt-BR" sz="2500" spc="-1" strike="noStrike">
                <a:solidFill>
                  <a:srgbClr val="000000"/>
                </a:solidFill>
                <a:latin typeface="Arial"/>
                <a:ea typeface="DejaVu Sans"/>
              </a:rPr>
              <a:t> </a:t>
            </a:r>
            <a:endParaRPr b="0" lang="pt-BR" sz="2500" spc="-1" strike="noStrike">
              <a:latin typeface="Arial"/>
            </a:endParaRPr>
          </a:p>
        </p:txBody>
      </p:sp>
      <p:pic>
        <p:nvPicPr>
          <p:cNvPr id="132" name="Imagem 5" descr=""/>
          <p:cNvPicPr/>
          <p:nvPr/>
        </p:nvPicPr>
        <p:blipFill>
          <a:blip r:embed="rId1"/>
          <a:stretch/>
        </p:blipFill>
        <p:spPr>
          <a:xfrm>
            <a:off x="0" y="0"/>
            <a:ext cx="1611360" cy="575280"/>
          </a:xfrm>
          <a:prstGeom prst="rect">
            <a:avLst/>
          </a:prstGeom>
          <a:ln w="9360">
            <a:noFill/>
          </a:ln>
        </p:spPr>
      </p:pic>
      <p:sp>
        <p:nvSpPr>
          <p:cNvPr id="133"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700" spc="-1" strike="noStrike">
                <a:solidFill>
                  <a:srgbClr val="000000"/>
                </a:solidFill>
                <a:latin typeface="Arial"/>
                <a:ea typeface="DejaVu Sans"/>
              </a:rPr>
              <a:t>PAPEL DOS PARCEIROS NO PROJETO</a:t>
            </a:r>
            <a:endParaRPr b="0" lang="pt-BR" sz="2700" spc="-1" strike="noStrike">
              <a:latin typeface="Arial"/>
            </a:endParaRPr>
          </a:p>
          <a:p>
            <a:pPr marL="365760" indent="-254520" algn="ctr">
              <a:lnSpc>
                <a:spcPct val="100000"/>
              </a:lnSpc>
              <a:spcBef>
                <a:spcPts val="400"/>
              </a:spcBef>
            </a:pPr>
            <a:endParaRPr b="0" lang="pt-BR" sz="2700" spc="-1" strike="noStrike">
              <a:latin typeface="Arial"/>
            </a:endParaRPr>
          </a:p>
          <a:p>
            <a:pPr marL="365760" indent="-254520" algn="just">
              <a:lnSpc>
                <a:spcPct val="100000"/>
              </a:lnSpc>
              <a:spcBef>
                <a:spcPts val="400"/>
              </a:spcBef>
              <a:buClr>
                <a:srgbClr val="2da2bf"/>
              </a:buClr>
              <a:buSzPct val="68000"/>
              <a:buFont typeface="Wingdings" charset="2"/>
              <a:buChar char=""/>
            </a:pPr>
            <a:r>
              <a:rPr b="1" lang="pt-BR" sz="2700" spc="-1" strike="noStrike">
                <a:solidFill>
                  <a:srgbClr val="000000"/>
                </a:solidFill>
                <a:latin typeface="Arial"/>
                <a:ea typeface="DejaVu Sans"/>
              </a:rPr>
              <a:t>Instituições de Ensino Superior</a:t>
            </a:r>
            <a:r>
              <a:rPr b="0" lang="pt-BR" sz="2700" spc="-1" strike="noStrike">
                <a:solidFill>
                  <a:srgbClr val="000000"/>
                </a:solidFill>
                <a:latin typeface="Arial"/>
                <a:ea typeface="DejaVu Sans"/>
              </a:rPr>
              <a:t>: prestar atendimento à todas as famílias encaminhadas pelo Projeto; Iniciar ações judiciais conforme a demanda, dar feedback dos encaminhamentos e andamento das ações judiciais;</a:t>
            </a:r>
            <a:endParaRPr b="0" lang="pt-BR" sz="2700" spc="-1" strike="noStrike">
              <a:latin typeface="Arial"/>
            </a:endParaRPr>
          </a:p>
          <a:p>
            <a:pPr marL="365760" indent="-254520" algn="just">
              <a:lnSpc>
                <a:spcPct val="100000"/>
              </a:lnSpc>
              <a:spcBef>
                <a:spcPts val="400"/>
              </a:spcBef>
              <a:buClr>
                <a:srgbClr val="2da2bf"/>
              </a:buClr>
              <a:buSzPct val="68000"/>
              <a:buFont typeface="Wingdings" charset="2"/>
              <a:buChar char=""/>
            </a:pPr>
            <a:r>
              <a:rPr b="1" lang="pt-BR" sz="2700" spc="-1" strike="noStrike">
                <a:solidFill>
                  <a:srgbClr val="000000"/>
                </a:solidFill>
                <a:latin typeface="Arial"/>
                <a:ea typeface="DejaVu Sans"/>
              </a:rPr>
              <a:t>Cartórios</a:t>
            </a:r>
            <a:r>
              <a:rPr b="0" lang="pt-BR" sz="2700" spc="-1" strike="noStrike">
                <a:solidFill>
                  <a:srgbClr val="000000"/>
                </a:solidFill>
                <a:latin typeface="Arial"/>
                <a:ea typeface="DejaVu Sans"/>
              </a:rPr>
              <a:t>: disponibilizar documentação gratuita, conforme a Lei Federal Nº</a:t>
            </a:r>
            <a:r>
              <a:rPr b="0" lang="pt-BR" sz="2400" spc="-1" strike="noStrike">
                <a:solidFill>
                  <a:srgbClr val="000000"/>
                </a:solidFill>
                <a:latin typeface="Lucida Sans Unicode"/>
                <a:ea typeface="DejaVu Sans"/>
              </a:rPr>
              <a:t> </a:t>
            </a:r>
            <a:r>
              <a:rPr b="0" lang="pt-BR" sz="2700" spc="-1" strike="noStrike">
                <a:solidFill>
                  <a:srgbClr val="000000"/>
                </a:solidFill>
                <a:latin typeface="Arial"/>
                <a:ea typeface="DejaVu Sans"/>
              </a:rPr>
              <a:t>9.534/2010</a:t>
            </a:r>
            <a:endParaRPr b="0" lang="pt-BR" sz="2700" spc="-1" strike="noStrike">
              <a:latin typeface="Arial"/>
            </a:endParaRPr>
          </a:p>
          <a:p>
            <a:pPr marL="365760" indent="-254520" algn="just">
              <a:lnSpc>
                <a:spcPct val="100000"/>
              </a:lnSpc>
              <a:spcBef>
                <a:spcPts val="400"/>
              </a:spcBef>
              <a:buClr>
                <a:srgbClr val="2da2bf"/>
              </a:buClr>
              <a:buSzPct val="68000"/>
              <a:buFont typeface="Wingdings" charset="2"/>
              <a:buChar char=""/>
            </a:pPr>
            <a:r>
              <a:rPr b="1" lang="pt-BR" sz="2700" spc="-1" strike="noStrike">
                <a:solidFill>
                  <a:srgbClr val="000000"/>
                </a:solidFill>
                <a:latin typeface="Arial"/>
                <a:ea typeface="DejaVu Sans"/>
              </a:rPr>
              <a:t>Rede serviços</a:t>
            </a:r>
            <a:r>
              <a:rPr b="0" lang="pt-BR" sz="2700" spc="-1" strike="noStrike">
                <a:solidFill>
                  <a:srgbClr val="000000"/>
                </a:solidFill>
                <a:latin typeface="Arial"/>
                <a:ea typeface="DejaVu Sans"/>
              </a:rPr>
              <a:t>: Isenções de ITBI e ITCMD, contribuir com informações, disponibilizar documentação, auxiliar na busca ativa de herdeiros, realização de estudos de caso e outros encaminhamentos;</a:t>
            </a:r>
            <a:endParaRPr b="0" lang="pt-BR" sz="2700" spc="-1" strike="noStrike">
              <a:latin typeface="Arial"/>
            </a:endParaRPr>
          </a:p>
        </p:txBody>
      </p:sp>
      <p:pic>
        <p:nvPicPr>
          <p:cNvPr id="135" name="Imagem 5" descr=""/>
          <p:cNvPicPr/>
          <p:nvPr/>
        </p:nvPicPr>
        <p:blipFill>
          <a:blip r:embed="rId1"/>
          <a:stretch/>
        </p:blipFill>
        <p:spPr>
          <a:xfrm>
            <a:off x="0" y="0"/>
            <a:ext cx="1611360" cy="575280"/>
          </a:xfrm>
          <a:prstGeom prst="rect">
            <a:avLst/>
          </a:prstGeom>
          <a:ln w="9360">
            <a:noFill/>
          </a:ln>
        </p:spPr>
      </p:pic>
      <p:sp>
        <p:nvSpPr>
          <p:cNvPr id="136"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p>
            <a:pPr marL="365760" indent="-254520" algn="ctr">
              <a:lnSpc>
                <a:spcPct val="100000"/>
              </a:lnSpc>
              <a:spcBef>
                <a:spcPts val="400"/>
              </a:spcBef>
            </a:pPr>
            <a:r>
              <a:rPr b="0" lang="pt-BR" sz="2700" spc="-1" strike="noStrike">
                <a:solidFill>
                  <a:srgbClr val="000000"/>
                </a:solidFill>
                <a:latin typeface="Lucida Sans Unicode"/>
                <a:ea typeface="DejaVu Sans"/>
              </a:rPr>
              <a:t> </a:t>
            </a:r>
            <a:r>
              <a:rPr b="1" lang="pt-BR" sz="2500" spc="-1" strike="noStrike">
                <a:solidFill>
                  <a:srgbClr val="000000"/>
                </a:solidFill>
                <a:latin typeface="Arial"/>
                <a:ea typeface="DejaVu Sans"/>
              </a:rPr>
              <a:t>LIÇÕES APRENDIDAS</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p:txBody>
      </p:sp>
      <p:sp>
        <p:nvSpPr>
          <p:cNvPr id="138" name="CustomShape 2"/>
          <p:cNvSpPr/>
          <p:nvPr/>
        </p:nvSpPr>
        <p:spPr>
          <a:xfrm>
            <a:off x="857160" y="1928880"/>
            <a:ext cx="7713720" cy="5101920"/>
          </a:xfrm>
          <a:prstGeom prst="rect">
            <a:avLst/>
          </a:prstGeom>
          <a:noFill/>
          <a:ln>
            <a:noFill/>
          </a:ln>
        </p:spPr>
        <p:style>
          <a:lnRef idx="0"/>
          <a:fillRef idx="0"/>
          <a:effectRef idx="0"/>
          <a:fontRef idx="minor"/>
        </p:style>
        <p:txBody>
          <a:bodyPr lIns="90000" rIns="90000" tIns="45000" bIns="45000"/>
          <a:p>
            <a:pPr algn="just">
              <a:lnSpc>
                <a:spcPct val="100000"/>
              </a:lnSpc>
            </a:pPr>
            <a:endParaRPr b="0" lang="pt-BR" sz="1800" spc="-1" strike="noStrike">
              <a:latin typeface="Arial"/>
            </a:endParaRPr>
          </a:p>
          <a:p>
            <a:pPr marL="514440" indent="-513000" algn="just">
              <a:lnSpc>
                <a:spcPct val="100000"/>
              </a:lnSpc>
              <a:buClr>
                <a:srgbClr val="000000"/>
              </a:buClr>
              <a:buFont typeface="Lucida Sans Unicode"/>
              <a:buAutoNum type="romanUcPeriod"/>
            </a:pPr>
            <a:r>
              <a:rPr b="1" lang="pt-BR" sz="2500" spc="-1" strike="noStrike">
                <a:solidFill>
                  <a:srgbClr val="000000"/>
                </a:solidFill>
                <a:latin typeface="Arial"/>
                <a:ea typeface="DejaVu Sans"/>
              </a:rPr>
              <a:t>Construção de repertório de vivências</a:t>
            </a:r>
            <a:r>
              <a:rPr b="0" lang="pt-BR" sz="2500" spc="-1" strike="noStrike">
                <a:solidFill>
                  <a:srgbClr val="000000"/>
                </a:solidFill>
                <a:latin typeface="Arial"/>
                <a:ea typeface="DejaVu Sans"/>
              </a:rPr>
              <a:t>, informações e aprendizagens que revelam a dimensão pedagógica das ações realizadas, contribuindo para o </a:t>
            </a:r>
            <a:r>
              <a:rPr b="1" lang="pt-BR" sz="2500" spc="-1" strike="noStrike">
                <a:solidFill>
                  <a:srgbClr val="000000"/>
                </a:solidFill>
                <a:latin typeface="Arial"/>
                <a:ea typeface="DejaVu Sans"/>
              </a:rPr>
              <a:t>crescimento e desenvolvimento do cidadão;</a:t>
            </a:r>
            <a:endParaRPr b="0" lang="pt-BR" sz="2500" spc="-1" strike="noStrike">
              <a:latin typeface="Arial"/>
            </a:endParaRPr>
          </a:p>
          <a:p>
            <a:pPr marL="514440" indent="-513000" algn="just">
              <a:lnSpc>
                <a:spcPct val="100000"/>
              </a:lnSpc>
            </a:pPr>
            <a:endParaRPr b="0" lang="pt-BR" sz="2500" spc="-1" strike="noStrike">
              <a:latin typeface="Arial"/>
            </a:endParaRPr>
          </a:p>
          <a:p>
            <a:pPr marL="514440" indent="-513000" algn="just">
              <a:lnSpc>
                <a:spcPct val="100000"/>
              </a:lnSpc>
              <a:buClr>
                <a:srgbClr val="000000"/>
              </a:buClr>
              <a:buFont typeface="Lucida Sans Unicode"/>
              <a:buAutoNum type="romanUcPeriod"/>
            </a:pPr>
            <a:r>
              <a:rPr b="0" lang="pt-BR" sz="2500" spc="-1" strike="noStrike">
                <a:solidFill>
                  <a:srgbClr val="000000"/>
                </a:solidFill>
                <a:latin typeface="Arial"/>
                <a:ea typeface="DejaVu Sans"/>
              </a:rPr>
              <a:t>A </a:t>
            </a:r>
            <a:r>
              <a:rPr b="1" lang="pt-BR" sz="2500" spc="-1" strike="noStrike">
                <a:solidFill>
                  <a:srgbClr val="000000"/>
                </a:solidFill>
                <a:latin typeface="Arial"/>
                <a:ea typeface="DejaVu Sans"/>
              </a:rPr>
              <a:t>formalização de convênios </a:t>
            </a:r>
            <a:r>
              <a:rPr b="0" lang="pt-BR" sz="2500" spc="-1" strike="noStrike">
                <a:solidFill>
                  <a:srgbClr val="000000"/>
                </a:solidFill>
                <a:latin typeface="Arial"/>
                <a:ea typeface="DejaVu Sans"/>
              </a:rPr>
              <a:t>e parcerias  associadas a um projeto </a:t>
            </a:r>
            <a:r>
              <a:rPr b="1" lang="pt-BR" sz="2500" spc="-1" strike="noStrike">
                <a:solidFill>
                  <a:srgbClr val="000000"/>
                </a:solidFill>
                <a:latin typeface="Arial"/>
                <a:ea typeface="DejaVu Sans"/>
              </a:rPr>
              <a:t>estruturado</a:t>
            </a:r>
            <a:r>
              <a:rPr b="0" lang="pt-BR" sz="2500" spc="-1" strike="noStrike">
                <a:solidFill>
                  <a:srgbClr val="000000"/>
                </a:solidFill>
                <a:latin typeface="Arial"/>
                <a:ea typeface="DejaVu Sans"/>
              </a:rPr>
              <a:t>, com </a:t>
            </a:r>
            <a:r>
              <a:rPr b="1" lang="pt-BR" sz="2500" spc="-1" strike="noStrike">
                <a:solidFill>
                  <a:srgbClr val="000000"/>
                </a:solidFill>
                <a:latin typeface="Arial"/>
                <a:ea typeface="DejaVu Sans"/>
              </a:rPr>
              <a:t>objetivos e procedimentos bem definidos </a:t>
            </a:r>
            <a:r>
              <a:rPr b="0" lang="pt-BR" sz="2500" spc="-1" strike="noStrike">
                <a:solidFill>
                  <a:srgbClr val="000000"/>
                </a:solidFill>
                <a:latin typeface="Arial"/>
                <a:ea typeface="DejaVu Sans"/>
              </a:rPr>
              <a:t>permitem o funcionamento da rede de serviços;</a:t>
            </a:r>
            <a:endParaRPr b="0" lang="pt-BR" sz="2500" spc="-1" strike="noStrike">
              <a:latin typeface="Arial"/>
            </a:endParaRPr>
          </a:p>
          <a:p>
            <a:pPr algn="just">
              <a:lnSpc>
                <a:spcPct val="100000"/>
              </a:lnSpc>
            </a:pPr>
            <a:endParaRPr b="0" lang="pt-BR" sz="2500" spc="-1" strike="noStrike">
              <a:latin typeface="Arial"/>
            </a:endParaRPr>
          </a:p>
          <a:p>
            <a:pPr marL="399960" indent="-398520" algn="just">
              <a:lnSpc>
                <a:spcPct val="100000"/>
              </a:lnSpc>
            </a:pPr>
            <a:endParaRPr b="0" lang="pt-BR" sz="2500" spc="-1" strike="noStrike">
              <a:latin typeface="Arial"/>
            </a:endParaRPr>
          </a:p>
          <a:p>
            <a:pPr marL="399960" indent="-398520">
              <a:lnSpc>
                <a:spcPct val="100000"/>
              </a:lnSpc>
            </a:pPr>
            <a:endParaRPr b="0" lang="pt-BR" sz="2500" spc="-1" strike="noStrike">
              <a:latin typeface="Arial"/>
            </a:endParaRPr>
          </a:p>
        </p:txBody>
      </p:sp>
      <p:pic>
        <p:nvPicPr>
          <p:cNvPr id="139" name="Imagem 6" descr=""/>
          <p:cNvPicPr/>
          <p:nvPr/>
        </p:nvPicPr>
        <p:blipFill>
          <a:blip r:embed="rId1"/>
          <a:stretch/>
        </p:blipFill>
        <p:spPr>
          <a:xfrm>
            <a:off x="0" y="0"/>
            <a:ext cx="1611360" cy="575280"/>
          </a:xfrm>
          <a:prstGeom prst="rect">
            <a:avLst/>
          </a:prstGeom>
          <a:ln w="9360">
            <a:noFill/>
          </a:ln>
        </p:spPr>
      </p:pic>
      <p:sp>
        <p:nvSpPr>
          <p:cNvPr id="140" name="CustomShape 3"/>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700" spc="-1" strike="noStrike">
                <a:solidFill>
                  <a:srgbClr val="000000"/>
                </a:solidFill>
                <a:latin typeface="Arial"/>
                <a:ea typeface="DejaVu Sans"/>
              </a:rPr>
              <a:t>LIÇÕES APRENDIDAS</a:t>
            </a:r>
            <a:endParaRPr b="0" lang="pt-BR" sz="2700" spc="-1" strike="noStrike">
              <a:latin typeface="Arial"/>
            </a:endParaRPr>
          </a:p>
          <a:p>
            <a:pPr marL="365760" indent="-254520" algn="ctr">
              <a:lnSpc>
                <a:spcPct val="100000"/>
              </a:lnSpc>
              <a:spcBef>
                <a:spcPts val="400"/>
              </a:spcBef>
            </a:pPr>
            <a:endParaRPr b="0" lang="pt-BR" sz="2700" spc="-1" strike="noStrike">
              <a:latin typeface="Arial"/>
            </a:endParaRPr>
          </a:p>
          <a:p>
            <a:pPr marL="352440" indent="-351000" algn="just">
              <a:lnSpc>
                <a:spcPct val="100000"/>
              </a:lnSpc>
              <a:spcBef>
                <a:spcPts val="400"/>
              </a:spcBef>
              <a:buClr>
                <a:srgbClr val="2da2bf"/>
              </a:buClr>
              <a:buSzPct val="68000"/>
              <a:buFont typeface="Lucida Sans Unicode"/>
              <a:buAutoNum type="romanUcPeriod"/>
            </a:pPr>
            <a:r>
              <a:rPr b="0" lang="pt-BR" sz="2700" spc="-1" strike="noStrike">
                <a:solidFill>
                  <a:srgbClr val="000000"/>
                </a:solidFill>
                <a:latin typeface="Arial"/>
                <a:ea typeface="DejaVu Sans"/>
              </a:rPr>
              <a:t>O suporte social oferecido às famílias atendidas pelo Projeto revelam que em muitos casos </a:t>
            </a:r>
            <a:r>
              <a:rPr b="1" lang="pt-BR" sz="2700" spc="-1" strike="noStrike">
                <a:solidFill>
                  <a:srgbClr val="000000"/>
                </a:solidFill>
                <a:latin typeface="Arial"/>
                <a:ea typeface="DejaVu Sans"/>
              </a:rPr>
              <a:t>não é falta de interesse em sair da informalidade</a:t>
            </a:r>
            <a:r>
              <a:rPr b="0" lang="pt-BR" sz="2700" spc="-1" strike="noStrike">
                <a:solidFill>
                  <a:srgbClr val="000000"/>
                </a:solidFill>
                <a:latin typeface="Arial"/>
                <a:ea typeface="DejaVu Sans"/>
              </a:rPr>
              <a:t> mas, a </a:t>
            </a:r>
            <a:r>
              <a:rPr b="1" lang="pt-BR" sz="2700" spc="-1" strike="noStrike">
                <a:solidFill>
                  <a:srgbClr val="000000"/>
                </a:solidFill>
                <a:latin typeface="Arial"/>
                <a:ea typeface="DejaVu Sans"/>
              </a:rPr>
              <a:t>ausência de condições objetivas para superar tal condição</a:t>
            </a:r>
            <a:r>
              <a:rPr b="0" lang="pt-BR" sz="2700" spc="-1" strike="noStrike">
                <a:solidFill>
                  <a:srgbClr val="000000"/>
                </a:solidFill>
                <a:latin typeface="Arial"/>
                <a:ea typeface="DejaVu Sans"/>
              </a:rPr>
              <a:t>;</a:t>
            </a:r>
            <a:endParaRPr b="0" lang="pt-BR" sz="2700" spc="-1" strike="noStrike">
              <a:latin typeface="Arial"/>
            </a:endParaRPr>
          </a:p>
          <a:p>
            <a:pPr marL="352440" indent="-351000" algn="just">
              <a:lnSpc>
                <a:spcPct val="100000"/>
              </a:lnSpc>
              <a:spcBef>
                <a:spcPts val="400"/>
              </a:spcBef>
            </a:pPr>
            <a:endParaRPr b="0" lang="pt-BR" sz="2700" spc="-1" strike="noStrike">
              <a:latin typeface="Arial"/>
            </a:endParaRPr>
          </a:p>
          <a:p>
            <a:pPr marL="399960" indent="-398520" algn="just">
              <a:lnSpc>
                <a:spcPct val="100000"/>
              </a:lnSpc>
              <a:spcBef>
                <a:spcPts val="400"/>
              </a:spcBef>
              <a:buClr>
                <a:srgbClr val="2da2bf"/>
              </a:buClr>
              <a:buSzPct val="68000"/>
              <a:buFont typeface="Lucida Sans Unicode"/>
              <a:buAutoNum type="romanUcPeriod"/>
            </a:pPr>
            <a:r>
              <a:rPr b="0" lang="pt-BR" sz="2700" spc="-1" strike="noStrike">
                <a:solidFill>
                  <a:srgbClr val="000000"/>
                </a:solidFill>
                <a:latin typeface="Arial"/>
                <a:ea typeface="DejaVu Sans"/>
              </a:rPr>
              <a:t>A </a:t>
            </a:r>
            <a:r>
              <a:rPr b="1" lang="pt-BR" sz="2700" spc="-1" strike="noStrike">
                <a:solidFill>
                  <a:srgbClr val="000000"/>
                </a:solidFill>
                <a:latin typeface="Arial"/>
                <a:ea typeface="DejaVu Sans"/>
              </a:rPr>
              <a:t>Extensão</a:t>
            </a:r>
            <a:r>
              <a:rPr b="0" lang="pt-BR" sz="2700" spc="-1" strike="noStrike">
                <a:solidFill>
                  <a:srgbClr val="000000"/>
                </a:solidFill>
                <a:latin typeface="Arial"/>
                <a:ea typeface="DejaVu Sans"/>
              </a:rPr>
              <a:t>, como um dos pilares que sustentam a Universidade, quando associada ao poder executivo, se torna um importante instrumento para a garantia do direito à habitação das populações de baixa renda.</a:t>
            </a:r>
            <a:endParaRPr b="0" lang="pt-BR" sz="2700" spc="-1" strike="noStrike">
              <a:latin typeface="Arial"/>
            </a:endParaRPr>
          </a:p>
          <a:p>
            <a:pPr marL="365760" indent="-254520" algn="ctr">
              <a:lnSpc>
                <a:spcPct val="100000"/>
              </a:lnSpc>
              <a:spcBef>
                <a:spcPts val="400"/>
              </a:spcBef>
            </a:pPr>
            <a:endParaRPr b="0" lang="pt-BR" sz="2700" spc="-1" strike="noStrike">
              <a:latin typeface="Arial"/>
            </a:endParaRPr>
          </a:p>
        </p:txBody>
      </p:sp>
      <p:pic>
        <p:nvPicPr>
          <p:cNvPr id="142" name="Imagem 5" descr=""/>
          <p:cNvPicPr/>
          <p:nvPr/>
        </p:nvPicPr>
        <p:blipFill>
          <a:blip r:embed="rId1"/>
          <a:stretch/>
        </p:blipFill>
        <p:spPr>
          <a:xfrm>
            <a:off x="0" y="0"/>
            <a:ext cx="1611360" cy="575280"/>
          </a:xfrm>
          <a:prstGeom prst="rect">
            <a:avLst/>
          </a:prstGeom>
          <a:ln w="9360">
            <a:noFill/>
          </a:ln>
        </p:spPr>
      </p:pic>
      <p:sp>
        <p:nvSpPr>
          <p:cNvPr id="143"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4" name="Picture 2" descr=""/>
          <p:cNvPicPr/>
          <p:nvPr/>
        </p:nvPicPr>
        <p:blipFill>
          <a:blip r:embed="rId1">
            <a:lum bright="10000"/>
          </a:blip>
          <a:stretch/>
        </p:blipFill>
        <p:spPr>
          <a:xfrm>
            <a:off x="2643120" y="1428840"/>
            <a:ext cx="4089960" cy="2862360"/>
          </a:xfrm>
          <a:prstGeom prst="rect">
            <a:avLst/>
          </a:prstGeom>
          <a:ln>
            <a:noFill/>
          </a:ln>
        </p:spPr>
      </p:pic>
      <p:sp>
        <p:nvSpPr>
          <p:cNvPr id="145" name="CustomShape 1"/>
          <p:cNvSpPr/>
          <p:nvPr/>
        </p:nvSpPr>
        <p:spPr>
          <a:xfrm>
            <a:off x="2071800" y="4429080"/>
            <a:ext cx="4967280" cy="191808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1800" spc="-1" strike="noStrike">
                <a:solidFill>
                  <a:srgbClr val="000000"/>
                </a:solidFill>
                <a:latin typeface="Lucida Sans Unicode"/>
                <a:ea typeface="DejaVu Sans"/>
              </a:rPr>
              <a:t>“</a:t>
            </a:r>
            <a:r>
              <a:rPr b="0" i="1" lang="pt-BR" sz="2400" spc="-1" strike="noStrike">
                <a:solidFill>
                  <a:srgbClr val="000000"/>
                </a:solidFill>
                <a:latin typeface="Arial"/>
                <a:ea typeface="DejaVu Sans"/>
              </a:rPr>
              <a:t>Sempre tive esperança, sabia que ia demorar, mas com certeza uma hora ia dar certo e essa hora chegou. Hoje eu sou dona da minha casa</a:t>
            </a:r>
            <a:r>
              <a:rPr b="0" lang="pt-BR" sz="2400" spc="-1" strike="noStrike">
                <a:solidFill>
                  <a:srgbClr val="000000"/>
                </a:solidFill>
                <a:latin typeface="Arial"/>
                <a:ea typeface="DejaVu Sans"/>
              </a:rPr>
              <a:t>”</a:t>
            </a:r>
            <a:endParaRPr b="0" lang="pt-BR" sz="2400" spc="-1" strike="noStrike">
              <a:latin typeface="Arial"/>
            </a:endParaRPr>
          </a:p>
        </p:txBody>
      </p:sp>
      <p:pic>
        <p:nvPicPr>
          <p:cNvPr id="146" name="Imagem 5" descr=""/>
          <p:cNvPicPr/>
          <p:nvPr/>
        </p:nvPicPr>
        <p:blipFill>
          <a:blip r:embed="rId2"/>
          <a:stretch/>
        </p:blipFill>
        <p:spPr>
          <a:xfrm>
            <a:off x="0" y="0"/>
            <a:ext cx="1611360" cy="575280"/>
          </a:xfrm>
          <a:prstGeom prst="rect">
            <a:avLst/>
          </a:prstGeom>
          <a:ln w="9360">
            <a:noFill/>
          </a:ln>
        </p:spPr>
      </p:pic>
      <p:sp>
        <p:nvSpPr>
          <p:cNvPr id="147"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571320" y="1785960"/>
            <a:ext cx="7869600" cy="4713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8000" spc="-1" strike="noStrike">
                <a:solidFill>
                  <a:srgbClr val="000000"/>
                </a:solidFill>
                <a:latin typeface="Arial"/>
                <a:ea typeface="DejaVu Sans"/>
              </a:rPr>
              <a:t>Equipe</a:t>
            </a:r>
            <a:r>
              <a:rPr b="0" lang="pt-BR" sz="8000" spc="-1" strike="noStrike">
                <a:solidFill>
                  <a:srgbClr val="000000"/>
                </a:solidFill>
                <a:latin typeface="Arial"/>
                <a:ea typeface="DejaVu Sans"/>
              </a:rPr>
              <a:t> </a:t>
            </a:r>
            <a:r>
              <a:rPr b="1" lang="pt-BR" sz="8000" spc="-1" strike="noStrike">
                <a:solidFill>
                  <a:srgbClr val="000000"/>
                </a:solidFill>
                <a:latin typeface="Arial"/>
                <a:ea typeface="DejaVu Sans"/>
              </a:rPr>
              <a:t>Responsável pelo Projeto:</a:t>
            </a:r>
            <a:endParaRPr b="0" lang="pt-BR" sz="8000" spc="-1" strike="noStrike">
              <a:latin typeface="Arial"/>
            </a:endParaRPr>
          </a:p>
          <a:p>
            <a:pPr marL="365760" indent="-254520" algn="ctr">
              <a:lnSpc>
                <a:spcPct val="100000"/>
              </a:lnSpc>
              <a:spcBef>
                <a:spcPts val="400"/>
              </a:spcBef>
            </a:pP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Edna Braun – Assistente Social – Responsável</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Ana Maria de Mello de Almeida – Assistente Social</a:t>
            </a:r>
            <a:endParaRPr b="0" lang="pt-BR" sz="8000" spc="-1" strike="noStrike">
              <a:latin typeface="Arial"/>
            </a:endParaRPr>
          </a:p>
          <a:p>
            <a:pPr marL="365760" indent="-254520" algn="ctr">
              <a:lnSpc>
                <a:spcPct val="100000"/>
              </a:lnSpc>
              <a:spcBef>
                <a:spcPts val="400"/>
              </a:spcBef>
            </a:pPr>
            <a:endParaRPr b="0" lang="pt-BR" sz="8000" spc="-1" strike="noStrike">
              <a:latin typeface="Arial"/>
            </a:endParaRPr>
          </a:p>
          <a:p>
            <a:pPr marL="365760" indent="-254520" algn="ctr">
              <a:lnSpc>
                <a:spcPct val="100000"/>
              </a:lnSpc>
              <a:spcBef>
                <a:spcPts val="400"/>
              </a:spcBef>
            </a:pPr>
            <a:r>
              <a:rPr b="1" lang="pt-BR" sz="8000" spc="-1" strike="noStrike">
                <a:solidFill>
                  <a:srgbClr val="000000"/>
                </a:solidFill>
                <a:latin typeface="Arial"/>
                <a:ea typeface="DejaVu Sans"/>
              </a:rPr>
              <a:t>Estagiárias de Serviço Social:</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Camila Kethelyn Dias Alves</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Kawany Cici Teixeira Silva</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Percília Marques </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Thais Aparecida de Souza</a:t>
            </a:r>
            <a:endParaRPr b="0" lang="pt-BR" sz="8000" spc="-1" strike="noStrike">
              <a:latin typeface="Arial"/>
            </a:endParaRPr>
          </a:p>
          <a:p>
            <a:pPr marL="365760" indent="-254520" algn="ctr">
              <a:lnSpc>
                <a:spcPct val="100000"/>
              </a:lnSpc>
              <a:spcBef>
                <a:spcPts val="400"/>
              </a:spcBef>
            </a:pPr>
            <a:endParaRPr b="0" lang="pt-BR" sz="8000" spc="-1" strike="noStrike">
              <a:latin typeface="Arial"/>
            </a:endParaRPr>
          </a:p>
          <a:p>
            <a:pPr marL="365760" indent="-254520" algn="ctr">
              <a:lnSpc>
                <a:spcPct val="100000"/>
              </a:lnSpc>
              <a:spcBef>
                <a:spcPts val="400"/>
              </a:spcBef>
            </a:pPr>
            <a:r>
              <a:rPr b="1" lang="pt-BR" sz="8000" spc="-1" strike="noStrike">
                <a:solidFill>
                  <a:srgbClr val="000000"/>
                </a:solidFill>
                <a:latin typeface="Arial"/>
                <a:ea typeface="DejaVu Sans"/>
              </a:rPr>
              <a:t>Contato</a:t>
            </a:r>
            <a:r>
              <a:rPr b="0" lang="pt-BR" sz="8000" spc="-1" strike="noStrike">
                <a:solidFill>
                  <a:srgbClr val="000000"/>
                </a:solidFill>
                <a:latin typeface="Arial"/>
                <a:ea typeface="DejaVu Sans"/>
              </a:rPr>
              <a:t>: </a:t>
            </a:r>
            <a:r>
              <a:rPr b="0" lang="pt-BR" sz="8000" spc="-1" strike="noStrike" u="sng">
                <a:solidFill>
                  <a:srgbClr val="ff8119"/>
                </a:solidFill>
                <a:uFillTx/>
                <a:latin typeface="Arial"/>
                <a:ea typeface="DejaVu Sans"/>
                <a:hlinkClick r:id="rId1"/>
              </a:rPr>
              <a:t>edna.braun@cohab.londrina.pr.gov.br</a:t>
            </a:r>
            <a:r>
              <a:rPr b="0" lang="pt-BR" sz="8000" spc="-1" strike="noStrike">
                <a:solidFill>
                  <a:srgbClr val="000000"/>
                </a:solidFill>
                <a:latin typeface="Arial"/>
                <a:ea typeface="DejaVu Sans"/>
              </a:rPr>
              <a:t>   </a:t>
            </a:r>
            <a:endParaRPr b="0" lang="pt-BR" sz="8000" spc="-1" strike="noStrike">
              <a:latin typeface="Arial"/>
            </a:endParaRPr>
          </a:p>
          <a:p>
            <a:pPr marL="365760" indent="-254520" algn="ctr">
              <a:lnSpc>
                <a:spcPct val="100000"/>
              </a:lnSpc>
              <a:spcBef>
                <a:spcPts val="400"/>
              </a:spcBef>
            </a:pPr>
            <a:r>
              <a:rPr b="0" lang="pt-BR" sz="8000" spc="-1" strike="noStrike">
                <a:solidFill>
                  <a:srgbClr val="000000"/>
                </a:solidFill>
                <a:latin typeface="Arial"/>
                <a:ea typeface="DejaVu Sans"/>
              </a:rPr>
              <a:t>                </a:t>
            </a:r>
            <a:r>
              <a:rPr b="0" lang="pt-BR" sz="8000" spc="-1" strike="noStrike" u="sng">
                <a:solidFill>
                  <a:srgbClr val="ff8119"/>
                </a:solidFill>
                <a:uFillTx/>
                <a:latin typeface="Arial"/>
                <a:ea typeface="DejaVu Sans"/>
                <a:hlinkClick r:id="rId2"/>
              </a:rPr>
              <a:t>ana.almeida@cohab.londrina.pr.g</a:t>
            </a:r>
            <a:r>
              <a:rPr b="0" lang="pt-BR" sz="9600" spc="-1" strike="noStrike" u="sng">
                <a:solidFill>
                  <a:srgbClr val="ff8119"/>
                </a:solidFill>
                <a:uFillTx/>
                <a:latin typeface="Arial"/>
                <a:ea typeface="DejaVu Sans"/>
                <a:hlinkClick r:id="rId3"/>
              </a:rPr>
              <a:t>ov.br</a:t>
            </a:r>
            <a:r>
              <a:rPr b="0" lang="pt-BR" sz="9600" spc="-1" strike="noStrike">
                <a:solidFill>
                  <a:srgbClr val="000000"/>
                </a:solidFill>
                <a:latin typeface="Arial"/>
                <a:ea typeface="DejaVu Sans"/>
              </a:rPr>
              <a:t> </a:t>
            </a:r>
            <a:endParaRPr b="0" lang="pt-BR" sz="9600" spc="-1" strike="noStrike">
              <a:latin typeface="Arial"/>
            </a:endParaRPr>
          </a:p>
          <a:p>
            <a:pPr marL="365760" indent="-254520" algn="ctr">
              <a:lnSpc>
                <a:spcPct val="100000"/>
              </a:lnSpc>
              <a:spcBef>
                <a:spcPts val="400"/>
              </a:spcBef>
            </a:pPr>
            <a:r>
              <a:rPr b="0" lang="pt-BR" sz="9600" spc="-1" strike="noStrike">
                <a:solidFill>
                  <a:srgbClr val="000000"/>
                </a:solidFill>
                <a:latin typeface="Arial"/>
                <a:ea typeface="DejaVu Sans"/>
              </a:rPr>
              <a:t> </a:t>
            </a:r>
            <a:endParaRPr b="0" lang="pt-BR" sz="9600" spc="-1" strike="noStrike">
              <a:latin typeface="Arial"/>
            </a:endParaRPr>
          </a:p>
          <a:p>
            <a:pPr marL="365760" indent="-254520">
              <a:lnSpc>
                <a:spcPct val="100000"/>
              </a:lnSpc>
              <a:spcBef>
                <a:spcPts val="400"/>
              </a:spcBef>
            </a:pPr>
            <a:endParaRPr b="0" lang="pt-BR" sz="9600" spc="-1" strike="noStrike">
              <a:latin typeface="Arial"/>
            </a:endParaRPr>
          </a:p>
        </p:txBody>
      </p:sp>
      <p:pic>
        <p:nvPicPr>
          <p:cNvPr id="149" name="Picture 5" descr=""/>
          <p:cNvPicPr/>
          <p:nvPr/>
        </p:nvPicPr>
        <p:blipFill>
          <a:blip r:embed="rId4"/>
          <a:stretch/>
        </p:blipFill>
        <p:spPr>
          <a:xfrm>
            <a:off x="0" y="0"/>
            <a:ext cx="2032920" cy="713520"/>
          </a:xfrm>
          <a:prstGeom prst="rect">
            <a:avLst/>
          </a:prstGeom>
          <a:ln w="9360">
            <a:noFill/>
          </a:ln>
        </p:spPr>
      </p:pic>
      <p:sp>
        <p:nvSpPr>
          <p:cNvPr id="150"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1481400"/>
            <a:ext cx="8228160" cy="5018040"/>
          </a:xfrm>
          <a:prstGeom prst="rect">
            <a:avLst/>
          </a:prstGeom>
          <a:noFill/>
          <a:ln>
            <a:noFill/>
          </a:ln>
        </p:spPr>
        <p:style>
          <a:lnRef idx="0"/>
          <a:fillRef idx="0"/>
          <a:effectRef idx="0"/>
          <a:fontRef idx="minor"/>
        </p:style>
        <p:txBody>
          <a:bodyPr lIns="90000" rIns="90000" tIns="45000" bIns="45000">
            <a:normAutofit/>
          </a:bodyPr>
          <a:p>
            <a:pPr marL="365760" indent="-254520" algn="ctr">
              <a:lnSpc>
                <a:spcPts val="2500"/>
              </a:lnSpc>
              <a:spcBef>
                <a:spcPts val="400"/>
              </a:spcBef>
            </a:pPr>
            <a:endParaRPr b="0" lang="pt-BR" sz="1800" spc="-1" strike="noStrike">
              <a:latin typeface="Arial"/>
            </a:endParaRPr>
          </a:p>
          <a:p>
            <a:pPr marL="365760" indent="-254520" algn="ctr">
              <a:lnSpc>
                <a:spcPts val="2500"/>
              </a:lnSpc>
              <a:spcBef>
                <a:spcPts val="400"/>
              </a:spcBef>
            </a:pPr>
            <a:r>
              <a:rPr b="1" lang="pt-BR" sz="2500" spc="-1" strike="noStrike">
                <a:solidFill>
                  <a:srgbClr val="000000"/>
                </a:solidFill>
                <a:latin typeface="Arial"/>
                <a:ea typeface="DejaVu Sans"/>
              </a:rPr>
              <a:t>LUIZ CÂNDIDO DE OLIVEIRA</a:t>
            </a:r>
            <a:endParaRPr b="0" lang="pt-BR" sz="2500" spc="-1" strike="noStrike">
              <a:latin typeface="Arial"/>
            </a:endParaRPr>
          </a:p>
          <a:p>
            <a:pPr marL="365760" indent="-254520" algn="ctr">
              <a:lnSpc>
                <a:spcPts val="2500"/>
              </a:lnSpc>
              <a:spcBef>
                <a:spcPts val="400"/>
              </a:spcBef>
            </a:pPr>
            <a:r>
              <a:rPr b="0" lang="pt-BR" sz="2500" spc="-1" strike="noStrike">
                <a:solidFill>
                  <a:srgbClr val="000000"/>
                </a:solidFill>
                <a:latin typeface="Arial"/>
                <a:ea typeface="DejaVu Sans"/>
              </a:rPr>
              <a:t>Diretor Presidente da COHAB-LD</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ctr">
              <a:lnSpc>
                <a:spcPct val="100000"/>
              </a:lnSpc>
              <a:spcBef>
                <a:spcPts val="400"/>
              </a:spcBef>
            </a:pPr>
            <a:r>
              <a:rPr b="1" lang="pt-BR" sz="2500" spc="-1" strike="noStrike">
                <a:solidFill>
                  <a:srgbClr val="000000"/>
                </a:solidFill>
                <a:latin typeface="Arial"/>
                <a:ea typeface="DejaVu Sans"/>
              </a:rPr>
              <a:t>EDIMILSON PINHEIRO SALLES</a:t>
            </a:r>
            <a:endParaRPr b="0" lang="pt-BR" sz="2500" spc="-1" strike="noStrike">
              <a:latin typeface="Arial"/>
            </a:endParaRPr>
          </a:p>
          <a:p>
            <a:pPr marL="365760" indent="-254520" algn="ctr">
              <a:lnSpc>
                <a:spcPct val="100000"/>
              </a:lnSpc>
              <a:spcBef>
                <a:spcPts val="400"/>
              </a:spcBef>
            </a:pPr>
            <a:r>
              <a:rPr b="0" lang="pt-BR" sz="2500" spc="-1" strike="noStrike">
                <a:solidFill>
                  <a:srgbClr val="000000"/>
                </a:solidFill>
                <a:latin typeface="Arial"/>
                <a:ea typeface="DejaVu Sans"/>
              </a:rPr>
              <a:t>Diretor Administrativo Financeiro da COHAB-LD</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ctr">
              <a:lnSpc>
                <a:spcPct val="100000"/>
              </a:lnSpc>
              <a:spcBef>
                <a:spcPts val="400"/>
              </a:spcBef>
            </a:pPr>
            <a:r>
              <a:rPr b="1" lang="pt-BR" sz="2500" spc="-1" strike="noStrike">
                <a:solidFill>
                  <a:srgbClr val="000000"/>
                </a:solidFill>
                <a:latin typeface="Arial"/>
                <a:ea typeface="DejaVu Sans"/>
              </a:rPr>
              <a:t>HELENO SOLLANO RABELO</a:t>
            </a:r>
            <a:endParaRPr b="0" lang="pt-BR" sz="2500" spc="-1" strike="noStrike">
              <a:latin typeface="Arial"/>
            </a:endParaRPr>
          </a:p>
          <a:p>
            <a:pPr marL="365760" indent="-254520" algn="ctr">
              <a:lnSpc>
                <a:spcPct val="100000"/>
              </a:lnSpc>
              <a:spcBef>
                <a:spcPts val="400"/>
              </a:spcBef>
            </a:pPr>
            <a:r>
              <a:rPr b="0" lang="pt-BR" sz="2500" spc="-1" strike="noStrike">
                <a:solidFill>
                  <a:srgbClr val="000000"/>
                </a:solidFill>
                <a:latin typeface="Arial"/>
                <a:ea typeface="DejaVu Sans"/>
              </a:rPr>
              <a:t>Diretor Técnico</a:t>
            </a:r>
            <a:endParaRPr b="0" lang="pt-BR" sz="2500" spc="-1" strike="noStrike">
              <a:latin typeface="Arial"/>
            </a:endParaRPr>
          </a:p>
          <a:p>
            <a:pPr marL="365760" indent="-254520" algn="ctr">
              <a:lnSpc>
                <a:spcPct val="100000"/>
              </a:lnSpc>
              <a:spcBef>
                <a:spcPts val="400"/>
              </a:spcBef>
            </a:pPr>
            <a:r>
              <a:rPr b="0" lang="pt-BR" sz="1800" spc="-1" strike="noStrike">
                <a:solidFill>
                  <a:srgbClr val="000000"/>
                </a:solidFill>
                <a:latin typeface="Arial"/>
                <a:ea typeface="DejaVu Sans"/>
              </a:rPr>
              <a:t>Contatos: </a:t>
            </a:r>
            <a:r>
              <a:rPr b="0" lang="pt-BR" sz="1800" spc="-1" strike="noStrike" u="sng">
                <a:solidFill>
                  <a:srgbClr val="ff8119"/>
                </a:solidFill>
                <a:uFillTx/>
                <a:latin typeface="Arial"/>
                <a:ea typeface="DejaVu Sans"/>
                <a:hlinkClick r:id="rId1"/>
              </a:rPr>
              <a:t>edna.braun@cohab.londrina.pr.gov.br</a:t>
            </a:r>
            <a:endParaRPr b="0" lang="pt-BR" sz="1800" spc="-1" strike="noStrike">
              <a:latin typeface="Arial"/>
            </a:endParaRPr>
          </a:p>
          <a:p>
            <a:pPr marL="365760" indent="-254520" algn="ctr">
              <a:lnSpc>
                <a:spcPct val="100000"/>
              </a:lnSpc>
              <a:spcBef>
                <a:spcPts val="400"/>
              </a:spcBef>
            </a:pPr>
            <a:endParaRPr b="0" lang="pt-BR" sz="1800" spc="-1" strike="noStrike">
              <a:latin typeface="Arial"/>
            </a:endParaRPr>
          </a:p>
          <a:p>
            <a:pPr marL="365760" indent="-254520" algn="ctr">
              <a:lnSpc>
                <a:spcPct val="100000"/>
              </a:lnSpc>
              <a:spcBef>
                <a:spcPts val="400"/>
              </a:spcBef>
            </a:pPr>
            <a:endParaRPr b="0" lang="pt-BR" sz="1800" spc="-1" strike="noStrike">
              <a:latin typeface="Arial"/>
            </a:endParaRPr>
          </a:p>
          <a:p>
            <a:pPr marL="365760" indent="-254520">
              <a:lnSpc>
                <a:spcPct val="100000"/>
              </a:lnSpc>
              <a:spcBef>
                <a:spcPts val="400"/>
              </a:spcBef>
            </a:pPr>
            <a:endParaRPr b="0" lang="pt-BR" sz="1800" spc="-1" strike="noStrike">
              <a:latin typeface="Arial"/>
            </a:endParaRPr>
          </a:p>
        </p:txBody>
      </p:sp>
      <p:pic>
        <p:nvPicPr>
          <p:cNvPr id="152" name="Imagem 5" descr=""/>
          <p:cNvPicPr/>
          <p:nvPr/>
        </p:nvPicPr>
        <p:blipFill>
          <a:blip r:embed="rId2"/>
          <a:stretch/>
        </p:blipFill>
        <p:spPr>
          <a:xfrm>
            <a:off x="0" y="0"/>
            <a:ext cx="1611360" cy="575280"/>
          </a:xfrm>
          <a:prstGeom prst="rect">
            <a:avLst/>
          </a:prstGeom>
          <a:ln w="9360">
            <a:noFill/>
          </a:ln>
        </p:spPr>
      </p:pic>
      <p:sp>
        <p:nvSpPr>
          <p:cNvPr id="153"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0" y="1357200"/>
            <a:ext cx="9142560" cy="504216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0" lang="pt-BR" sz="2700" spc="-1" strike="noStrike">
                <a:solidFill>
                  <a:srgbClr val="000000"/>
                </a:solidFill>
                <a:latin typeface="Franklin Gothic Heavy"/>
                <a:ea typeface="DejaVu Sans"/>
              </a:rPr>
              <a:t>ANTECEDENTES DO PROJETO</a:t>
            </a:r>
            <a:endParaRPr b="0" lang="pt-BR" sz="2700" spc="-1" strike="noStrike">
              <a:latin typeface="Arial"/>
            </a:endParaRPr>
          </a:p>
          <a:p>
            <a:pPr marL="365760" indent="-254520" algn="ctr">
              <a:lnSpc>
                <a:spcPct val="100000"/>
              </a:lnSpc>
              <a:spcBef>
                <a:spcPts val="400"/>
              </a:spcBef>
            </a:pPr>
            <a:endParaRPr b="0" lang="pt-BR" sz="2700" spc="-1" strike="noStrike">
              <a:latin typeface="Arial"/>
            </a:endParaRPr>
          </a:p>
          <a:p>
            <a:pPr marL="365760" indent="-254520" algn="just">
              <a:lnSpc>
                <a:spcPct val="100000"/>
              </a:lnSpc>
              <a:spcBef>
                <a:spcPts val="400"/>
              </a:spcBef>
            </a:pPr>
            <a:r>
              <a:rPr b="0" lang="pt-BR" sz="2700" spc="-1" strike="noStrike">
                <a:solidFill>
                  <a:srgbClr val="000000"/>
                </a:solidFill>
                <a:latin typeface="Arial"/>
                <a:ea typeface="DejaVu Sans"/>
              </a:rPr>
              <a:t>   </a:t>
            </a:r>
            <a:r>
              <a:rPr b="0" lang="pt-BR" sz="2700" spc="-1" strike="noStrike">
                <a:solidFill>
                  <a:srgbClr val="000000"/>
                </a:solidFill>
                <a:latin typeface="Calibri"/>
                <a:ea typeface="DejaVu Sans"/>
              </a:rPr>
              <a:t>O </a:t>
            </a:r>
            <a:r>
              <a:rPr b="0" i="1" lang="pt-BR" sz="2700" spc="-1" strike="noStrike">
                <a:solidFill>
                  <a:srgbClr val="000000"/>
                </a:solidFill>
                <a:latin typeface="Calibri"/>
                <a:ea typeface="DejaVu Sans"/>
              </a:rPr>
              <a:t>Projeto Mediando o Direito a Cidadania teve início</a:t>
            </a:r>
            <a:r>
              <a:rPr b="0" lang="pt-BR" sz="2700" spc="-1" strike="noStrike">
                <a:solidFill>
                  <a:srgbClr val="000000"/>
                </a:solidFill>
                <a:latin typeface="Calibri"/>
                <a:ea typeface="DejaVu Sans"/>
              </a:rPr>
              <a:t> no Trabalho Social realizado em áreas do Programa de Regularização Fundiária. O levantamento do perfil socioeconômico das famílias moradoras nestas áreas apontou, principalmente, a baixa escolaridade e a inclusão precária no mercado de trabalho,  que denotam uma maior vulnerabilidade social a que estão expostas estas famílias. Neste cenário, o Projeto surge como uma alternativa de inclusão social por meio do Programa de Regularização Fundiária</a:t>
            </a:r>
            <a:r>
              <a:rPr b="0" lang="pt-BR" sz="3200" spc="-1" strike="noStrike">
                <a:solidFill>
                  <a:srgbClr val="000000"/>
                </a:solidFill>
                <a:latin typeface="Arial"/>
                <a:ea typeface="DejaVu Sans"/>
              </a:rPr>
              <a:t>.</a:t>
            </a:r>
            <a:endParaRPr b="0" lang="pt-BR" sz="3200" spc="-1" strike="noStrike">
              <a:latin typeface="Arial"/>
            </a:endParaRPr>
          </a:p>
        </p:txBody>
      </p:sp>
      <p:sp>
        <p:nvSpPr>
          <p:cNvPr id="95"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pt-BR" sz="3000" spc="-1" strike="noStrike">
                <a:solidFill>
                  <a:srgbClr val="0070c0"/>
                </a:solidFill>
                <a:latin typeface="Arial Rounded MT Bold"/>
                <a:ea typeface="DejaVu Sans"/>
              </a:rPr>
              <a:t>             </a:t>
            </a:r>
            <a:endParaRPr b="0" lang="pt-BR" sz="3000" spc="-1" strike="noStrike">
              <a:latin typeface="Arial"/>
            </a:endParaRPr>
          </a:p>
        </p:txBody>
      </p:sp>
      <p:pic>
        <p:nvPicPr>
          <p:cNvPr id="96" name="Imagem 5" descr=""/>
          <p:cNvPicPr/>
          <p:nvPr/>
        </p:nvPicPr>
        <p:blipFill>
          <a:blip r:embed="rId1"/>
          <a:stretch/>
        </p:blipFill>
        <p:spPr>
          <a:xfrm>
            <a:off x="0" y="0"/>
            <a:ext cx="1611360" cy="575280"/>
          </a:xfrm>
          <a:prstGeom prst="rect">
            <a:avLst/>
          </a:prstGeom>
          <a:ln w="9360">
            <a:noFill/>
          </a:ln>
        </p:spPr>
      </p:pic>
      <p:sp>
        <p:nvSpPr>
          <p:cNvPr id="97" name="CustomShape 3"/>
          <p:cNvSpPr/>
          <p:nvPr/>
        </p:nvSpPr>
        <p:spPr>
          <a:xfrm>
            <a:off x="936000" y="66240"/>
            <a:ext cx="5953320" cy="1065960"/>
          </a:xfrm>
          <a:prstGeom prst="rect">
            <a:avLst/>
          </a:prstGeom>
          <a:noFill/>
          <a:ln>
            <a:noFill/>
          </a:ln>
        </p:spPr>
        <p:style>
          <a:lnRef idx="0"/>
          <a:fillRef idx="0"/>
          <a:effectRef idx="0"/>
          <a:fontRef idx="minor"/>
        </p:style>
        <p:txBody>
          <a:bodyPr lIns="90000" rIns="90000" tIns="45000" bIns="45000"/>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395640" y="1150920"/>
            <a:ext cx="8315640" cy="5256360"/>
          </a:xfrm>
          <a:prstGeom prst="rect">
            <a:avLst/>
          </a:prstGeom>
          <a:noFill/>
          <a:ln>
            <a:noFill/>
          </a:ln>
        </p:spPr>
        <p:style>
          <a:lnRef idx="0"/>
          <a:fillRef idx="0"/>
          <a:effectRef idx="0"/>
          <a:fontRef idx="minor"/>
        </p:style>
        <p:txBody>
          <a:bodyPr lIns="90000" rIns="90000" tIns="45000" bIns="45000">
            <a:normAutofit/>
          </a:bodyPr>
          <a:p>
            <a:pPr marL="365760" indent="-254520" algn="ctr">
              <a:lnSpc>
                <a:spcPts val="2500"/>
              </a:lnSpc>
              <a:spcBef>
                <a:spcPts val="400"/>
              </a:spcBef>
            </a:pPr>
            <a:r>
              <a:rPr b="0" lang="pt-BR" sz="2500" spc="-1" strike="noStrike">
                <a:solidFill>
                  <a:srgbClr val="000000"/>
                </a:solidFill>
                <a:latin typeface="Arial"/>
                <a:ea typeface="DejaVu Sans"/>
              </a:rPr>
              <a:t>                </a:t>
            </a:r>
            <a:endParaRPr b="0" lang="pt-BR" sz="2500" spc="-1" strike="noStrike">
              <a:latin typeface="Arial"/>
            </a:endParaRPr>
          </a:p>
          <a:p>
            <a:pPr marL="365760" indent="-254520" algn="ctr">
              <a:lnSpc>
                <a:spcPts val="2500"/>
              </a:lnSpc>
              <a:spcBef>
                <a:spcPts val="400"/>
              </a:spcBef>
            </a:pPr>
            <a:r>
              <a:rPr b="0" lang="pt-BR" sz="2500" spc="-1" strike="noStrike">
                <a:solidFill>
                  <a:srgbClr val="000000"/>
                </a:solidFill>
                <a:latin typeface="Arial"/>
                <a:ea typeface="DejaVu Sans"/>
              </a:rPr>
              <a:t>               </a:t>
            </a:r>
            <a:r>
              <a:rPr b="0" lang="pt-BR" sz="2500" spc="-1" strike="noStrike">
                <a:solidFill>
                  <a:srgbClr val="000000"/>
                </a:solidFill>
                <a:latin typeface="Arial"/>
                <a:ea typeface="DejaVu Sans"/>
              </a:rPr>
              <a:t>LOCAIS DE INTERVENÇÃO</a:t>
            </a:r>
            <a:endParaRPr b="0" lang="pt-BR" sz="2500" spc="-1" strike="noStrike">
              <a:latin typeface="Arial"/>
            </a:endParaRPr>
          </a:p>
          <a:p>
            <a:pPr marL="365760" indent="-254520" algn="ctr">
              <a:lnSpc>
                <a:spcPts val="2500"/>
              </a:lnSpc>
              <a:spcBef>
                <a:spcPts val="400"/>
              </a:spcBef>
            </a:pPr>
            <a:r>
              <a:rPr b="0" lang="pt-BR" sz="1800" spc="-1" strike="noStrike">
                <a:solidFill>
                  <a:srgbClr val="000000"/>
                </a:solidFill>
                <a:latin typeface="Arial"/>
                <a:ea typeface="DejaVu Sans"/>
              </a:rPr>
              <a:t>                           </a:t>
            </a:r>
            <a:r>
              <a:rPr b="0" lang="pt-BR" sz="1800" spc="-1" strike="noStrike">
                <a:solidFill>
                  <a:srgbClr val="000000"/>
                </a:solidFill>
                <a:latin typeface="Arial"/>
                <a:ea typeface="DejaVu Sans"/>
              </a:rPr>
              <a:t>Áreas  beneficiadas pelo Programa de Regularização Fundiária em  Londrina-PR/  Ano 2018</a:t>
            </a:r>
            <a:endParaRPr b="0" lang="pt-BR" sz="1800" spc="-1" strike="noStrike">
              <a:latin typeface="Arial"/>
            </a:endParaRPr>
          </a:p>
          <a:p>
            <a:pPr marL="365760" indent="-254520" algn="ctr">
              <a:lnSpc>
                <a:spcPts val="2500"/>
              </a:lnSpc>
              <a:spcBef>
                <a:spcPts val="400"/>
              </a:spcBef>
            </a:pPr>
            <a:endParaRPr b="0" lang="pt-BR" sz="1800" spc="-1" strike="noStrike">
              <a:latin typeface="Arial"/>
            </a:endParaRPr>
          </a:p>
          <a:p>
            <a:pPr marL="365760" indent="-254520" algn="ctr">
              <a:lnSpc>
                <a:spcPct val="100000"/>
              </a:lnSpc>
              <a:spcBef>
                <a:spcPts val="400"/>
              </a:spcBef>
            </a:pPr>
            <a:endParaRPr b="0" lang="pt-BR" sz="1800" spc="-1" strike="noStrike">
              <a:latin typeface="Arial"/>
            </a:endParaRPr>
          </a:p>
        </p:txBody>
      </p:sp>
      <p:pic>
        <p:nvPicPr>
          <p:cNvPr id="99" name="Imagem 8" descr=""/>
          <p:cNvPicPr/>
          <p:nvPr/>
        </p:nvPicPr>
        <p:blipFill>
          <a:blip r:embed="rId1"/>
          <a:stretch/>
        </p:blipFill>
        <p:spPr>
          <a:xfrm>
            <a:off x="0" y="0"/>
            <a:ext cx="1611360" cy="575280"/>
          </a:xfrm>
          <a:prstGeom prst="rect">
            <a:avLst/>
          </a:prstGeom>
          <a:ln w="9360">
            <a:noFill/>
          </a:ln>
        </p:spPr>
      </p:pic>
      <p:sp>
        <p:nvSpPr>
          <p:cNvPr id="100"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graphicFrame>
        <p:nvGraphicFramePr>
          <p:cNvPr id="101" name="Table 3"/>
          <p:cNvGraphicFramePr/>
          <p:nvPr/>
        </p:nvGraphicFramePr>
        <p:xfrm>
          <a:off x="5934240" y="3096000"/>
          <a:ext cx="2244240" cy="2343600"/>
        </p:xfrm>
        <a:graphic>
          <a:graphicData uri="http://schemas.openxmlformats.org/drawingml/2006/table">
            <a:tbl>
              <a:tblPr/>
              <a:tblGrid>
                <a:gridCol w="2244600"/>
              </a:tblGrid>
              <a:tr h="432360">
                <a:tc>
                  <a:txBody>
                    <a:bodyPr lIns="68400" rIns="68400"/>
                    <a:p>
                      <a:pPr>
                        <a:lnSpc>
                          <a:spcPct val="115000"/>
                        </a:lnSpc>
                      </a:pPr>
                      <a:r>
                        <a:rPr b="0" lang="pt-BR" sz="2000" spc="-1" strike="noStrike">
                          <a:solidFill>
                            <a:srgbClr val="000000"/>
                          </a:solidFill>
                          <a:latin typeface="Arial"/>
                          <a:ea typeface="Calibri"/>
                        </a:rPr>
                        <a:t>Jd. Leste Oeste</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76640">
                <a:tc>
                  <a:txBody>
                    <a:bodyPr lIns="68400" rIns="68400"/>
                    <a:p>
                      <a:pPr>
                        <a:lnSpc>
                          <a:spcPct val="115000"/>
                        </a:lnSpc>
                      </a:pPr>
                      <a:r>
                        <a:rPr b="0" lang="pt-BR" sz="2000" spc="-1" strike="noStrike">
                          <a:solidFill>
                            <a:srgbClr val="000000"/>
                          </a:solidFill>
                          <a:latin typeface="Arial"/>
                          <a:ea typeface="Calibri"/>
                        </a:rPr>
                        <a:t>Kobayashi</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76640">
                <a:tc>
                  <a:txBody>
                    <a:bodyPr lIns="68400" rIns="68400"/>
                    <a:p>
                      <a:pPr>
                        <a:lnSpc>
                          <a:spcPct val="115000"/>
                        </a:lnSpc>
                      </a:pPr>
                      <a:r>
                        <a:rPr b="0" lang="pt-BR" sz="2000" spc="-1" strike="noStrike">
                          <a:solidFill>
                            <a:srgbClr val="000000"/>
                          </a:solidFill>
                          <a:latin typeface="Arial"/>
                          <a:ea typeface="Calibri"/>
                        </a:rPr>
                        <a:t>Rosa Branca</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76640">
                <a:tc>
                  <a:txBody>
                    <a:bodyPr lIns="68400" rIns="68400"/>
                    <a:p>
                      <a:pPr>
                        <a:lnSpc>
                          <a:spcPct val="115000"/>
                        </a:lnSpc>
                      </a:pPr>
                      <a:r>
                        <a:rPr b="0" lang="pt-BR" sz="2000" spc="-1" strike="noStrike">
                          <a:solidFill>
                            <a:srgbClr val="000000"/>
                          </a:solidFill>
                          <a:latin typeface="Arial"/>
                          <a:ea typeface="Calibri"/>
                        </a:rPr>
                        <a:t>Vila Ricardo</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81320">
                <a:tc>
                  <a:txBody>
                    <a:bodyPr lIns="68400" rIns="68400"/>
                    <a:p>
                      <a:pPr>
                        <a:lnSpc>
                          <a:spcPct val="115000"/>
                        </a:lnSpc>
                      </a:pPr>
                      <a:r>
                        <a:rPr b="0" lang="pt-BR" sz="2000" spc="-1" strike="noStrike">
                          <a:solidFill>
                            <a:srgbClr val="000000"/>
                          </a:solidFill>
                          <a:latin typeface="Arial"/>
                          <a:ea typeface="Calibri"/>
                        </a:rPr>
                        <a:t>Warta</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102" name="Table 4"/>
          <p:cNvGraphicFramePr/>
          <p:nvPr/>
        </p:nvGraphicFramePr>
        <p:xfrm>
          <a:off x="2894040" y="3135600"/>
          <a:ext cx="2244240" cy="1720800"/>
        </p:xfrm>
        <a:graphic>
          <a:graphicData uri="http://schemas.openxmlformats.org/drawingml/2006/table">
            <a:tbl>
              <a:tblPr/>
              <a:tblGrid>
                <a:gridCol w="2244600"/>
              </a:tblGrid>
              <a:tr h="417600">
                <a:tc>
                  <a:txBody>
                    <a:bodyPr lIns="68400" rIns="68400"/>
                    <a:p>
                      <a:pPr>
                        <a:lnSpc>
                          <a:spcPct val="115000"/>
                        </a:lnSpc>
                      </a:pPr>
                      <a:r>
                        <a:rPr b="0" lang="pt-BR" sz="2000" spc="-1" strike="noStrike">
                          <a:solidFill>
                            <a:srgbClr val="000000"/>
                          </a:solidFill>
                          <a:latin typeface="Arial"/>
                          <a:ea typeface="Calibri"/>
                        </a:rPr>
                        <a:t>União da Vitória </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17600">
                <a:tc>
                  <a:txBody>
                    <a:bodyPr lIns="68400" rIns="68400"/>
                    <a:p>
                      <a:pPr>
                        <a:lnSpc>
                          <a:spcPct val="115000"/>
                        </a:lnSpc>
                      </a:pPr>
                      <a:r>
                        <a:rPr b="0" lang="pt-BR" sz="2000" spc="-1" strike="noStrike">
                          <a:solidFill>
                            <a:srgbClr val="000000"/>
                          </a:solidFill>
                          <a:latin typeface="Arial"/>
                          <a:ea typeface="Calibri"/>
                        </a:rPr>
                        <a:t>Jd. Santa Fé</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17600">
                <a:tc>
                  <a:txBody>
                    <a:bodyPr lIns="68400" rIns="68400"/>
                    <a:p>
                      <a:pPr>
                        <a:lnSpc>
                          <a:spcPct val="115000"/>
                        </a:lnSpc>
                      </a:pPr>
                      <a:r>
                        <a:rPr b="0" lang="pt-BR" sz="2000" spc="-1" strike="noStrike">
                          <a:solidFill>
                            <a:srgbClr val="000000"/>
                          </a:solidFill>
                          <a:latin typeface="Arial"/>
                          <a:ea typeface="Calibri"/>
                        </a:rPr>
                        <a:t>Jd. São Marcos</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417600">
                <a:tc>
                  <a:txBody>
                    <a:bodyPr lIns="68400" rIns="68400"/>
                    <a:p>
                      <a:pPr>
                        <a:lnSpc>
                          <a:spcPct val="115000"/>
                        </a:lnSpc>
                      </a:pPr>
                      <a:r>
                        <a:rPr b="0" lang="pt-BR" sz="2000" spc="-1" strike="noStrike">
                          <a:solidFill>
                            <a:srgbClr val="000000"/>
                          </a:solidFill>
                          <a:latin typeface="Arial"/>
                          <a:ea typeface="Calibri"/>
                        </a:rPr>
                        <a:t>Jd. São Jorge</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582480">
                <a:tc>
                  <a:txBody>
                    <a:bodyPr lIns="68400" rIns="68400"/>
                    <a:p>
                      <a:pPr>
                        <a:lnSpc>
                          <a:spcPct val="115000"/>
                        </a:lnSpc>
                      </a:pPr>
                      <a:r>
                        <a:rPr b="0" lang="pt-BR" sz="2000" spc="-1" strike="noStrike">
                          <a:solidFill>
                            <a:srgbClr val="000000"/>
                          </a:solidFill>
                          <a:latin typeface="Arial"/>
                          <a:ea typeface="Calibri"/>
                        </a:rPr>
                        <a:t>Jd. José Belinati</a:t>
                      </a:r>
                      <a:endParaRPr b="0" lang="pt-BR"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214200" y="1285920"/>
            <a:ext cx="8711640" cy="5256360"/>
          </a:xfrm>
          <a:prstGeom prst="rect">
            <a:avLst/>
          </a:prstGeom>
          <a:noFill/>
          <a:ln>
            <a:noFill/>
          </a:ln>
        </p:spPr>
        <p:style>
          <a:lnRef idx="0"/>
          <a:fillRef idx="0"/>
          <a:effectRef idx="0"/>
          <a:fontRef idx="minor"/>
        </p:style>
        <p:txBody>
          <a:bodyPr lIns="90000" rIns="90000" tIns="45000" bIns="45000">
            <a:normAutofit/>
          </a:bodyPr>
          <a:p>
            <a:pPr algn="just">
              <a:lnSpc>
                <a:spcPct val="100000"/>
              </a:lnSpc>
              <a:spcBef>
                <a:spcPts val="400"/>
              </a:spcBef>
            </a:pPr>
            <a:endParaRPr b="0" lang="pt-BR" sz="1800" spc="-1" strike="noStrike">
              <a:latin typeface="Arial"/>
            </a:endParaRPr>
          </a:p>
          <a:p>
            <a:pPr marL="365760" indent="-254520" algn="just">
              <a:lnSpc>
                <a:spcPct val="100000"/>
              </a:lnSpc>
              <a:spcBef>
                <a:spcPts val="400"/>
              </a:spcBef>
            </a:pPr>
            <a:endParaRPr b="0" lang="pt-BR" sz="1800" spc="-1" strike="noStrike">
              <a:latin typeface="Arial"/>
            </a:endParaRPr>
          </a:p>
          <a:p>
            <a:pPr marL="365760" indent="-254520" algn="just">
              <a:lnSpc>
                <a:spcPct val="100000"/>
              </a:lnSpc>
              <a:spcBef>
                <a:spcPts val="400"/>
              </a:spcBef>
              <a:buClr>
                <a:srgbClr val="2da2bf"/>
              </a:buClr>
              <a:buSzPct val="68000"/>
              <a:buFont typeface="Wingdings" charset="2"/>
              <a:buChar char=""/>
            </a:pPr>
            <a:r>
              <a:rPr b="1" lang="pt-BR" sz="2700" spc="-1" strike="noStrike">
                <a:solidFill>
                  <a:srgbClr val="000000"/>
                </a:solidFill>
                <a:latin typeface="Arial"/>
                <a:ea typeface="DejaVu Sans"/>
              </a:rPr>
              <a:t>Objetivo: </a:t>
            </a:r>
            <a:r>
              <a:rPr b="0" lang="pt-BR" sz="2700" spc="-1" strike="noStrike">
                <a:solidFill>
                  <a:srgbClr val="000000"/>
                </a:solidFill>
                <a:latin typeface="Arial"/>
                <a:ea typeface="DejaVu Sans"/>
              </a:rPr>
              <a:t>Promover a mediação junto às famílias que necessitam atendimento jurídico para processos de inventário e divórcio, como condição ao acesso à titularidade do imóvel por meio do Programa de Regularização Fundiária da COHAB-LD, e dos escritórios de Aplicação de práticas jurídicas das faculdades/universidades locais</a:t>
            </a:r>
            <a:r>
              <a:rPr b="0" lang="pt-BR" sz="2700" spc="-1" strike="noStrike">
                <a:solidFill>
                  <a:srgbClr val="ff0000"/>
                </a:solidFill>
                <a:latin typeface="Arial"/>
                <a:ea typeface="DejaVu Sans"/>
              </a:rPr>
              <a:t>. </a:t>
            </a:r>
            <a:endParaRPr b="0" lang="pt-BR" sz="2700" spc="-1" strike="noStrike">
              <a:latin typeface="Arial"/>
            </a:endParaRPr>
          </a:p>
          <a:p>
            <a:pPr algn="just">
              <a:lnSpc>
                <a:spcPct val="100000"/>
              </a:lnSpc>
              <a:spcBef>
                <a:spcPts val="400"/>
              </a:spcBef>
            </a:pPr>
            <a:endParaRPr b="0" lang="pt-BR" sz="2700" spc="-1" strike="noStrike">
              <a:latin typeface="Arial"/>
            </a:endParaRPr>
          </a:p>
          <a:p>
            <a:pPr algn="just">
              <a:lnSpc>
                <a:spcPct val="100000"/>
              </a:lnSpc>
              <a:spcBef>
                <a:spcPts val="400"/>
              </a:spcBef>
            </a:pPr>
            <a:endParaRPr b="0" lang="pt-BR" sz="2700" spc="-1" strike="noStrike">
              <a:latin typeface="Arial"/>
            </a:endParaRPr>
          </a:p>
        </p:txBody>
      </p:sp>
      <p:pic>
        <p:nvPicPr>
          <p:cNvPr id="104" name="Imagem 5" descr=""/>
          <p:cNvPicPr/>
          <p:nvPr/>
        </p:nvPicPr>
        <p:blipFill>
          <a:blip r:embed="rId1"/>
          <a:stretch/>
        </p:blipFill>
        <p:spPr>
          <a:xfrm>
            <a:off x="0" y="0"/>
            <a:ext cx="1611360" cy="575280"/>
          </a:xfrm>
          <a:prstGeom prst="rect">
            <a:avLst/>
          </a:prstGeom>
          <a:ln w="9360">
            <a:noFill/>
          </a:ln>
        </p:spPr>
      </p:pic>
      <p:sp>
        <p:nvSpPr>
          <p:cNvPr id="105"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642960" y="1285920"/>
            <a:ext cx="8121600" cy="557064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endParaRPr b="0" lang="pt-BR" sz="1800" spc="-1" strike="noStrike">
              <a:latin typeface="Arial"/>
            </a:endParaRPr>
          </a:p>
          <a:p>
            <a:pPr marL="365760" indent="-254520" algn="ctr">
              <a:lnSpc>
                <a:spcPct val="100000"/>
              </a:lnSpc>
              <a:spcBef>
                <a:spcPts val="400"/>
              </a:spcBef>
            </a:pPr>
            <a:r>
              <a:rPr b="1" lang="pt-BR" sz="2500" spc="-1" strike="noStrike">
                <a:solidFill>
                  <a:srgbClr val="000000"/>
                </a:solidFill>
                <a:latin typeface="Arial"/>
                <a:ea typeface="DejaVu Sans"/>
              </a:rPr>
              <a:t>OBJETIVOS ESPECÍFICOS</a:t>
            </a:r>
            <a:endParaRPr b="0" lang="pt-BR" sz="2500" spc="-1" strike="noStrike">
              <a:latin typeface="Arial"/>
            </a:endParaRPr>
          </a:p>
          <a:p>
            <a:pPr marL="365760" indent="-254520" algn="ctr">
              <a:lnSpc>
                <a:spcPct val="100000"/>
              </a:lnSpc>
              <a:spcBef>
                <a:spcPts val="400"/>
              </a:spcBef>
            </a:pPr>
            <a:r>
              <a:rPr b="0" lang="pt-BR" sz="2500" spc="-1" strike="noStrike">
                <a:solidFill>
                  <a:srgbClr val="000000"/>
                </a:solidFill>
                <a:latin typeface="Arial"/>
                <a:ea typeface="DejaVu Sans"/>
              </a:rPr>
              <a:t>(perspectiva dos beneficiários)</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Efetivar o direito à moradia legal, por meio da Regularização Fundiária;</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Possibilitar o acesso a informação;</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Viabilizar o acesso à documentação;</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Mediar o acesso a justiça gratuita;</a:t>
            </a:r>
            <a:endParaRPr b="0" lang="pt-BR" sz="2500" spc="-1" strike="noStrike">
              <a:latin typeface="Arial"/>
            </a:endParaRPr>
          </a:p>
          <a:p>
            <a:pPr marL="365760" indent="-254520" algn="just">
              <a:lnSpc>
                <a:spcPct val="100000"/>
              </a:lnSpc>
              <a:spcBef>
                <a:spcPts val="400"/>
              </a:spcBef>
              <a:buClr>
                <a:srgbClr val="2da2bf"/>
              </a:buClr>
              <a:buSzPct val="68000"/>
              <a:buFont typeface="Wingdings" charset="2"/>
              <a:buChar char=""/>
            </a:pPr>
            <a:r>
              <a:rPr b="0" lang="pt-BR" sz="2500" spc="-1" strike="noStrike">
                <a:solidFill>
                  <a:srgbClr val="000000"/>
                </a:solidFill>
                <a:latin typeface="Arial"/>
                <a:ea typeface="DejaVu Sans"/>
              </a:rPr>
              <a:t>Favorecer regularização da situação civil;</a:t>
            </a:r>
            <a:endParaRPr b="0" lang="pt-BR" sz="2500" spc="-1" strike="noStrike">
              <a:latin typeface="Arial"/>
            </a:endParaRPr>
          </a:p>
          <a:p>
            <a:pPr>
              <a:lnSpc>
                <a:spcPct val="100000"/>
              </a:lnSpc>
              <a:spcBef>
                <a:spcPts val="400"/>
              </a:spcBef>
            </a:pPr>
            <a:endParaRPr b="0" lang="pt-BR" sz="2500" spc="-1" strike="noStrike">
              <a:latin typeface="Arial"/>
            </a:endParaRPr>
          </a:p>
          <a:p>
            <a:pPr marL="365760" indent="-254520">
              <a:lnSpc>
                <a:spcPct val="100000"/>
              </a:lnSpc>
              <a:spcBef>
                <a:spcPts val="400"/>
              </a:spcBef>
            </a:pPr>
            <a:endParaRPr b="0" lang="pt-BR" sz="2500" spc="-1" strike="noStrike">
              <a:latin typeface="Arial"/>
            </a:endParaRPr>
          </a:p>
        </p:txBody>
      </p:sp>
      <p:pic>
        <p:nvPicPr>
          <p:cNvPr id="107" name="Imagem 4" descr=""/>
          <p:cNvPicPr/>
          <p:nvPr/>
        </p:nvPicPr>
        <p:blipFill>
          <a:blip r:embed="rId1"/>
          <a:stretch/>
        </p:blipFill>
        <p:spPr>
          <a:xfrm>
            <a:off x="0" y="0"/>
            <a:ext cx="1611360" cy="575280"/>
          </a:xfrm>
          <a:prstGeom prst="rect">
            <a:avLst/>
          </a:prstGeom>
          <a:ln w="9360">
            <a:noFill/>
          </a:ln>
        </p:spPr>
      </p:pic>
      <p:sp>
        <p:nvSpPr>
          <p:cNvPr id="108"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642960" y="1214280"/>
            <a:ext cx="8151840" cy="525636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500" spc="-1" strike="noStrike">
                <a:solidFill>
                  <a:srgbClr val="000000"/>
                </a:solidFill>
                <a:latin typeface="Arial"/>
                <a:ea typeface="DejaVu Sans"/>
              </a:rPr>
              <a:t>OBJETIVOS ESPECÍFICOS </a:t>
            </a:r>
            <a:endParaRPr b="0" lang="pt-BR" sz="2500" spc="-1" strike="noStrike">
              <a:latin typeface="Arial"/>
            </a:endParaRPr>
          </a:p>
          <a:p>
            <a:pPr marL="365760" indent="-254520" algn="ctr">
              <a:lnSpc>
                <a:spcPct val="100000"/>
              </a:lnSpc>
              <a:spcBef>
                <a:spcPts val="400"/>
              </a:spcBef>
            </a:pPr>
            <a:r>
              <a:rPr b="0" lang="pt-BR" sz="2500" spc="-1" strike="noStrike">
                <a:solidFill>
                  <a:srgbClr val="000000"/>
                </a:solidFill>
                <a:latin typeface="Arial"/>
                <a:ea typeface="DejaVu Sans"/>
              </a:rPr>
              <a:t>(perspectiva da gestão)</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3" charset="2"/>
              <a:buChar char=""/>
            </a:pPr>
            <a:r>
              <a:rPr b="0" lang="pt-BR" sz="2500" spc="-1" strike="noStrike">
                <a:solidFill>
                  <a:srgbClr val="000000"/>
                </a:solidFill>
                <a:latin typeface="Arial"/>
                <a:ea typeface="DejaVu Sans"/>
              </a:rPr>
              <a:t>Gerar maior </a:t>
            </a:r>
            <a:r>
              <a:rPr b="1" lang="pt-BR" sz="2500" spc="-1" strike="noStrike">
                <a:solidFill>
                  <a:srgbClr val="000000"/>
                </a:solidFill>
                <a:latin typeface="Arial"/>
                <a:ea typeface="DejaVu Sans"/>
              </a:rPr>
              <a:t>Eficiência</a:t>
            </a:r>
            <a:r>
              <a:rPr b="0" lang="pt-BR" sz="2500" spc="-1" strike="noStrike">
                <a:solidFill>
                  <a:srgbClr val="000000"/>
                </a:solidFill>
                <a:latin typeface="Arial"/>
                <a:ea typeface="DejaVu Sans"/>
              </a:rPr>
              <a:t> nas soluções pendentes de regularização fundiária, por meio de encaminhamentos, controle e soluções nos casos em que, há anos, o lote está com pendência de regularização, sem perspectivas concretas de  conclusão;</a:t>
            </a:r>
            <a:endParaRPr b="0" lang="pt-BR" sz="2500" spc="-1" strike="noStrike">
              <a:latin typeface="Arial"/>
            </a:endParaRPr>
          </a:p>
          <a:p>
            <a:pPr marL="365760" indent="-254520" algn="just">
              <a:lnSpc>
                <a:spcPct val="100000"/>
              </a:lnSpc>
              <a:spcBef>
                <a:spcPts val="400"/>
              </a:spcBef>
              <a:buClr>
                <a:srgbClr val="2da2bf"/>
              </a:buClr>
              <a:buSzPct val="68000"/>
              <a:buFont typeface="Wingdings 3" charset="2"/>
              <a:buChar char=""/>
            </a:pPr>
            <a:r>
              <a:rPr b="0" lang="pt-BR" sz="2500" spc="-1" strike="noStrike">
                <a:solidFill>
                  <a:srgbClr val="000000"/>
                </a:solidFill>
                <a:latin typeface="Arial"/>
                <a:ea typeface="DejaVu Sans"/>
              </a:rPr>
              <a:t>Promover maior </a:t>
            </a:r>
            <a:r>
              <a:rPr b="1" lang="pt-BR" sz="2500" spc="-1" strike="noStrike">
                <a:solidFill>
                  <a:srgbClr val="000000"/>
                </a:solidFill>
                <a:latin typeface="Arial"/>
                <a:ea typeface="DejaVu Sans"/>
              </a:rPr>
              <a:t>Eficácia</a:t>
            </a:r>
            <a:r>
              <a:rPr b="0" lang="pt-BR" sz="2500" spc="-1" strike="noStrike">
                <a:solidFill>
                  <a:srgbClr val="000000"/>
                </a:solidFill>
                <a:latin typeface="Arial"/>
                <a:ea typeface="DejaVu Sans"/>
              </a:rPr>
              <a:t>, através da celeridade nos resultados para efetivação da regularização fundiária dos lotes;</a:t>
            </a:r>
            <a:endParaRPr b="0" lang="pt-BR" sz="2500" spc="-1" strike="noStrike">
              <a:latin typeface="Arial"/>
            </a:endParaRPr>
          </a:p>
          <a:p>
            <a:pPr algn="just">
              <a:lnSpc>
                <a:spcPct val="100000"/>
              </a:lnSpc>
              <a:spcBef>
                <a:spcPts val="400"/>
              </a:spcBef>
            </a:pPr>
            <a:endParaRPr b="0" lang="pt-BR" sz="2500" spc="-1" strike="noStrike">
              <a:latin typeface="Arial"/>
            </a:endParaRPr>
          </a:p>
        </p:txBody>
      </p:sp>
      <p:pic>
        <p:nvPicPr>
          <p:cNvPr id="110" name="Imagem 4" descr=""/>
          <p:cNvPicPr/>
          <p:nvPr/>
        </p:nvPicPr>
        <p:blipFill>
          <a:blip r:embed="rId1"/>
          <a:stretch/>
        </p:blipFill>
        <p:spPr>
          <a:xfrm>
            <a:off x="0" y="0"/>
            <a:ext cx="1611360" cy="575280"/>
          </a:xfrm>
          <a:prstGeom prst="rect">
            <a:avLst/>
          </a:prstGeom>
          <a:ln w="9360">
            <a:noFill/>
          </a:ln>
        </p:spPr>
      </p:pic>
      <p:sp>
        <p:nvSpPr>
          <p:cNvPr id="111"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500" spc="-1" strike="noStrike">
                <a:solidFill>
                  <a:srgbClr val="000000"/>
                </a:solidFill>
                <a:latin typeface="Arial"/>
                <a:ea typeface="DejaVu Sans"/>
              </a:rPr>
              <a:t>OBJETIVOS ESPECÍFICOS </a:t>
            </a:r>
            <a:endParaRPr b="0" lang="pt-BR" sz="2500" spc="-1" strike="noStrike">
              <a:latin typeface="Arial"/>
            </a:endParaRPr>
          </a:p>
          <a:p>
            <a:pPr marL="365760" indent="-254520" algn="ctr">
              <a:lnSpc>
                <a:spcPct val="100000"/>
              </a:lnSpc>
              <a:spcBef>
                <a:spcPts val="400"/>
              </a:spcBef>
            </a:pPr>
            <a:r>
              <a:rPr b="0" lang="pt-BR" sz="2500" spc="-1" strike="noStrike">
                <a:solidFill>
                  <a:srgbClr val="000000"/>
                </a:solidFill>
                <a:latin typeface="Arial"/>
                <a:ea typeface="DejaVu Sans"/>
              </a:rPr>
              <a:t>(perspectiva da gestão)</a:t>
            </a: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3" charset="2"/>
              <a:buChar char=""/>
            </a:pPr>
            <a:r>
              <a:rPr b="0" lang="pt-BR" sz="2500" spc="-1" strike="noStrike">
                <a:solidFill>
                  <a:srgbClr val="000000"/>
                </a:solidFill>
                <a:latin typeface="Arial"/>
                <a:ea typeface="DejaVu Sans"/>
              </a:rPr>
              <a:t>Atingir maior </a:t>
            </a:r>
            <a:r>
              <a:rPr b="1" lang="pt-BR" sz="2500" spc="-1" strike="noStrike">
                <a:solidFill>
                  <a:srgbClr val="000000"/>
                </a:solidFill>
                <a:latin typeface="Arial"/>
                <a:ea typeface="DejaVu Sans"/>
              </a:rPr>
              <a:t>Efetividade</a:t>
            </a:r>
            <a:r>
              <a:rPr b="0" lang="pt-BR" sz="2500" spc="-1" strike="noStrike">
                <a:solidFill>
                  <a:srgbClr val="000000"/>
                </a:solidFill>
                <a:latin typeface="Arial"/>
                <a:ea typeface="DejaVu Sans"/>
              </a:rPr>
              <a:t> na regularização fundiária, na medida em que promove a cidadania, através do direito legal da propriedade a um maior número de famílias e não somente àquelas que têm condições objetivas e subjetivas para atender às exigências do Programa.</a:t>
            </a:r>
            <a:endParaRPr b="0" lang="pt-BR" sz="2500" spc="-1" strike="noStrike">
              <a:latin typeface="Arial"/>
            </a:endParaRPr>
          </a:p>
          <a:p>
            <a:pPr>
              <a:lnSpc>
                <a:spcPct val="100000"/>
              </a:lnSpc>
              <a:spcBef>
                <a:spcPts val="400"/>
              </a:spcBef>
            </a:pPr>
            <a:endParaRPr b="0" lang="pt-BR" sz="2500" spc="-1" strike="noStrike">
              <a:latin typeface="Arial"/>
            </a:endParaRPr>
          </a:p>
        </p:txBody>
      </p:sp>
      <p:pic>
        <p:nvPicPr>
          <p:cNvPr id="113" name="Imagem 5" descr=""/>
          <p:cNvPicPr/>
          <p:nvPr/>
        </p:nvPicPr>
        <p:blipFill>
          <a:blip r:embed="rId1"/>
          <a:stretch/>
        </p:blipFill>
        <p:spPr>
          <a:xfrm>
            <a:off x="0" y="0"/>
            <a:ext cx="1611360" cy="575280"/>
          </a:xfrm>
          <a:prstGeom prst="rect">
            <a:avLst/>
          </a:prstGeom>
          <a:ln w="9360">
            <a:noFill/>
          </a:ln>
        </p:spPr>
      </p:pic>
      <p:sp>
        <p:nvSpPr>
          <p:cNvPr id="114"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612720" y="1214280"/>
            <a:ext cx="8151840" cy="521352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0" lang="pt-BR" sz="2500" spc="-1" strike="noStrike">
                <a:solidFill>
                  <a:srgbClr val="000000"/>
                </a:solidFill>
                <a:latin typeface="Arial"/>
                <a:ea typeface="DejaVu Sans"/>
              </a:rPr>
              <a:t>  </a:t>
            </a:r>
            <a:r>
              <a:rPr b="1" lang="pt-BR" sz="2500" spc="-1" strike="noStrike">
                <a:solidFill>
                  <a:srgbClr val="000000"/>
                </a:solidFill>
                <a:latin typeface="Arial"/>
                <a:ea typeface="DejaVu Sans"/>
              </a:rPr>
              <a:t>PRIORIDADES DE ATENDIMENTO</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just">
              <a:lnSpc>
                <a:spcPct val="100000"/>
              </a:lnSpc>
              <a:spcBef>
                <a:spcPts val="400"/>
              </a:spcBef>
              <a:buClr>
                <a:srgbClr val="2da2bf"/>
              </a:buClr>
              <a:buSzPct val="68000"/>
              <a:buFont typeface="Wingdings 3" charset="2"/>
              <a:buChar char=""/>
            </a:pPr>
            <a:r>
              <a:rPr b="0" lang="pt-BR" sz="2500" spc="-1" strike="noStrike">
                <a:solidFill>
                  <a:srgbClr val="000000"/>
                </a:solidFill>
                <a:latin typeface="Arial"/>
                <a:ea typeface="DejaVu Sans"/>
              </a:rPr>
              <a:t>Famílias beneficiárias do Programa de Regularização Fundiária.</a:t>
            </a: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gn="just">
              <a:lnSpc>
                <a:spcPct val="100000"/>
              </a:lnSpc>
              <a:spcBef>
                <a:spcPts val="400"/>
              </a:spcBef>
            </a:pPr>
            <a:endParaRPr b="0" lang="pt-BR" sz="2500" spc="-1" strike="noStrike">
              <a:latin typeface="Arial"/>
            </a:endParaRPr>
          </a:p>
          <a:p>
            <a:pPr marL="365760" indent="-254520">
              <a:lnSpc>
                <a:spcPct val="100000"/>
              </a:lnSpc>
              <a:spcBef>
                <a:spcPts val="400"/>
              </a:spcBef>
            </a:pPr>
            <a:endParaRPr b="0" lang="pt-BR" sz="2500" spc="-1" strike="noStrike">
              <a:latin typeface="Arial"/>
            </a:endParaRPr>
          </a:p>
        </p:txBody>
      </p:sp>
      <p:pic>
        <p:nvPicPr>
          <p:cNvPr id="116" name="Picture 2" descr=""/>
          <p:cNvPicPr/>
          <p:nvPr/>
        </p:nvPicPr>
        <p:blipFill>
          <a:blip r:embed="rId1">
            <a:lum bright="30000"/>
          </a:blip>
          <a:stretch/>
        </p:blipFill>
        <p:spPr>
          <a:xfrm>
            <a:off x="2643120" y="3071880"/>
            <a:ext cx="4118040" cy="3088080"/>
          </a:xfrm>
          <a:prstGeom prst="rect">
            <a:avLst/>
          </a:prstGeom>
          <a:ln w="127080">
            <a:solidFill>
              <a:srgbClr val="ffffff"/>
            </a:solidFill>
            <a:round/>
          </a:ln>
          <a:effectLst>
            <a:outerShdw algn="br" blurRad="76200" dir="10500000" dist="95250" kx="900000" rotWithShape="0" sx="97000" sy="23000">
              <a:srgbClr val="000000">
                <a:alpha val="20000"/>
              </a:srgbClr>
            </a:outerShdw>
          </a:effectLst>
          <a:scene3d>
            <a:camera prst="orthographicFront"/>
            <a:lightRig dir="t" rig="twoPt">
              <a:rot lat="0" lon="0" rev="7800000"/>
            </a:lightRig>
          </a:scene3d>
          <a:sp3d contourW="6350">
            <a:bevelT w="50800" h="16510"/>
            <a:contourClr>
              <a:srgbClr val="c0c0c0"/>
            </a:contourClr>
          </a:sp3d>
        </p:spPr>
      </p:pic>
      <p:pic>
        <p:nvPicPr>
          <p:cNvPr id="117" name="Imagem 5" descr=""/>
          <p:cNvPicPr/>
          <p:nvPr/>
        </p:nvPicPr>
        <p:blipFill>
          <a:blip r:embed="rId2"/>
          <a:stretch/>
        </p:blipFill>
        <p:spPr>
          <a:xfrm>
            <a:off x="0" y="0"/>
            <a:ext cx="1611360" cy="575280"/>
          </a:xfrm>
          <a:prstGeom prst="rect">
            <a:avLst/>
          </a:prstGeom>
          <a:ln w="9360">
            <a:noFill/>
          </a:ln>
        </p:spPr>
      </p:pic>
      <p:sp>
        <p:nvSpPr>
          <p:cNvPr id="118"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57200" y="1481400"/>
            <a:ext cx="8228160" cy="4524480"/>
          </a:xfrm>
          <a:prstGeom prst="rect">
            <a:avLst/>
          </a:prstGeom>
          <a:noFill/>
          <a:ln>
            <a:noFill/>
          </a:ln>
        </p:spPr>
        <p:style>
          <a:lnRef idx="0"/>
          <a:fillRef idx="0"/>
          <a:effectRef idx="0"/>
          <a:fontRef idx="minor"/>
        </p:style>
        <p:txBody>
          <a:bodyPr lIns="90000" rIns="90000" tIns="45000" bIns="45000">
            <a:normAutofit/>
          </a:bodyPr>
          <a:p>
            <a:pPr marL="365760" indent="-254520" algn="ctr">
              <a:lnSpc>
                <a:spcPct val="100000"/>
              </a:lnSpc>
              <a:spcBef>
                <a:spcPts val="400"/>
              </a:spcBef>
            </a:pPr>
            <a:r>
              <a:rPr b="1" lang="pt-BR" sz="2500" spc="-1" strike="noStrike">
                <a:solidFill>
                  <a:srgbClr val="000000"/>
                </a:solidFill>
                <a:latin typeface="Arial"/>
                <a:ea typeface="DejaVu Sans"/>
              </a:rPr>
              <a:t>PRAZO DE EXECUÇÃO</a:t>
            </a:r>
            <a:endParaRPr b="0" lang="pt-BR" sz="2500" spc="-1" strike="noStrike">
              <a:latin typeface="Arial"/>
            </a:endParaRPr>
          </a:p>
          <a:p>
            <a:pPr marL="365760" indent="-254520" algn="ctr">
              <a:lnSpc>
                <a:spcPct val="100000"/>
              </a:lnSpc>
              <a:spcBef>
                <a:spcPts val="400"/>
              </a:spcBef>
            </a:pPr>
            <a:endParaRPr b="0" lang="pt-BR" sz="2500" spc="-1" strike="noStrike">
              <a:latin typeface="Arial"/>
            </a:endParaRPr>
          </a:p>
          <a:p>
            <a:pPr marL="365760" indent="-254520" algn="just">
              <a:lnSpc>
                <a:spcPct val="100000"/>
              </a:lnSpc>
              <a:spcBef>
                <a:spcPts val="400"/>
              </a:spcBef>
            </a:pPr>
            <a:r>
              <a:rPr b="0" lang="pt-BR" sz="2500" spc="-1" strike="noStrike">
                <a:solidFill>
                  <a:srgbClr val="000000"/>
                </a:solidFill>
                <a:latin typeface="Arial"/>
                <a:ea typeface="DejaVu Sans"/>
              </a:rPr>
              <a:t>   </a:t>
            </a:r>
            <a:r>
              <a:rPr b="0" lang="pt-BR" sz="2500" spc="-1" strike="noStrike">
                <a:solidFill>
                  <a:srgbClr val="000000"/>
                </a:solidFill>
                <a:latin typeface="Arial"/>
                <a:ea typeface="DejaVu Sans"/>
              </a:rPr>
              <a:t>O Projeto começa suas atividades assim que as ações do Programa de Regularização Fundiária são iniciadas. A finalização das ações, depende das demandas postas por cada família atendida (divórcio, inventário, ação de partilha, pedido de documentos). Dessa forma, as ações são previstas por área de intervenção, por isso, mantém-se de forma permanente.</a:t>
            </a:r>
            <a:endParaRPr b="0" lang="pt-BR" sz="2500" spc="-1" strike="noStrike">
              <a:latin typeface="Arial"/>
            </a:endParaRPr>
          </a:p>
        </p:txBody>
      </p:sp>
      <p:pic>
        <p:nvPicPr>
          <p:cNvPr id="120" name="Imagem 6" descr=""/>
          <p:cNvPicPr/>
          <p:nvPr/>
        </p:nvPicPr>
        <p:blipFill>
          <a:blip r:embed="rId1"/>
          <a:stretch/>
        </p:blipFill>
        <p:spPr>
          <a:xfrm>
            <a:off x="0" y="0"/>
            <a:ext cx="1611360" cy="575280"/>
          </a:xfrm>
          <a:prstGeom prst="rect">
            <a:avLst/>
          </a:prstGeom>
          <a:ln w="9360">
            <a:noFill/>
          </a:ln>
        </p:spPr>
      </p:pic>
      <p:sp>
        <p:nvSpPr>
          <p:cNvPr id="121" name="CustomShape 2"/>
          <p:cNvSpPr/>
          <p:nvPr/>
        </p:nvSpPr>
        <p:spPr>
          <a:xfrm>
            <a:off x="500040" y="142920"/>
            <a:ext cx="7999560" cy="98928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pPr>
            <a:r>
              <a:rPr b="1" lang="pt-BR" sz="2500" spc="-1" strike="noStrike">
                <a:solidFill>
                  <a:srgbClr val="c00000"/>
                </a:solidFill>
                <a:latin typeface="Lucida Sans Unicode"/>
                <a:ea typeface="DejaVu Sans"/>
              </a:rPr>
              <a:t>PROJETO: CIDADANIA E </a:t>
            </a:r>
            <a:br/>
            <a:r>
              <a:rPr b="1" lang="pt-BR" sz="2500" spc="-1" strike="noStrike">
                <a:solidFill>
                  <a:srgbClr val="c00000"/>
                </a:solidFill>
                <a:latin typeface="Lucida Sans Unicode"/>
                <a:ea typeface="DejaVu Sans"/>
              </a:rPr>
              <a:t>HABITAÇÃO SOCIAL</a:t>
            </a:r>
            <a:endParaRPr b="0" lang="pt-BR" sz="2500" spc="-1" strike="noStrike">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Concourse</Template>
  <TotalTime>1046</TotalTime>
  <Application>LibreOffice/5.4.7.2$Windows_x86 LibreOffice_project/c838ef25c16710f8838b1faec480ebba495259d0</Application>
  <Words>1050</Words>
  <Paragraphs>137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2018-11-06T22:58:19Z</dcterms:created>
  <dc:creator>adrian</dc:creator>
  <dc:description/>
  <dc:language>pt-BR</dc:language>
  <cp:lastModifiedBy/>
  <dcterms:modified xsi:type="dcterms:W3CDTF">2019-08-21T13:32:30Z</dcterms:modified>
  <cp:revision>157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Apresentação na tela (4:3)</vt:lpwstr>
  </property>
  <property fmtid="{D5CDD505-2E9C-101B-9397-08002B2CF9AE}" pid="9" name="ScaleCrop">
    <vt:bool>0</vt:bool>
  </property>
  <property fmtid="{D5CDD505-2E9C-101B-9397-08002B2CF9AE}" pid="10" name="ShareDoc">
    <vt:bool>0</vt:bool>
  </property>
  <property fmtid="{D5CDD505-2E9C-101B-9397-08002B2CF9AE}" pid="11" name="Slides">
    <vt:i4>20</vt:i4>
  </property>
</Properties>
</file>