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443" r:id="rId3"/>
    <p:sldId id="444" r:id="rId4"/>
    <p:sldId id="442" r:id="rId5"/>
    <p:sldId id="445" r:id="rId6"/>
    <p:sldId id="446" r:id="rId7"/>
    <p:sldId id="449" r:id="rId8"/>
    <p:sldId id="450" r:id="rId9"/>
    <p:sldId id="451" r:id="rId10"/>
    <p:sldId id="453" r:id="rId11"/>
    <p:sldId id="454" r:id="rId12"/>
    <p:sldId id="455" r:id="rId13"/>
    <p:sldId id="458" r:id="rId14"/>
    <p:sldId id="460" r:id="rId15"/>
    <p:sldId id="459" r:id="rId16"/>
    <p:sldId id="461" r:id="rId17"/>
    <p:sldId id="456" r:id="rId18"/>
    <p:sldId id="462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0307645010" initials="FMA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32F3C"/>
    <a:srgbClr val="C77F89"/>
    <a:srgbClr val="F5B80B"/>
    <a:srgbClr val="E3E31D"/>
    <a:srgbClr val="BD6773"/>
    <a:srgbClr val="FFCC66"/>
    <a:srgbClr val="CC6600"/>
    <a:srgbClr val="FF9D0D"/>
    <a:srgbClr val="FABF7E"/>
    <a:srgbClr val="F9B56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8B391C-C780-43D5-B96D-980D789E3842}" type="datetimeFigureOut">
              <a:rPr lang="pt-BR" smtClean="0"/>
              <a:pPr/>
              <a:t>21/08/2019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B119C-696B-492C-8742-9B53A4A92E83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085562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38985-A0AC-4618-BF95-530FF12A5D9E}" type="datetimeFigureOut">
              <a:rPr lang="pt-BR" smtClean="0"/>
              <a:pPr/>
              <a:t>21/08/2019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82EA-FBD9-4B0F-B6D6-40366824C81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853482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38985-A0AC-4618-BF95-530FF12A5D9E}" type="datetimeFigureOut">
              <a:rPr lang="pt-BR" smtClean="0"/>
              <a:pPr/>
              <a:t>21/08/2019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82EA-FBD9-4B0F-B6D6-40366824C81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336193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38985-A0AC-4618-BF95-530FF12A5D9E}" type="datetimeFigureOut">
              <a:rPr lang="pt-BR" smtClean="0"/>
              <a:pPr/>
              <a:t>21/08/2019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82EA-FBD9-4B0F-B6D6-40366824C819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509407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38985-A0AC-4618-BF95-530FF12A5D9E}" type="datetimeFigureOut">
              <a:rPr lang="pt-BR" smtClean="0"/>
              <a:pPr/>
              <a:t>21/08/2019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82EA-FBD9-4B0F-B6D6-40366824C81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91038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38985-A0AC-4618-BF95-530FF12A5D9E}" type="datetimeFigureOut">
              <a:rPr lang="pt-BR" smtClean="0"/>
              <a:pPr/>
              <a:t>21/08/2019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82EA-FBD9-4B0F-B6D6-40366824C819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192186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38985-A0AC-4618-BF95-530FF12A5D9E}" type="datetimeFigureOut">
              <a:rPr lang="pt-BR" smtClean="0"/>
              <a:pPr/>
              <a:t>21/08/2019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82EA-FBD9-4B0F-B6D6-40366824C81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23799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38985-A0AC-4618-BF95-530FF12A5D9E}" type="datetimeFigureOut">
              <a:rPr lang="pt-BR" smtClean="0"/>
              <a:pPr/>
              <a:t>21/08/2019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82EA-FBD9-4B0F-B6D6-40366824C81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588760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38985-A0AC-4618-BF95-530FF12A5D9E}" type="datetimeFigureOut">
              <a:rPr lang="pt-BR" smtClean="0"/>
              <a:pPr/>
              <a:t>21/08/2019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82EA-FBD9-4B0F-B6D6-40366824C81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57900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38985-A0AC-4618-BF95-530FF12A5D9E}" type="datetimeFigureOut">
              <a:rPr lang="pt-BR" smtClean="0"/>
              <a:pPr/>
              <a:t>21/08/2019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82EA-FBD9-4B0F-B6D6-40366824C81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675241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38985-A0AC-4618-BF95-530FF12A5D9E}" type="datetimeFigureOut">
              <a:rPr lang="pt-BR" smtClean="0"/>
              <a:pPr/>
              <a:t>21/08/2019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82EA-FBD9-4B0F-B6D6-40366824C81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501967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38985-A0AC-4618-BF95-530FF12A5D9E}" type="datetimeFigureOut">
              <a:rPr lang="pt-BR" smtClean="0"/>
              <a:pPr/>
              <a:t>21/08/2019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82EA-FBD9-4B0F-B6D6-40366824C81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974819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38985-A0AC-4618-BF95-530FF12A5D9E}" type="datetimeFigureOut">
              <a:rPr lang="pt-BR" smtClean="0"/>
              <a:pPr/>
              <a:t>21/08/2019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82EA-FBD9-4B0F-B6D6-40366824C81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322016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38985-A0AC-4618-BF95-530FF12A5D9E}" type="datetimeFigureOut">
              <a:rPr lang="pt-BR" smtClean="0"/>
              <a:pPr/>
              <a:t>21/08/2019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82EA-FBD9-4B0F-B6D6-40366824C81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937670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38985-A0AC-4618-BF95-530FF12A5D9E}" type="datetimeFigureOut">
              <a:rPr lang="pt-BR" smtClean="0"/>
              <a:pPr/>
              <a:t>21/08/2019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82EA-FBD9-4B0F-B6D6-40366824C81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945088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38985-A0AC-4618-BF95-530FF12A5D9E}" type="datetimeFigureOut">
              <a:rPr lang="pt-BR" smtClean="0"/>
              <a:pPr/>
              <a:t>21/08/2019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82EA-FBD9-4B0F-B6D6-40366824C81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643140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38985-A0AC-4618-BF95-530FF12A5D9E}" type="datetimeFigureOut">
              <a:rPr lang="pt-BR" smtClean="0"/>
              <a:pPr/>
              <a:t>21/08/2019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82EA-FBD9-4B0F-B6D6-40366824C81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104813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alphaModFix amt="12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38985-A0AC-4618-BF95-530FF12A5D9E}" type="datetimeFigureOut">
              <a:rPr lang="pt-BR" smtClean="0"/>
              <a:pPr/>
              <a:t>21/08/2019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9D382EA-FBD9-4B0F-B6D6-40366824C81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72324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2"/>
          <p:cNvSpPr txBox="1">
            <a:spLocks/>
          </p:cNvSpPr>
          <p:nvPr/>
        </p:nvSpPr>
        <p:spPr>
          <a:xfrm>
            <a:off x="3131840" y="5252196"/>
            <a:ext cx="4583432" cy="1273148"/>
          </a:xfrm>
          <a:prstGeom prst="rect">
            <a:avLst/>
          </a:prstGeom>
        </p:spPr>
        <p:txBody>
          <a:bodyPr vert="horz" lIns="182880" tIns="0">
            <a:normAutofit/>
          </a:bodyPr>
          <a:lstStyle/>
          <a:p>
            <a:pPr marL="36576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pt-BR" sz="1100" dirty="0" smtClean="0">
              <a:solidFill>
                <a:schemeClr val="bg2">
                  <a:shade val="25000"/>
                </a:schemeClr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79512" y="1772742"/>
            <a:ext cx="8088558" cy="1867640"/>
          </a:xfrm>
          <a:prstGeom prst="rect">
            <a:avLst/>
          </a:prstGeom>
        </p:spPr>
        <p:txBody>
          <a:bodyPr vert="horz" lIns="45720" rIns="45720" bIns="45720" anchor="b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CONSTRUINDO A POLÍTICA DE REGULARIZAÇÃO FUNDIÁRIA</a:t>
            </a:r>
            <a:r>
              <a:rPr lang="pt-BR" sz="2400" dirty="0">
                <a:solidFill>
                  <a:schemeClr val="tx1"/>
                </a:solidFill>
              </a:rPr>
              <a:t> </a:t>
            </a:r>
            <a:r>
              <a:rPr lang="pt-BR" sz="2400" dirty="0" smtClean="0">
                <a:solidFill>
                  <a:schemeClr val="tx1"/>
                </a:solidFill>
              </a:rPr>
              <a:t>DE </a:t>
            </a:r>
          </a:p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CANAÃ DOS CARAJÁS - PA</a:t>
            </a:r>
            <a:endParaRPr lang="pt-BR" sz="2400" dirty="0">
              <a:solidFill>
                <a:schemeClr val="tx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157" y="4100068"/>
            <a:ext cx="2546127" cy="230425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599"/>
            <a:ext cx="9144000" cy="1490017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849809" cy="1320800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Equipe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Técnica envolvida diretamente no Projeto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1520" y="1509440"/>
            <a:ext cx="79208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	A </a:t>
            </a:r>
            <a:r>
              <a:rPr lang="pt-BR" dirty="0"/>
              <a:t>equipe </a:t>
            </a:r>
            <a:r>
              <a:rPr lang="pt-BR" dirty="0" smtClean="0"/>
              <a:t>do Instituto de Desenvolvimento Urbano de Canaã dos Carajás que atua na regularização </a:t>
            </a:r>
            <a:r>
              <a:rPr lang="pt-BR" dirty="0"/>
              <a:t>é bastante reduzida</a:t>
            </a:r>
            <a:r>
              <a:rPr lang="pt-BR" dirty="0" smtClean="0"/>
              <a:t>, envolvendo essencialmente o Diretor Presidente da autarquia, 1 arquiteto, 2 assistentes sociais, 2 advogadas, 1 topógrafo e 4 auxiliares.</a:t>
            </a:r>
          </a:p>
          <a:p>
            <a:pPr algn="just"/>
            <a:r>
              <a:rPr lang="pt-BR" dirty="0" smtClean="0"/>
              <a:t>	Contudo, toda a equipe de colaboradores acaba se envolvendo na execução das ações do IDURB, </a:t>
            </a:r>
            <a:r>
              <a:rPr lang="pt-BR" dirty="0"/>
              <a:t>sendo o planejamento </a:t>
            </a:r>
            <a:r>
              <a:rPr lang="pt-BR" dirty="0" smtClean="0"/>
              <a:t>fundamental </a:t>
            </a:r>
            <a:r>
              <a:rPr lang="pt-BR" dirty="0"/>
              <a:t>para a conclusão das atividades. </a:t>
            </a:r>
            <a:endParaRPr lang="pt-BR" dirty="0" smtClean="0"/>
          </a:p>
          <a:p>
            <a:pPr algn="just"/>
            <a:r>
              <a:rPr lang="pt-BR" dirty="0" smtClean="0"/>
              <a:t>	Para </a:t>
            </a:r>
            <a:r>
              <a:rPr lang="pt-BR" dirty="0"/>
              <a:t>conseguir alcançar os </a:t>
            </a:r>
            <a:r>
              <a:rPr lang="pt-BR" dirty="0" smtClean="0"/>
              <a:t>resultados </a:t>
            </a:r>
            <a:r>
              <a:rPr lang="pt-BR" dirty="0"/>
              <a:t>e cumprir as metas, a equipe </a:t>
            </a:r>
            <a:r>
              <a:rPr lang="pt-BR" dirty="0" smtClean="0"/>
              <a:t>DO IDURB conta ainda com </a:t>
            </a:r>
            <a:r>
              <a:rPr lang="pt-BR" dirty="0"/>
              <a:t>o apoio </a:t>
            </a:r>
            <a:r>
              <a:rPr lang="pt-BR" dirty="0" smtClean="0"/>
              <a:t>e envolvimento de outras secretarias e </a:t>
            </a:r>
            <a:r>
              <a:rPr lang="pt-BR" dirty="0"/>
              <a:t>parcerias institucionais.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1035" y="4340232"/>
            <a:ext cx="3215341" cy="24115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2042" y="4340232"/>
            <a:ext cx="3228162" cy="24211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650141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07504" y="188640"/>
            <a:ext cx="684980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Papel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dos parceiros no Projeto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62854437"/>
              </p:ext>
            </p:extLst>
          </p:nvPr>
        </p:nvGraphicFramePr>
        <p:xfrm>
          <a:off x="323528" y="1397000"/>
          <a:ext cx="8424936" cy="5050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468"/>
                <a:gridCol w="4212468"/>
              </a:tblGrid>
              <a:tr h="447824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PARCEIROS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PAPEL</a:t>
                      </a:r>
                      <a:r>
                        <a:rPr lang="pt-BR" sz="1800" baseline="0" dirty="0" smtClean="0"/>
                        <a:t> DESEMPENHADO</a:t>
                      </a:r>
                      <a:endParaRPr lang="pt-BR" sz="1800" dirty="0"/>
                    </a:p>
                  </a:txBody>
                  <a:tcPr anchor="ctr"/>
                </a:tc>
              </a:tr>
              <a:tr h="668046">
                <a:tc>
                  <a:txBody>
                    <a:bodyPr/>
                    <a:lstStyle/>
                    <a:p>
                      <a:pPr algn="just"/>
                      <a:r>
                        <a:rPr lang="pt-BR" sz="1400" dirty="0" smtClean="0"/>
                        <a:t>Cartório</a:t>
                      </a:r>
                      <a:r>
                        <a:rPr lang="pt-BR" sz="1400" baseline="0" dirty="0" smtClean="0"/>
                        <a:t> de Registro de Imóveis de Canaã dos Carajás – PA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400" dirty="0" smtClean="0"/>
                        <a:t>Registro</a:t>
                      </a:r>
                      <a:r>
                        <a:rPr lang="pt-BR" sz="1400" baseline="0" dirty="0" smtClean="0"/>
                        <a:t> do projeto de REURB S – Paraíso das Águas em menos de 60 dias, com a emissão das matrículas individualizadas das unidades regularizadas.</a:t>
                      </a:r>
                      <a:endParaRPr lang="pt-BR" sz="1400" dirty="0"/>
                    </a:p>
                  </a:txBody>
                  <a:tcPr/>
                </a:tc>
              </a:tr>
              <a:tr h="668046">
                <a:tc>
                  <a:txBody>
                    <a:bodyPr/>
                    <a:lstStyle/>
                    <a:p>
                      <a:pPr algn="just"/>
                      <a:r>
                        <a:rPr lang="pt-BR" sz="1400" dirty="0" smtClean="0"/>
                        <a:t>Serviço</a:t>
                      </a:r>
                      <a:r>
                        <a:rPr lang="pt-BR" sz="1400" baseline="0" dirty="0" smtClean="0"/>
                        <a:t> Autônomo de Água e Esgoto de Canaã dos Carajás – SAAE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400" dirty="0" smtClean="0"/>
                        <a:t>Identificação da</a:t>
                      </a:r>
                      <a:r>
                        <a:rPr lang="pt-BR" sz="1400" baseline="0" dirty="0" smtClean="0"/>
                        <a:t> infraestrutura essencial existente na área objeto da REURB, no que tange ao abastecimento de água e esgoto.</a:t>
                      </a:r>
                      <a:endParaRPr lang="pt-BR" sz="1400" dirty="0"/>
                    </a:p>
                  </a:txBody>
                  <a:tcPr/>
                </a:tc>
              </a:tr>
              <a:tr h="668046">
                <a:tc>
                  <a:txBody>
                    <a:bodyPr/>
                    <a:lstStyle/>
                    <a:p>
                      <a:pPr algn="just"/>
                      <a:r>
                        <a:rPr lang="pt-BR" sz="1400" dirty="0" smtClean="0"/>
                        <a:t>Secretaria Municipal</a:t>
                      </a:r>
                      <a:r>
                        <a:rPr lang="pt-BR" sz="1400" baseline="0" dirty="0" smtClean="0"/>
                        <a:t> de Meio Ambiente de Canaã dos Carajás – PA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400" dirty="0" smtClean="0"/>
                        <a:t>Identificação e delimitação das áreas de preservação</a:t>
                      </a:r>
                      <a:r>
                        <a:rPr lang="pt-BR" sz="1400" baseline="0" dirty="0" smtClean="0"/>
                        <a:t> permanente e de risco geotécnico existentes na área objeto da REURB.</a:t>
                      </a:r>
                      <a:endParaRPr lang="pt-BR" sz="1400" dirty="0"/>
                    </a:p>
                  </a:txBody>
                  <a:tcPr/>
                </a:tc>
              </a:tr>
              <a:tr h="668046">
                <a:tc>
                  <a:txBody>
                    <a:bodyPr/>
                    <a:lstStyle/>
                    <a:p>
                      <a:pPr algn="just"/>
                      <a:r>
                        <a:rPr lang="pt-BR" sz="1400" dirty="0" smtClean="0"/>
                        <a:t>FADESP</a:t>
                      </a:r>
                      <a:r>
                        <a:rPr lang="pt-BR" sz="1400" baseline="0" dirty="0" smtClean="0"/>
                        <a:t> – UFPA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400" dirty="0" smtClean="0"/>
                        <a:t>Atualização</a:t>
                      </a:r>
                      <a:r>
                        <a:rPr lang="pt-BR" sz="1400" baseline="0" dirty="0" smtClean="0"/>
                        <a:t> da legislação fundiária municipal, bem como capacitação dos atores envolvidos na aplicação da legislação proposta.</a:t>
                      </a:r>
                      <a:endParaRPr lang="pt-BR" sz="1400" dirty="0"/>
                    </a:p>
                  </a:txBody>
                  <a:tcPr/>
                </a:tc>
              </a:tr>
              <a:tr h="668046">
                <a:tc>
                  <a:txBody>
                    <a:bodyPr/>
                    <a:lstStyle/>
                    <a:p>
                      <a:pPr algn="just"/>
                      <a:r>
                        <a:rPr lang="pt-BR" sz="1400" dirty="0" smtClean="0"/>
                        <a:t>Lideranças Comunitárias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400" dirty="0" smtClean="0"/>
                        <a:t>Auxílio na</a:t>
                      </a:r>
                      <a:r>
                        <a:rPr lang="pt-BR" sz="1400" baseline="0" dirty="0" smtClean="0"/>
                        <a:t> mobilização da comunidade atingida, no sentido de potencializar a adesão ao Projeto de REURB implementado.</a:t>
                      </a:r>
                      <a:endParaRPr lang="pt-BR" sz="1400" dirty="0"/>
                    </a:p>
                  </a:txBody>
                  <a:tcPr/>
                </a:tc>
              </a:tr>
              <a:tr h="668046">
                <a:tc>
                  <a:txBody>
                    <a:bodyPr/>
                    <a:lstStyle/>
                    <a:p>
                      <a:pPr algn="just"/>
                      <a:r>
                        <a:rPr lang="pt-BR" sz="1400" dirty="0" smtClean="0"/>
                        <a:t>Consultoria Especializada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400" dirty="0" smtClean="0"/>
                        <a:t>Assessoramento</a:t>
                      </a:r>
                      <a:r>
                        <a:rPr lang="pt-BR" sz="1400" baseline="0" dirty="0" smtClean="0"/>
                        <a:t> em todas as etapas de planejamento e execução do projeto da REURB S Paraíso das Águas.</a:t>
                      </a:r>
                      <a:endParaRPr lang="pt-BR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7904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07504" y="188640"/>
            <a:ext cx="684980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Lições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Aprendidas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16865" y="1124744"/>
            <a:ext cx="80648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	A </a:t>
            </a:r>
            <a:r>
              <a:rPr lang="pt-BR" dirty="0"/>
              <a:t>experiência vivida em </a:t>
            </a:r>
            <a:r>
              <a:rPr lang="pt-BR" dirty="0" smtClean="0"/>
              <a:t>Canaã dos Carajás – PA, quanto à construção de uma Política efetiva de regularização fundiária vem </a:t>
            </a:r>
            <a:r>
              <a:rPr lang="pt-BR" dirty="0"/>
              <a:t>mudando a feição do município, </a:t>
            </a:r>
            <a:r>
              <a:rPr lang="pt-BR" dirty="0" smtClean="0"/>
              <a:t>que sempre </a:t>
            </a:r>
            <a:r>
              <a:rPr lang="pt-BR" dirty="0"/>
              <a:t>enfrentou inúmeras </a:t>
            </a:r>
            <a:r>
              <a:rPr lang="pt-BR" dirty="0" smtClean="0"/>
              <a:t>dificuldades no que tange ao desordenamento territorial e consequentes ocupações irregulares.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	As ações que vem sendo desenvolvidas provam que </a:t>
            </a:r>
            <a:r>
              <a:rPr lang="pt-BR" dirty="0"/>
              <a:t>se houver </a:t>
            </a:r>
            <a:r>
              <a:rPr lang="pt-BR" dirty="0" smtClean="0"/>
              <a:t>determinação</a:t>
            </a:r>
            <a:r>
              <a:rPr lang="pt-BR" dirty="0"/>
              <a:t>, vontade política e planejamento na gestão, tudo pode ser </a:t>
            </a:r>
            <a:r>
              <a:rPr lang="pt-BR" dirty="0" smtClean="0"/>
              <a:t>superado </a:t>
            </a:r>
            <a:r>
              <a:rPr lang="pt-BR" dirty="0"/>
              <a:t>e dessa forma concorrer positivamente para a melhoria da qualidade </a:t>
            </a:r>
            <a:r>
              <a:rPr lang="pt-BR" dirty="0" smtClean="0"/>
              <a:t>de </a:t>
            </a:r>
            <a:r>
              <a:rPr lang="pt-BR" dirty="0"/>
              <a:t>vida dos munícipes e seu próprio desenvolvimento. </a:t>
            </a:r>
            <a:endParaRPr lang="pt-BR" dirty="0" smtClean="0"/>
          </a:p>
          <a:p>
            <a:pPr algn="just"/>
            <a:r>
              <a:rPr lang="pt-BR" dirty="0" smtClean="0"/>
              <a:t>	</a:t>
            </a:r>
          </a:p>
          <a:p>
            <a:pPr algn="just"/>
            <a:r>
              <a:rPr lang="pt-BR" dirty="0"/>
              <a:t>	</a:t>
            </a:r>
            <a:r>
              <a:rPr lang="pt-BR" dirty="0" smtClean="0"/>
              <a:t>As </a:t>
            </a:r>
            <a:r>
              <a:rPr lang="pt-BR" dirty="0"/>
              <a:t>estratégias adotadas na realização das </a:t>
            </a:r>
            <a:r>
              <a:rPr lang="pt-BR" dirty="0" smtClean="0"/>
              <a:t>ações, com foco na participação ampla da comunidade e transparência em todas as etapas, </a:t>
            </a:r>
            <a:r>
              <a:rPr lang="pt-BR" dirty="0"/>
              <a:t>foram de </a:t>
            </a:r>
            <a:r>
              <a:rPr lang="pt-BR" dirty="0" smtClean="0"/>
              <a:t>fundamental </a:t>
            </a:r>
            <a:r>
              <a:rPr lang="pt-BR" dirty="0"/>
              <a:t>importância para </a:t>
            </a:r>
            <a:r>
              <a:rPr lang="pt-BR" dirty="0" smtClean="0"/>
              <a:t>que Canaã dos Carajás se tornasse o primeiro município dentro do Estado do Pará a iniciar e concluir um projeto de regularização fundiária dentro das normas introduzidas pela Lei Federal n° 13.465/17.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818804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07504" y="188640"/>
            <a:ext cx="684980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Lições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Aprendidas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053" y="849040"/>
            <a:ext cx="4193977" cy="2795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860" y="3913676"/>
            <a:ext cx="4298820" cy="2928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 flipV="1">
            <a:off x="4381055" y="1422436"/>
            <a:ext cx="4703840" cy="3527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CaixaDeTexto 11"/>
          <p:cNvSpPr txBox="1"/>
          <p:nvPr/>
        </p:nvSpPr>
        <p:spPr>
          <a:xfrm>
            <a:off x="5156521" y="5814780"/>
            <a:ext cx="3152908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1400" dirty="0" smtClean="0"/>
              <a:t>Audiências públicas com ampla participação da comunidade do núcleo urbano objeto do Projeto.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xmlns="" val="2128460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07504" y="188640"/>
            <a:ext cx="684980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Lições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Aprendidas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018" y="1021042"/>
            <a:ext cx="4101857" cy="2303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4219" y="1002854"/>
            <a:ext cx="4134245" cy="2321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018" y="3429000"/>
            <a:ext cx="4084583" cy="2293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4219" y="3429000"/>
            <a:ext cx="4134245" cy="2321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aixaDeTexto 9"/>
          <p:cNvSpPr txBox="1"/>
          <p:nvPr/>
        </p:nvSpPr>
        <p:spPr>
          <a:xfrm>
            <a:off x="837660" y="5949280"/>
            <a:ext cx="7553118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Equipe em campo executando os cadastros físico e social do núcleo urbano.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xmlns="" val="802726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07504" y="188640"/>
            <a:ext cx="684980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Lições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Aprendidas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143" y="849040"/>
            <a:ext cx="4142826" cy="2761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767849"/>
            <a:ext cx="3312368" cy="4416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143" y="3630781"/>
            <a:ext cx="4142826" cy="3107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aixaDeTexto 8"/>
          <p:cNvSpPr txBox="1"/>
          <p:nvPr/>
        </p:nvSpPr>
        <p:spPr>
          <a:xfrm>
            <a:off x="4723738" y="5394217"/>
            <a:ext cx="3152908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1400" dirty="0" smtClean="0"/>
              <a:t>Plantões de atendimento e coleta de documentos durante a execução do Projeto.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xmlns="" val="2573920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90025" y="128093"/>
            <a:ext cx="684980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Lições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Aprendidas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1994472"/>
            <a:ext cx="4441945" cy="2961297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04733" y="968580"/>
            <a:ext cx="2436259" cy="182719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906" y="3981310"/>
            <a:ext cx="2356505" cy="1767379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909" y="959144"/>
            <a:ext cx="1765095" cy="235346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3333504"/>
            <a:ext cx="1718228" cy="229097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7538" y="4377180"/>
            <a:ext cx="2637469" cy="175831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8027" y="743867"/>
            <a:ext cx="2840093" cy="1893395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543909" y="6191064"/>
            <a:ext cx="755311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Cerimônia de entrega da Certidão de Matrícula aos beneficiários, com a participação de diversas autoridades municipais.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xmlns="" val="1599850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07504" y="188640"/>
            <a:ext cx="684980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Projeto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de Monitoramento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51520" y="1052736"/>
            <a:ext cx="770485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/>
              <a:t>	A política municipal de regularização fundiária do município de Canaã dos Carajás – PA, implementada com a criação do Programa Canaã, Meu Lugar, terá continuidade por meio do funcionamento dos seus instrumentos de gestão e participação social, bem como pela adoção de estratégias específicas, dentre as quais se pode citar: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95536" y="3429000"/>
            <a:ext cx="77048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/>
              <a:t>Implementação de legislação fundiária municipal visando a atender às especificidades do município;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/>
              <a:t>Transparência das ações da política fundiária, com ampla participação social em todas as etapas do processo através de audiências públicas;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/>
              <a:t>Continuidade das parcerias com instituições, lideranças e associações comunitárias.</a:t>
            </a:r>
          </a:p>
        </p:txBody>
      </p:sp>
    </p:spTree>
    <p:extLst>
      <p:ext uri="{BB962C8B-B14F-4D97-AF65-F5344CB8AC3E}">
        <p14:creationId xmlns:p14="http://schemas.microsoft.com/office/powerpoint/2010/main" xmlns="" val="2591158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780928"/>
            <a:ext cx="5292588" cy="352839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27584" y="190381"/>
            <a:ext cx="7135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/>
              <a:t>Prefeitura Municipal de Canaã dos Carajás – PA</a:t>
            </a:r>
          </a:p>
          <a:p>
            <a:pPr algn="ctr"/>
            <a:r>
              <a:rPr lang="pt-BR" dirty="0" smtClean="0"/>
              <a:t>Instituto de Desenvolvimento Urbano de Canaã dos Carajás – IDURB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315276" y="836712"/>
            <a:ext cx="2513445" cy="1738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dirty="0" smtClean="0"/>
              <a:t>Jeová Gonçalves de Andrade</a:t>
            </a:r>
          </a:p>
          <a:p>
            <a:pPr algn="ctr"/>
            <a:r>
              <a:rPr lang="pt-BR" sz="1400" b="1" dirty="0" smtClean="0"/>
              <a:t>Prefeito Municipal</a:t>
            </a:r>
          </a:p>
          <a:p>
            <a:pPr algn="ctr"/>
            <a:endParaRPr lang="pt-BR" sz="1000" b="1" dirty="0"/>
          </a:p>
          <a:p>
            <a:pPr algn="ctr"/>
            <a:r>
              <a:rPr lang="pt-BR" sz="1400" dirty="0" smtClean="0"/>
              <a:t>Alexandre Pereira dos Santos</a:t>
            </a:r>
          </a:p>
          <a:p>
            <a:pPr algn="ctr"/>
            <a:r>
              <a:rPr lang="pt-BR" sz="1400" b="1" dirty="0" smtClean="0"/>
              <a:t>Vice-Prefeito Municipal</a:t>
            </a:r>
          </a:p>
          <a:p>
            <a:pPr algn="ctr"/>
            <a:endParaRPr lang="pt-BR" sz="900" dirty="0"/>
          </a:p>
          <a:p>
            <a:pPr algn="ctr"/>
            <a:r>
              <a:rPr lang="pt-BR" sz="1400" dirty="0" smtClean="0"/>
              <a:t>Alisson Barbosa Milhomem </a:t>
            </a:r>
          </a:p>
          <a:p>
            <a:pPr algn="ctr"/>
            <a:r>
              <a:rPr lang="pt-BR" sz="1400" b="1" dirty="0" smtClean="0"/>
              <a:t>Diretor Presidente - IDURB</a:t>
            </a:r>
            <a:endParaRPr lang="pt-BR" sz="14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5828721" y="3068960"/>
            <a:ext cx="277572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Equipe técnica responsável pela execução do projeto de Regularização Fundiária:</a:t>
            </a:r>
          </a:p>
          <a:p>
            <a:pPr algn="ctr"/>
            <a:endParaRPr lang="pt-BR" sz="1400" dirty="0" smtClean="0"/>
          </a:p>
          <a:p>
            <a:pPr algn="ctr"/>
            <a:endParaRPr lang="pt-BR" sz="1400" dirty="0"/>
          </a:p>
          <a:p>
            <a:pPr algn="ctr"/>
            <a:r>
              <a:rPr lang="pt-BR" sz="1400" dirty="0" smtClean="0"/>
              <a:t>Alisson Barbosa Milhomem</a:t>
            </a:r>
          </a:p>
          <a:p>
            <a:pPr algn="ctr"/>
            <a:r>
              <a:rPr lang="pt-BR" sz="1400" dirty="0" err="1" smtClean="0"/>
              <a:t>Laissa</a:t>
            </a:r>
            <a:r>
              <a:rPr lang="pt-BR" sz="1400" dirty="0" smtClean="0"/>
              <a:t> Andrade M. de Lima</a:t>
            </a:r>
          </a:p>
          <a:p>
            <a:pPr algn="ctr"/>
            <a:r>
              <a:rPr lang="pt-BR" sz="1400" dirty="0" err="1" smtClean="0"/>
              <a:t>Wendell</a:t>
            </a:r>
            <a:r>
              <a:rPr lang="pt-BR" sz="1400" dirty="0" smtClean="0"/>
              <a:t> </a:t>
            </a:r>
            <a:r>
              <a:rPr lang="pt-BR" sz="1400" dirty="0" smtClean="0"/>
              <a:t>Trindade Rocha</a:t>
            </a:r>
            <a:endParaRPr lang="pt-BR" sz="1400" dirty="0" smtClean="0"/>
          </a:p>
          <a:p>
            <a:pPr algn="ctr"/>
            <a:r>
              <a:rPr lang="pt-BR" sz="1400" dirty="0" smtClean="0"/>
              <a:t>Cecilia Maria Cruz do N. Castro</a:t>
            </a:r>
          </a:p>
          <a:p>
            <a:pPr algn="ctr"/>
            <a:r>
              <a:rPr lang="pt-BR" sz="1400" dirty="0" smtClean="0"/>
              <a:t>Jessica Samara Botelho Cabral</a:t>
            </a:r>
          </a:p>
          <a:p>
            <a:pPr algn="ctr"/>
            <a:r>
              <a:rPr lang="pt-BR" sz="1400" dirty="0" smtClean="0"/>
              <a:t>Maria Aparecida Machado</a:t>
            </a:r>
          </a:p>
          <a:p>
            <a:pPr algn="ctr"/>
            <a:r>
              <a:rPr lang="pt-BR" sz="1400" dirty="0" err="1" smtClean="0"/>
              <a:t>Claumir</a:t>
            </a:r>
            <a:r>
              <a:rPr lang="pt-BR" sz="1400" dirty="0" smtClean="0"/>
              <a:t> Assunção Fernandes</a:t>
            </a:r>
          </a:p>
          <a:p>
            <a:pPr marL="285750" indent="-285750" algn="just">
              <a:buFontTx/>
              <a:buChar char="-"/>
            </a:pPr>
            <a:endParaRPr lang="pt-BR" sz="1400" dirty="0" smtClean="0"/>
          </a:p>
        </p:txBody>
      </p:sp>
      <p:sp>
        <p:nvSpPr>
          <p:cNvPr id="9" name="CaixaDeTexto 8"/>
          <p:cNvSpPr txBox="1"/>
          <p:nvPr/>
        </p:nvSpPr>
        <p:spPr>
          <a:xfrm>
            <a:off x="827584" y="6238732"/>
            <a:ext cx="4100099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Equipe de colaboradores - IDURB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xmlns="" val="983926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347714" cy="1320800"/>
          </a:xfrm>
        </p:spPr>
        <p:txBody>
          <a:bodyPr/>
          <a:lstStyle/>
          <a:p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Antecedentes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do Projeto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7504" y="836712"/>
            <a:ext cx="80179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	A </a:t>
            </a:r>
            <a:r>
              <a:rPr lang="pt-BR" dirty="0"/>
              <a:t>cidade de Canaã dos </a:t>
            </a:r>
            <a:r>
              <a:rPr lang="pt-BR" dirty="0" smtClean="0"/>
              <a:t>Carajás no Estado do Pará </a:t>
            </a:r>
            <a:r>
              <a:rPr lang="pt-BR" dirty="0"/>
              <a:t>não foge às características da maioria das </a:t>
            </a:r>
            <a:r>
              <a:rPr lang="pt-BR" dirty="0" smtClean="0"/>
              <a:t>cidades </a:t>
            </a:r>
            <a:r>
              <a:rPr lang="pt-BR" dirty="0"/>
              <a:t>brasileiras no que se refere à ocupação do solo, que ocorreu de </a:t>
            </a:r>
            <a:r>
              <a:rPr lang="pt-BR" dirty="0" smtClean="0"/>
              <a:t>forma espontânea </a:t>
            </a:r>
            <a:r>
              <a:rPr lang="pt-BR" dirty="0"/>
              <a:t>e desordenada e, por vezes, em locais impróprios para moradia.	</a:t>
            </a:r>
          </a:p>
          <a:p>
            <a:pPr algn="just"/>
            <a:r>
              <a:rPr lang="pt-BR" dirty="0" smtClean="0"/>
              <a:t>	Historicamente</a:t>
            </a:r>
            <a:r>
              <a:rPr lang="pt-BR" dirty="0"/>
              <a:t>, o município de Canaã dos Carajás viveu intenso </a:t>
            </a:r>
            <a:r>
              <a:rPr lang="pt-BR" dirty="0" smtClean="0"/>
              <a:t>crescimento populacional </a:t>
            </a:r>
            <a:r>
              <a:rPr lang="pt-BR" dirty="0"/>
              <a:t>desencadeado pela articulação entre dinâmica de mineração e </a:t>
            </a:r>
            <a:r>
              <a:rPr lang="pt-BR" dirty="0" smtClean="0"/>
              <a:t>intensificação </a:t>
            </a:r>
            <a:r>
              <a:rPr lang="pt-BR" dirty="0"/>
              <a:t>da produção imobiliária.</a:t>
            </a:r>
          </a:p>
          <a:p>
            <a:pPr algn="just"/>
            <a:r>
              <a:rPr lang="pt-BR" dirty="0" smtClean="0"/>
              <a:t>	Nesse contexto, o município sofreu um intenso </a:t>
            </a:r>
            <a:r>
              <a:rPr lang="pt-BR" dirty="0"/>
              <a:t>processo de ocupação desordenada e acelerada que </a:t>
            </a:r>
            <a:r>
              <a:rPr lang="pt-BR" dirty="0" smtClean="0"/>
              <a:t>ocorreu, sobretudo </a:t>
            </a:r>
            <a:r>
              <a:rPr lang="pt-BR" dirty="0"/>
              <a:t>a partir da década passada, quando houve um grande crescimento </a:t>
            </a:r>
            <a:r>
              <a:rPr lang="pt-BR" dirty="0" smtClean="0"/>
              <a:t>demográfico </a:t>
            </a:r>
            <a:r>
              <a:rPr lang="pt-BR" dirty="0"/>
              <a:t>na cidade em razão do boom migratório viabilizado pela </a:t>
            </a:r>
            <a:r>
              <a:rPr lang="pt-BR" dirty="0" smtClean="0"/>
              <a:t>implantação das minas do Sossego e de Ferro S11D </a:t>
            </a:r>
            <a:r>
              <a:rPr lang="pt-BR" dirty="0"/>
              <a:t>pela companhia Vale S.A.</a:t>
            </a:r>
          </a:p>
          <a:p>
            <a:pPr algn="just"/>
            <a:r>
              <a:rPr lang="pt-BR" dirty="0" smtClean="0"/>
              <a:t>	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3902" y="4293096"/>
            <a:ext cx="5034518" cy="24482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219384844"/>
      </p:ext>
    </p:extLst>
  </p:cSld>
  <p:clrMapOvr>
    <a:masterClrMapping/>
  </p:clrMapOvr>
  <p:transition spd="slow" advClick="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347714" cy="1320800"/>
          </a:xfrm>
        </p:spPr>
        <p:txBody>
          <a:bodyPr/>
          <a:lstStyle/>
          <a:p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Antecedentes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do Projeto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12578" y="1124744"/>
            <a:ext cx="820383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	Além </a:t>
            </a:r>
            <a:r>
              <a:rPr lang="pt-BR" dirty="0"/>
              <a:t>da explosão demográfica, a falta de políticas públicas direcionadas a população de baixa renda e de legislação urbanística específica, somada ao avanço do mercado imobiliário, contribuíram significantemente para a expansão e construção de um vasto território irregular no município</a:t>
            </a:r>
            <a:r>
              <a:rPr lang="pt-BR" dirty="0" smtClean="0"/>
              <a:t>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	Diante desse cenário de desordenamento territorial e ciente da necessidade de se atender às necessidades dos munícipes no que tange à regularização fundiária, o poder público municipal juntamente com o Instituto de Desenvolvimento Urbano de Canaã dos Carajás – IDURB, inaugurou no dia 23 de novembro de 2017, o Programa Municipal de Regularização Fundiária do município de Canaã dos Carajás, intitulado Programa Canaã, Meu Lugar, </a:t>
            </a:r>
            <a:r>
              <a:rPr lang="pt-BR" dirty="0"/>
              <a:t>já segundo as regras da Lei Federal n° 13.465/17</a:t>
            </a:r>
            <a:r>
              <a:rPr lang="pt-BR" dirty="0" smtClean="0"/>
              <a:t>.</a:t>
            </a:r>
          </a:p>
          <a:p>
            <a:pPr algn="just"/>
            <a:r>
              <a:rPr lang="pt-BR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107398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347714" cy="1320800"/>
          </a:xfrm>
        </p:spPr>
        <p:txBody>
          <a:bodyPr/>
          <a:lstStyle/>
          <a:p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Objetivos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do Projeto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7504" y="548680"/>
            <a:ext cx="85689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pPr algn="just"/>
            <a:r>
              <a:rPr lang="pt-BR" dirty="0" smtClean="0"/>
              <a:t>	A </a:t>
            </a:r>
            <a:r>
              <a:rPr lang="pt-BR" dirty="0"/>
              <a:t>construção </a:t>
            </a:r>
            <a:r>
              <a:rPr lang="pt-BR" dirty="0" smtClean="0"/>
              <a:t>da </a:t>
            </a:r>
            <a:r>
              <a:rPr lang="pt-BR" b="1" dirty="0" smtClean="0"/>
              <a:t>Política de Regularização Fundiária em Canaã dos Carajás - PA </a:t>
            </a:r>
            <a:r>
              <a:rPr lang="pt-BR" dirty="0" smtClean="0"/>
              <a:t>visa </a:t>
            </a:r>
            <a:r>
              <a:rPr lang="pt-BR" dirty="0"/>
              <a:t>enfrentar </a:t>
            </a:r>
            <a:r>
              <a:rPr lang="pt-BR" dirty="0" smtClean="0"/>
              <a:t>a questão da enorme quantidade de áreas públicas doadas ao município através das denominadas léguas patrimoniais com a finalidade de se fazer regularização fundiária. </a:t>
            </a:r>
          </a:p>
          <a:p>
            <a:pPr algn="just"/>
            <a:r>
              <a:rPr lang="pt-BR" dirty="0" smtClean="0"/>
              <a:t>	Neste sentido, o Programa Canaã, Meu Lugar foi criado com as seguintes finalidades:</a:t>
            </a:r>
          </a:p>
          <a:p>
            <a:pPr algn="just"/>
            <a:r>
              <a:rPr lang="pt-BR" dirty="0" smtClean="0"/>
              <a:t>  </a:t>
            </a:r>
            <a:r>
              <a:rPr lang="pt-BR" dirty="0"/>
              <a:t>Estabelecer, de acordo com as diretrizes </a:t>
            </a:r>
            <a:r>
              <a:rPr lang="pt-BR" dirty="0" smtClean="0"/>
              <a:t>da Lei Federal n° 13.465/17 e Decreto n° 9.310/18, projetos de regularização fundiária, com atenção prioritária à população </a:t>
            </a:r>
            <a:r>
              <a:rPr lang="pt-BR" dirty="0"/>
              <a:t>de baixa </a:t>
            </a:r>
            <a:r>
              <a:rPr lang="pt-BR" dirty="0" smtClean="0"/>
              <a:t>renda, de forma a proporcionar segurança jurídica, </a:t>
            </a:r>
            <a:r>
              <a:rPr lang="pt-BR" dirty="0"/>
              <a:t>melhoria </a:t>
            </a:r>
            <a:r>
              <a:rPr lang="pt-BR" dirty="0" smtClean="0"/>
              <a:t>das moradias </a:t>
            </a:r>
            <a:r>
              <a:rPr lang="pt-BR" dirty="0"/>
              <a:t>e das condições de </a:t>
            </a:r>
            <a:r>
              <a:rPr lang="pt-BR" dirty="0" smtClean="0"/>
              <a:t>habitabilidade da população</a:t>
            </a:r>
            <a:r>
              <a:rPr lang="pt-BR" dirty="0"/>
              <a:t>;</a:t>
            </a:r>
          </a:p>
          <a:p>
            <a:pPr algn="just"/>
            <a:r>
              <a:rPr lang="pt-BR" dirty="0"/>
              <a:t> Promover </a:t>
            </a:r>
            <a:r>
              <a:rPr lang="pt-BR" dirty="0" smtClean="0"/>
              <a:t>projetos de regularização fundiária coletivos em </a:t>
            </a:r>
            <a:r>
              <a:rPr lang="pt-BR" dirty="0"/>
              <a:t>articulação com órgãos </a:t>
            </a:r>
            <a:r>
              <a:rPr lang="pt-BR" dirty="0" smtClean="0"/>
              <a:t>federais</a:t>
            </a:r>
            <a:r>
              <a:rPr lang="pt-BR" dirty="0"/>
              <a:t>, regionais e estaduais , bem como com organizações </a:t>
            </a:r>
            <a:r>
              <a:rPr lang="pt-BR" dirty="0" smtClean="0"/>
              <a:t>sociais. </a:t>
            </a:r>
            <a:endParaRPr lang="pt-BR" dirty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975" y="4373839"/>
            <a:ext cx="3122568" cy="2341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8229" y="4373839"/>
            <a:ext cx="4143747" cy="2333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16200933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347714" cy="1320800"/>
          </a:xfrm>
        </p:spPr>
        <p:txBody>
          <a:bodyPr/>
          <a:lstStyle/>
          <a:p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Local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de Intervenção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07504" y="764704"/>
            <a:ext cx="829989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	O primeiro projeto de REURB no âmbito do Programa Municipal Canaã, Meu Lugar, ocorreu no Bairro Paraíso das Águas. </a:t>
            </a:r>
          </a:p>
          <a:p>
            <a:pPr algn="just"/>
            <a:r>
              <a:rPr lang="pt-BR" dirty="0" smtClean="0"/>
              <a:t>	Até então considerado </a:t>
            </a:r>
            <a:r>
              <a:rPr lang="pt-BR" dirty="0"/>
              <a:t>núcleo urbano </a:t>
            </a:r>
            <a:r>
              <a:rPr lang="pt-BR" dirty="0" smtClean="0"/>
              <a:t>informal, o </a:t>
            </a:r>
            <a:r>
              <a:rPr lang="pt-BR" dirty="0"/>
              <a:t>Residencial Paraíso </a:t>
            </a:r>
            <a:r>
              <a:rPr lang="pt-BR" dirty="0" smtClean="0"/>
              <a:t>das Águas apresenta extensão </a:t>
            </a:r>
            <a:r>
              <a:rPr lang="pt-BR" dirty="0"/>
              <a:t>de 200.894,73 m², na qual encontram-se assentadas </a:t>
            </a:r>
            <a:r>
              <a:rPr lang="pt-BR" dirty="0" smtClean="0"/>
              <a:t>aproximadamente </a:t>
            </a:r>
            <a:r>
              <a:rPr lang="pt-BR" dirty="0"/>
              <a:t>443 famílias em 18 quadras e 553 lotes. </a:t>
            </a:r>
            <a:r>
              <a:rPr lang="pt-BR" dirty="0" smtClean="0"/>
              <a:t> Localiza-se </a:t>
            </a:r>
            <a:r>
              <a:rPr lang="pt-BR" dirty="0"/>
              <a:t>na faixa oeste do perímetro urbano, em local definido pelo  </a:t>
            </a:r>
            <a:r>
              <a:rPr lang="pt-BR" dirty="0" smtClean="0"/>
              <a:t>Plano </a:t>
            </a:r>
            <a:r>
              <a:rPr lang="pt-BR" dirty="0"/>
              <a:t>Diretor Participativo Municipal (Lei Municipal n° 557/2012) como  </a:t>
            </a:r>
            <a:r>
              <a:rPr lang="pt-BR" dirty="0" smtClean="0"/>
              <a:t>Ambiente </a:t>
            </a:r>
            <a:r>
              <a:rPr lang="pt-BR" dirty="0"/>
              <a:t>Especial de Interesse Social I (AEIS I</a:t>
            </a:r>
            <a:r>
              <a:rPr lang="pt-BR" dirty="0" smtClean="0"/>
              <a:t>).</a:t>
            </a:r>
          </a:p>
          <a:p>
            <a:pPr algn="just"/>
            <a:r>
              <a:rPr lang="pt-BR" dirty="0" smtClean="0"/>
              <a:t>	Em virtude da existência de áreas de risco geotécnico no local, o projeto de REURB foi fracionado em duas etapas. Com a conclusão da primeira etapa, foram regularizados 448 imóveis, dos quais 263 foram regularizados gratuitamente através de legitimação fundiária tendo como beneficiários moradores que preencheram os requisitos legais.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4158" y="4553630"/>
            <a:ext cx="3697177" cy="2079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4458023"/>
            <a:ext cx="4037115" cy="22708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117122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347714" cy="1320800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Prioridades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de Atendimento: Identificação do Grupo Alvo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07504" y="1340768"/>
            <a:ext cx="85689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dirty="0"/>
          </a:p>
          <a:p>
            <a:pPr algn="just"/>
            <a:r>
              <a:rPr lang="pt-BR" dirty="0" smtClean="0"/>
              <a:t>O Instituto de Desenvolvimento Urbano de Canaã dos Carajás adota  como </a:t>
            </a:r>
            <a:r>
              <a:rPr lang="pt-BR" dirty="0"/>
              <a:t>critério de </a:t>
            </a:r>
            <a:r>
              <a:rPr lang="pt-BR" dirty="0" smtClean="0"/>
              <a:t>priorização </a:t>
            </a:r>
            <a:r>
              <a:rPr lang="pt-BR" dirty="0"/>
              <a:t>de </a:t>
            </a:r>
            <a:r>
              <a:rPr lang="pt-BR" dirty="0" smtClean="0"/>
              <a:t>atendimento para os projetos de REURB a </a:t>
            </a:r>
            <a:r>
              <a:rPr lang="pt-BR" dirty="0"/>
              <a:t>situação de precariedade </a:t>
            </a:r>
            <a:r>
              <a:rPr lang="pt-BR" dirty="0" smtClean="0"/>
              <a:t>das ocupações, a </a:t>
            </a:r>
            <a:r>
              <a:rPr lang="pt-BR" dirty="0"/>
              <a:t>partir da seguinte ordem</a:t>
            </a:r>
            <a:r>
              <a:rPr lang="pt-BR" dirty="0" smtClean="0"/>
              <a:t>:</a:t>
            </a:r>
          </a:p>
          <a:p>
            <a:pPr algn="just"/>
            <a:r>
              <a:rPr lang="pt-BR" dirty="0" smtClean="0"/>
              <a:t> </a:t>
            </a:r>
            <a:endParaRPr lang="pt-BR" dirty="0"/>
          </a:p>
          <a:p>
            <a:pPr algn="just"/>
            <a:r>
              <a:rPr lang="pt-BR" dirty="0"/>
              <a:t> 1º </a:t>
            </a:r>
            <a:r>
              <a:rPr lang="pt-BR" dirty="0" smtClean="0"/>
              <a:t>Áreas inseridas em Ambiente Especial de Interesse Social, assim definidas no Plano Diretor Municipal; </a:t>
            </a:r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 </a:t>
            </a:r>
            <a:r>
              <a:rPr lang="pt-BR" dirty="0"/>
              <a:t>2º </a:t>
            </a:r>
            <a:r>
              <a:rPr lang="pt-BR" dirty="0" smtClean="0"/>
              <a:t>Áreas cuja população ocupante seja predominantemente de baixa renda; </a:t>
            </a:r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 3°Léguas patrimoniais em geral. </a:t>
            </a:r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060721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849809" cy="1320800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Estratégias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Adotadas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07504" y="849040"/>
            <a:ext cx="8496944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/>
              <a:t>	Para </a:t>
            </a:r>
            <a:r>
              <a:rPr lang="pt-BR" dirty="0"/>
              <a:t>o alcance efetivo das metas propostas na realização </a:t>
            </a:r>
            <a:r>
              <a:rPr lang="pt-BR" dirty="0" smtClean="0"/>
              <a:t>da política municipal de regularização fundiária de Canaã dos Carajás - PA, foi necessária a </a:t>
            </a:r>
            <a:r>
              <a:rPr lang="pt-BR" dirty="0"/>
              <a:t>realização inicial </a:t>
            </a:r>
            <a:r>
              <a:rPr lang="pt-BR" dirty="0" smtClean="0"/>
              <a:t>de </a:t>
            </a:r>
            <a:r>
              <a:rPr lang="pt-BR" dirty="0"/>
              <a:t>diagnóstico da </a:t>
            </a:r>
            <a:r>
              <a:rPr lang="pt-BR" dirty="0" smtClean="0"/>
              <a:t>situação fundiária da mancha urbana do município </a:t>
            </a:r>
            <a:r>
              <a:rPr lang="pt-BR" dirty="0"/>
              <a:t>e o </a:t>
            </a:r>
            <a:r>
              <a:rPr lang="pt-BR" dirty="0" smtClean="0"/>
              <a:t>devido planejamento </a:t>
            </a:r>
            <a:r>
              <a:rPr lang="pt-BR" dirty="0"/>
              <a:t>das ações com a adoção de estratégias que viessem facilitar </a:t>
            </a:r>
            <a:r>
              <a:rPr lang="pt-BR" dirty="0" smtClean="0"/>
              <a:t>a execução da política, </a:t>
            </a:r>
            <a:r>
              <a:rPr lang="pt-BR" dirty="0"/>
              <a:t>envolvendo todos os atores, </a:t>
            </a:r>
            <a:r>
              <a:rPr lang="pt-BR" dirty="0" smtClean="0"/>
              <a:t>a fim de que o processo fosse o mais </a:t>
            </a:r>
            <a:r>
              <a:rPr lang="pt-BR" dirty="0"/>
              <a:t>democrático e </a:t>
            </a:r>
            <a:r>
              <a:rPr lang="pt-BR" dirty="0" smtClean="0"/>
              <a:t>transparente possível. Entre as ações adotadas, pode-se citar as seguintes: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 smtClean="0"/>
              <a:t>Criação do Instituto de Desenvolvimento Urbano de Canaã dos Carajás – IDURB: </a:t>
            </a:r>
            <a:r>
              <a:rPr lang="pt-BR" dirty="0" smtClean="0"/>
              <a:t>Autarquia municipal criada em 2009 com a missão de realizar e coordenar a política de desenvolvimento urbano de Canaã dos Carajás – </a:t>
            </a:r>
            <a:r>
              <a:rPr lang="pt-BR" dirty="0"/>
              <a:t>PA. </a:t>
            </a:r>
            <a:r>
              <a:rPr lang="pt-BR" dirty="0" smtClean="0"/>
              <a:t>Com isso, a </a:t>
            </a:r>
            <a:r>
              <a:rPr lang="pt-BR" dirty="0"/>
              <a:t>consolidação de uma estrutura administrativa no município permitiu a formação de uma equipe exclusivamente voltada à execução da política </a:t>
            </a:r>
            <a:r>
              <a:rPr lang="pt-BR" dirty="0" smtClean="0"/>
              <a:t>fundiária, que vem sendo </a:t>
            </a:r>
            <a:r>
              <a:rPr lang="pt-BR" dirty="0"/>
              <a:t>continuamente capacitada e aprimorada, viabilizando a execução das ações e projetos</a:t>
            </a:r>
            <a:endParaRPr lang="pt-BR" dirty="0" smtClean="0"/>
          </a:p>
          <a:p>
            <a:pPr algn="just">
              <a:lnSpc>
                <a:spcPct val="150000"/>
              </a:lnSpc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055079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849809" cy="1320800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Estratégias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Adotadas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07504" y="849040"/>
            <a:ext cx="813690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 smtClean="0"/>
              <a:t>Criação do Programa Municipal de Regularização Fundiária Canaã, Meu Lugar: </a:t>
            </a:r>
            <a:r>
              <a:rPr lang="pt-BR" dirty="0" smtClean="0"/>
              <a:t>Criado </a:t>
            </a:r>
            <a:r>
              <a:rPr lang="pt-BR" dirty="0"/>
              <a:t>em novembro de 2017 já segundo as diretrizes do novo marco legal de Regularização Fundiária Urbana instituído pela Lei Federal n° </a:t>
            </a:r>
            <a:r>
              <a:rPr lang="pt-BR" dirty="0" smtClean="0"/>
              <a:t>13.465/17, com ações prioritárias em áreas de interesse social.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 smtClean="0"/>
              <a:t>Ações desenvolvidas com transparência e </a:t>
            </a:r>
            <a:r>
              <a:rPr lang="pt-BR" b="1" dirty="0"/>
              <a:t>participação social: </a:t>
            </a:r>
            <a:r>
              <a:rPr lang="pt-BR" dirty="0"/>
              <a:t>Envolver o cidadão e as </a:t>
            </a:r>
            <a:r>
              <a:rPr lang="pt-BR" dirty="0" smtClean="0"/>
              <a:t>lideranças comunitárias na </a:t>
            </a:r>
            <a:r>
              <a:rPr lang="pt-BR" dirty="0"/>
              <a:t>implementação da Política </a:t>
            </a:r>
            <a:r>
              <a:rPr lang="pt-BR" dirty="0" smtClean="0"/>
              <a:t>de Regularização Fundiária </a:t>
            </a:r>
            <a:r>
              <a:rPr lang="pt-BR" dirty="0"/>
              <a:t>é uma das principais estratégias </a:t>
            </a:r>
            <a:r>
              <a:rPr lang="pt-BR" dirty="0" smtClean="0"/>
              <a:t>do Instituto de Desenvolvimento Urbano de Canaã dos Carajás - IDURB. </a:t>
            </a:r>
            <a:r>
              <a:rPr lang="pt-BR" dirty="0"/>
              <a:t>Nesse sentido, foram </a:t>
            </a:r>
            <a:r>
              <a:rPr lang="pt-BR" dirty="0" smtClean="0"/>
              <a:t>realizadas várias </a:t>
            </a:r>
            <a:r>
              <a:rPr lang="pt-BR" dirty="0"/>
              <a:t>audiências públicas </a:t>
            </a:r>
            <a:r>
              <a:rPr lang="pt-BR" dirty="0" smtClean="0"/>
              <a:t>durante a execução do primeiro Projeto de Regularização Fundiária do município de Canaã dos Carajás - PA. Além disso, foram confeccionados e entregues para a comunidade folders explicativos de todas as etapas que envolvem a execução do projeto.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704564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849809" cy="1320800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Estratégias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Adotadas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893" y="1034243"/>
            <a:ext cx="3751703" cy="2106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5004048" y="3602927"/>
            <a:ext cx="3456384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314918" y="2824956"/>
            <a:ext cx="2330002" cy="41422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1034243"/>
            <a:ext cx="3757049" cy="21097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aixaDeTexto 6"/>
          <p:cNvSpPr txBox="1"/>
          <p:nvPr/>
        </p:nvSpPr>
        <p:spPr>
          <a:xfrm>
            <a:off x="415949" y="3238377"/>
            <a:ext cx="78615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Mobilização realizada individualmente em todas as unidades imobiliárias do núcleo urbano</a:t>
            </a:r>
            <a:endParaRPr lang="pt-BR" sz="14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5328083" y="6225825"/>
            <a:ext cx="3132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Reunião com as lideranças comunitárias</a:t>
            </a:r>
            <a:endParaRPr lang="pt-BR" sz="14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701569" y="6117843"/>
            <a:ext cx="3132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Equipe de mobilização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xmlns="" val="168636760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do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6349</TotalTime>
  <Words>637</Words>
  <Application>Microsoft Office PowerPoint</Application>
  <PresentationFormat>Apresentação na tela (4:3)</PresentationFormat>
  <Paragraphs>102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Facetado</vt:lpstr>
      <vt:lpstr>Slide 1</vt:lpstr>
      <vt:lpstr>Antecedentes do Projeto</vt:lpstr>
      <vt:lpstr>Antecedentes do Projeto</vt:lpstr>
      <vt:lpstr>Objetivos do Projeto</vt:lpstr>
      <vt:lpstr>Local de Intervenção</vt:lpstr>
      <vt:lpstr>Prioridades de Atendimento: Identificação do Grupo Alvo</vt:lpstr>
      <vt:lpstr>Estratégias Adotadas</vt:lpstr>
      <vt:lpstr>Estratégias Adotadas</vt:lpstr>
      <vt:lpstr>Estratégias Adotadas</vt:lpstr>
      <vt:lpstr>Equipe Técnica envolvida diretamente no Projeto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codem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BOLETINS DO CTM -   CADASTRO TÉCNICO MULTIFINALITÁRIO.</dc:title>
  <dc:creator>0307645010</dc:creator>
  <cp:lastModifiedBy>Noteabc</cp:lastModifiedBy>
  <cp:revision>841</cp:revision>
  <dcterms:created xsi:type="dcterms:W3CDTF">2014-12-01T14:05:11Z</dcterms:created>
  <dcterms:modified xsi:type="dcterms:W3CDTF">2019-08-21T14:36:23Z</dcterms:modified>
</cp:coreProperties>
</file>