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8.jpg" ContentType="image/jpeg"/>
  <Override PartName="/ppt/media/image21.jpg" ContentType="image/jpeg"/>
  <Override PartName="/ppt/media/image28.jpg" ContentType="image/jpeg"/>
  <Override PartName="/ppt/media/image29.jpg" ContentType="image/jpeg"/>
  <Override PartName="/ppt/media/image30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81" r:id="rId43"/>
  </p:sldIdLst>
  <p:sldSz cx="19010313" cy="10693400"/>
  <p:notesSz cx="10693400" cy="106934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1" autoAdjust="0"/>
    <p:restoredTop sz="92196" autoAdjust="0"/>
  </p:normalViewPr>
  <p:slideViewPr>
    <p:cSldViewPr>
      <p:cViewPr varScale="1">
        <p:scale>
          <a:sx n="52" d="100"/>
          <a:sy n="52" d="100"/>
        </p:scale>
        <p:origin x="534" y="90"/>
      </p:cViewPr>
      <p:guideLst>
        <p:guide orient="horz" pos="288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381536" y="6749796"/>
            <a:ext cx="16251334" cy="457200"/>
          </a:xfrm>
          <a:custGeom>
            <a:avLst/>
            <a:gdLst/>
            <a:ahLst/>
            <a:cxnLst/>
            <a:rect l="l" t="t" r="r" b="b"/>
            <a:pathLst>
              <a:path w="9141460" h="457200">
                <a:moveTo>
                  <a:pt x="0" y="0"/>
                </a:moveTo>
                <a:lnTo>
                  <a:pt x="0" y="457200"/>
                </a:lnTo>
                <a:lnTo>
                  <a:pt x="9140952" y="457200"/>
                </a:lnTo>
                <a:lnTo>
                  <a:pt x="9140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bk object 17"/>
          <p:cNvSpPr/>
          <p:nvPr/>
        </p:nvSpPr>
        <p:spPr>
          <a:xfrm>
            <a:off x="1376117" y="6684266"/>
            <a:ext cx="16253592" cy="64135"/>
          </a:xfrm>
          <a:custGeom>
            <a:avLst/>
            <a:gdLst/>
            <a:ahLst/>
            <a:cxnLst/>
            <a:rect l="l" t="t" r="r" b="b"/>
            <a:pathLst>
              <a:path w="9142730" h="64134">
                <a:moveTo>
                  <a:pt x="0" y="64008"/>
                </a:moveTo>
                <a:lnTo>
                  <a:pt x="9142476" y="64008"/>
                </a:lnTo>
                <a:lnTo>
                  <a:pt x="9142476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16026" y="679198"/>
            <a:ext cx="13978265" cy="15320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956" b="0" i="0" u="heavy">
                <a:solidFill>
                  <a:srgbClr val="30511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851547" y="4231643"/>
            <a:ext cx="13307219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29392" y="468883"/>
            <a:ext cx="13551526" cy="1313116"/>
          </a:xfrm>
        </p:spPr>
        <p:txBody>
          <a:bodyPr lIns="0" tIns="0" rIns="0" bIns="0"/>
          <a:lstStyle>
            <a:lvl1pPr>
              <a:defRPr sz="8533" b="0" i="0">
                <a:solidFill>
                  <a:srgbClr val="30511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79130" y="3439161"/>
            <a:ext cx="13295930" cy="820674"/>
          </a:xfrm>
        </p:spPr>
        <p:txBody>
          <a:bodyPr lIns="0" tIns="0" rIns="0" bIns="0"/>
          <a:lstStyle>
            <a:lvl1pPr>
              <a:defRPr sz="5333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29392" y="468883"/>
            <a:ext cx="13551526" cy="1313116"/>
          </a:xfrm>
        </p:spPr>
        <p:txBody>
          <a:bodyPr lIns="0" tIns="0" rIns="0" bIns="0"/>
          <a:lstStyle>
            <a:lvl1pPr>
              <a:defRPr sz="8533" b="0" i="0">
                <a:solidFill>
                  <a:srgbClr val="30511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50518" y="1737997"/>
            <a:ext cx="8269486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790312" y="1737997"/>
            <a:ext cx="8269486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376117" y="6749796"/>
            <a:ext cx="16255850" cy="457200"/>
          </a:xfrm>
          <a:custGeom>
            <a:avLst/>
            <a:gdLst/>
            <a:ahLst/>
            <a:cxnLst/>
            <a:rect l="l" t="t" r="r" b="b"/>
            <a:pathLst>
              <a:path w="9144000" h="457200">
                <a:moveTo>
                  <a:pt x="0" y="0"/>
                </a:moveTo>
                <a:lnTo>
                  <a:pt x="0" y="457200"/>
                </a:lnTo>
                <a:lnTo>
                  <a:pt x="9144000" y="457200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bk object 17"/>
          <p:cNvSpPr/>
          <p:nvPr/>
        </p:nvSpPr>
        <p:spPr>
          <a:xfrm>
            <a:off x="1376117" y="6684264"/>
            <a:ext cx="16255850" cy="66040"/>
          </a:xfrm>
          <a:custGeom>
            <a:avLst/>
            <a:gdLst/>
            <a:ahLst/>
            <a:cxnLst/>
            <a:rect l="l" t="t" r="r" b="b"/>
            <a:pathLst>
              <a:path w="9144000" h="66040">
                <a:moveTo>
                  <a:pt x="0" y="65532"/>
                </a:moveTo>
                <a:lnTo>
                  <a:pt x="9144000" y="65532"/>
                </a:lnTo>
                <a:lnTo>
                  <a:pt x="9144000" y="0"/>
                </a:lnTo>
                <a:lnTo>
                  <a:pt x="0" y="0"/>
                </a:lnTo>
                <a:lnTo>
                  <a:pt x="0" y="65532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bk object 18"/>
          <p:cNvSpPr/>
          <p:nvPr/>
        </p:nvSpPr>
        <p:spPr>
          <a:xfrm>
            <a:off x="2969185" y="2087880"/>
            <a:ext cx="13289157" cy="0"/>
          </a:xfrm>
          <a:custGeom>
            <a:avLst/>
            <a:gdLst/>
            <a:ahLst/>
            <a:cxnLst/>
            <a:rect l="l" t="t" r="r" b="b"/>
            <a:pathLst>
              <a:path w="7475220">
                <a:moveTo>
                  <a:pt x="0" y="0"/>
                </a:moveTo>
                <a:lnTo>
                  <a:pt x="7475220" y="0"/>
                </a:lnTo>
              </a:path>
            </a:pathLst>
          </a:custGeom>
          <a:ln w="6096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29392" y="468883"/>
            <a:ext cx="13551526" cy="1313116"/>
          </a:xfrm>
        </p:spPr>
        <p:txBody>
          <a:bodyPr lIns="0" tIns="0" rIns="0" bIns="0"/>
          <a:lstStyle>
            <a:lvl1pPr>
              <a:defRPr sz="8533" b="0" i="0">
                <a:solidFill>
                  <a:srgbClr val="30511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1999527" y="775326"/>
            <a:ext cx="812792" cy="9141460"/>
          </a:xfrm>
          <a:custGeom>
            <a:avLst/>
            <a:gdLst/>
            <a:ahLst/>
            <a:cxnLst/>
            <a:rect l="l" t="t" r="r" b="b"/>
            <a:pathLst>
              <a:path w="457200" h="9141460">
                <a:moveTo>
                  <a:pt x="0" y="9140952"/>
                </a:moveTo>
                <a:lnTo>
                  <a:pt x="457200" y="9140952"/>
                </a:lnTo>
                <a:lnTo>
                  <a:pt x="457200" y="0"/>
                </a:lnTo>
                <a:lnTo>
                  <a:pt x="0" y="0"/>
                </a:lnTo>
                <a:lnTo>
                  <a:pt x="0" y="9140952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bk object 17"/>
          <p:cNvSpPr/>
          <p:nvPr/>
        </p:nvSpPr>
        <p:spPr>
          <a:xfrm>
            <a:off x="11939922" y="776850"/>
            <a:ext cx="0" cy="9142730"/>
          </a:xfrm>
          <a:custGeom>
            <a:avLst/>
            <a:gdLst/>
            <a:ahLst/>
            <a:cxnLst/>
            <a:rect l="l" t="t" r="r" b="b"/>
            <a:pathLst>
              <a:path h="9142730">
                <a:moveTo>
                  <a:pt x="0" y="0"/>
                </a:moveTo>
                <a:lnTo>
                  <a:pt x="0" y="9142476"/>
                </a:lnTo>
              </a:path>
            </a:pathLst>
          </a:custGeom>
          <a:ln w="64008">
            <a:solidFill>
              <a:srgbClr val="98CB37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bk object 18"/>
          <p:cNvSpPr/>
          <p:nvPr/>
        </p:nvSpPr>
        <p:spPr>
          <a:xfrm>
            <a:off x="1015989" y="5211692"/>
            <a:ext cx="5060988" cy="43205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bk object 19"/>
          <p:cNvSpPr/>
          <p:nvPr/>
        </p:nvSpPr>
        <p:spPr>
          <a:xfrm>
            <a:off x="994316" y="5199504"/>
            <a:ext cx="5107046" cy="4346575"/>
          </a:xfrm>
          <a:custGeom>
            <a:avLst/>
            <a:gdLst/>
            <a:ahLst/>
            <a:cxnLst/>
            <a:rect l="l" t="t" r="r" b="b"/>
            <a:pathLst>
              <a:path w="2872740" h="4346575">
                <a:moveTo>
                  <a:pt x="2869692" y="0"/>
                </a:moveTo>
                <a:lnTo>
                  <a:pt x="3048" y="0"/>
                </a:lnTo>
                <a:lnTo>
                  <a:pt x="0" y="3048"/>
                </a:lnTo>
                <a:lnTo>
                  <a:pt x="0" y="4343397"/>
                </a:lnTo>
                <a:lnTo>
                  <a:pt x="3048" y="4346445"/>
                </a:lnTo>
                <a:lnTo>
                  <a:pt x="2869692" y="4346445"/>
                </a:lnTo>
                <a:lnTo>
                  <a:pt x="2872740" y="4343397"/>
                </a:lnTo>
                <a:lnTo>
                  <a:pt x="2872740" y="4340349"/>
                </a:lnTo>
                <a:lnTo>
                  <a:pt x="12192" y="4340349"/>
                </a:lnTo>
                <a:lnTo>
                  <a:pt x="6096" y="4332729"/>
                </a:lnTo>
                <a:lnTo>
                  <a:pt x="12192" y="4332729"/>
                </a:lnTo>
                <a:lnTo>
                  <a:pt x="12192" y="12192"/>
                </a:lnTo>
                <a:lnTo>
                  <a:pt x="6096" y="12192"/>
                </a:lnTo>
                <a:lnTo>
                  <a:pt x="12192" y="6096"/>
                </a:lnTo>
                <a:lnTo>
                  <a:pt x="2872740" y="6096"/>
                </a:lnTo>
                <a:lnTo>
                  <a:pt x="2872740" y="3048"/>
                </a:lnTo>
                <a:lnTo>
                  <a:pt x="2869692" y="0"/>
                </a:lnTo>
                <a:close/>
              </a:path>
              <a:path w="2872740" h="4346575">
                <a:moveTo>
                  <a:pt x="12192" y="4332729"/>
                </a:moveTo>
                <a:lnTo>
                  <a:pt x="6096" y="4332729"/>
                </a:lnTo>
                <a:lnTo>
                  <a:pt x="12192" y="4340349"/>
                </a:lnTo>
                <a:lnTo>
                  <a:pt x="12192" y="4332729"/>
                </a:lnTo>
                <a:close/>
              </a:path>
              <a:path w="2872740" h="4346575">
                <a:moveTo>
                  <a:pt x="2859024" y="4332729"/>
                </a:moveTo>
                <a:lnTo>
                  <a:pt x="12192" y="4332729"/>
                </a:lnTo>
                <a:lnTo>
                  <a:pt x="12192" y="4340349"/>
                </a:lnTo>
                <a:lnTo>
                  <a:pt x="2859024" y="4340349"/>
                </a:lnTo>
                <a:lnTo>
                  <a:pt x="2859024" y="4332729"/>
                </a:lnTo>
                <a:close/>
              </a:path>
              <a:path w="2872740" h="4346575">
                <a:moveTo>
                  <a:pt x="2859024" y="6096"/>
                </a:moveTo>
                <a:lnTo>
                  <a:pt x="2859024" y="4340349"/>
                </a:lnTo>
                <a:lnTo>
                  <a:pt x="2865120" y="4332729"/>
                </a:lnTo>
                <a:lnTo>
                  <a:pt x="2872740" y="4332729"/>
                </a:lnTo>
                <a:lnTo>
                  <a:pt x="2872740" y="12192"/>
                </a:lnTo>
                <a:lnTo>
                  <a:pt x="2865120" y="12192"/>
                </a:lnTo>
                <a:lnTo>
                  <a:pt x="2859024" y="6096"/>
                </a:lnTo>
                <a:close/>
              </a:path>
              <a:path w="2872740" h="4346575">
                <a:moveTo>
                  <a:pt x="2872740" y="4332729"/>
                </a:moveTo>
                <a:lnTo>
                  <a:pt x="2865120" y="4332729"/>
                </a:lnTo>
                <a:lnTo>
                  <a:pt x="2859024" y="4340349"/>
                </a:lnTo>
                <a:lnTo>
                  <a:pt x="2872740" y="4340349"/>
                </a:lnTo>
                <a:lnTo>
                  <a:pt x="2872740" y="4332729"/>
                </a:lnTo>
                <a:close/>
              </a:path>
              <a:path w="2872740" h="4346575">
                <a:moveTo>
                  <a:pt x="12192" y="6096"/>
                </a:moveTo>
                <a:lnTo>
                  <a:pt x="6096" y="12192"/>
                </a:lnTo>
                <a:lnTo>
                  <a:pt x="12192" y="12192"/>
                </a:lnTo>
                <a:lnTo>
                  <a:pt x="12192" y="6096"/>
                </a:lnTo>
                <a:close/>
              </a:path>
              <a:path w="2872740" h="4346575">
                <a:moveTo>
                  <a:pt x="2859024" y="6096"/>
                </a:moveTo>
                <a:lnTo>
                  <a:pt x="12192" y="6096"/>
                </a:lnTo>
                <a:lnTo>
                  <a:pt x="12192" y="12192"/>
                </a:lnTo>
                <a:lnTo>
                  <a:pt x="2859024" y="12192"/>
                </a:lnTo>
                <a:lnTo>
                  <a:pt x="2859024" y="6096"/>
                </a:lnTo>
                <a:close/>
              </a:path>
              <a:path w="2872740" h="4346575">
                <a:moveTo>
                  <a:pt x="2872740" y="6096"/>
                </a:moveTo>
                <a:lnTo>
                  <a:pt x="2859024" y="6096"/>
                </a:lnTo>
                <a:lnTo>
                  <a:pt x="2865120" y="12192"/>
                </a:lnTo>
                <a:lnTo>
                  <a:pt x="2872740" y="12192"/>
                </a:lnTo>
                <a:lnTo>
                  <a:pt x="2872740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bk object 20"/>
          <p:cNvSpPr/>
          <p:nvPr/>
        </p:nvSpPr>
        <p:spPr>
          <a:xfrm>
            <a:off x="1015989" y="987168"/>
            <a:ext cx="5060988" cy="41346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bk object 21"/>
          <p:cNvSpPr/>
          <p:nvPr/>
        </p:nvSpPr>
        <p:spPr>
          <a:xfrm>
            <a:off x="994316" y="974973"/>
            <a:ext cx="5107046" cy="4160520"/>
          </a:xfrm>
          <a:custGeom>
            <a:avLst/>
            <a:gdLst/>
            <a:ahLst/>
            <a:cxnLst/>
            <a:rect l="l" t="t" r="r" b="b"/>
            <a:pathLst>
              <a:path w="2872740" h="4160520">
                <a:moveTo>
                  <a:pt x="2869692" y="0"/>
                </a:moveTo>
                <a:lnTo>
                  <a:pt x="3048" y="0"/>
                </a:lnTo>
                <a:lnTo>
                  <a:pt x="0" y="3048"/>
                </a:lnTo>
                <a:lnTo>
                  <a:pt x="0" y="4157472"/>
                </a:lnTo>
                <a:lnTo>
                  <a:pt x="3048" y="4160520"/>
                </a:lnTo>
                <a:lnTo>
                  <a:pt x="2869692" y="4160520"/>
                </a:lnTo>
                <a:lnTo>
                  <a:pt x="2872740" y="4157472"/>
                </a:lnTo>
                <a:lnTo>
                  <a:pt x="2872740" y="4154424"/>
                </a:lnTo>
                <a:lnTo>
                  <a:pt x="12192" y="4154424"/>
                </a:lnTo>
                <a:lnTo>
                  <a:pt x="6096" y="4146804"/>
                </a:lnTo>
                <a:lnTo>
                  <a:pt x="12192" y="4146804"/>
                </a:lnTo>
                <a:lnTo>
                  <a:pt x="12192" y="12192"/>
                </a:lnTo>
                <a:lnTo>
                  <a:pt x="6096" y="12192"/>
                </a:lnTo>
                <a:lnTo>
                  <a:pt x="12192" y="6096"/>
                </a:lnTo>
                <a:lnTo>
                  <a:pt x="2872740" y="6096"/>
                </a:lnTo>
                <a:lnTo>
                  <a:pt x="2872740" y="3048"/>
                </a:lnTo>
                <a:lnTo>
                  <a:pt x="2869692" y="0"/>
                </a:lnTo>
                <a:close/>
              </a:path>
              <a:path w="2872740" h="4160520">
                <a:moveTo>
                  <a:pt x="12192" y="4146804"/>
                </a:moveTo>
                <a:lnTo>
                  <a:pt x="6096" y="4146804"/>
                </a:lnTo>
                <a:lnTo>
                  <a:pt x="12192" y="4154424"/>
                </a:lnTo>
                <a:lnTo>
                  <a:pt x="12192" y="4146804"/>
                </a:lnTo>
                <a:close/>
              </a:path>
              <a:path w="2872740" h="4160520">
                <a:moveTo>
                  <a:pt x="2859024" y="4146804"/>
                </a:moveTo>
                <a:lnTo>
                  <a:pt x="12192" y="4146804"/>
                </a:lnTo>
                <a:lnTo>
                  <a:pt x="12192" y="4154424"/>
                </a:lnTo>
                <a:lnTo>
                  <a:pt x="2859024" y="4154424"/>
                </a:lnTo>
                <a:lnTo>
                  <a:pt x="2859024" y="4146804"/>
                </a:lnTo>
                <a:close/>
              </a:path>
              <a:path w="2872740" h="4160520">
                <a:moveTo>
                  <a:pt x="2859024" y="6096"/>
                </a:moveTo>
                <a:lnTo>
                  <a:pt x="2859024" y="4154424"/>
                </a:lnTo>
                <a:lnTo>
                  <a:pt x="2865120" y="4146804"/>
                </a:lnTo>
                <a:lnTo>
                  <a:pt x="2872740" y="4146804"/>
                </a:lnTo>
                <a:lnTo>
                  <a:pt x="2872740" y="12192"/>
                </a:lnTo>
                <a:lnTo>
                  <a:pt x="2865120" y="12192"/>
                </a:lnTo>
                <a:lnTo>
                  <a:pt x="2859024" y="6096"/>
                </a:lnTo>
                <a:close/>
              </a:path>
              <a:path w="2872740" h="4160520">
                <a:moveTo>
                  <a:pt x="2872740" y="4146804"/>
                </a:moveTo>
                <a:lnTo>
                  <a:pt x="2865120" y="4146804"/>
                </a:lnTo>
                <a:lnTo>
                  <a:pt x="2859024" y="4154424"/>
                </a:lnTo>
                <a:lnTo>
                  <a:pt x="2872740" y="4154424"/>
                </a:lnTo>
                <a:lnTo>
                  <a:pt x="2872740" y="4146804"/>
                </a:lnTo>
                <a:close/>
              </a:path>
              <a:path w="2872740" h="4160520">
                <a:moveTo>
                  <a:pt x="12192" y="6096"/>
                </a:moveTo>
                <a:lnTo>
                  <a:pt x="6096" y="12192"/>
                </a:lnTo>
                <a:lnTo>
                  <a:pt x="12192" y="12192"/>
                </a:lnTo>
                <a:lnTo>
                  <a:pt x="12192" y="6096"/>
                </a:lnTo>
                <a:close/>
              </a:path>
              <a:path w="2872740" h="4160520">
                <a:moveTo>
                  <a:pt x="2859024" y="6096"/>
                </a:moveTo>
                <a:lnTo>
                  <a:pt x="12192" y="6096"/>
                </a:lnTo>
                <a:lnTo>
                  <a:pt x="12192" y="12192"/>
                </a:lnTo>
                <a:lnTo>
                  <a:pt x="2859024" y="12192"/>
                </a:lnTo>
                <a:lnTo>
                  <a:pt x="2859024" y="6096"/>
                </a:lnTo>
                <a:close/>
              </a:path>
              <a:path w="2872740" h="4160520">
                <a:moveTo>
                  <a:pt x="2872740" y="6096"/>
                </a:moveTo>
                <a:lnTo>
                  <a:pt x="2859024" y="6096"/>
                </a:lnTo>
                <a:lnTo>
                  <a:pt x="2865120" y="12192"/>
                </a:lnTo>
                <a:lnTo>
                  <a:pt x="2872740" y="12192"/>
                </a:lnTo>
                <a:lnTo>
                  <a:pt x="2872740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bk object 22"/>
          <p:cNvSpPr/>
          <p:nvPr/>
        </p:nvSpPr>
        <p:spPr>
          <a:xfrm>
            <a:off x="6431901" y="5211692"/>
            <a:ext cx="4955323" cy="43205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bk object 23"/>
          <p:cNvSpPr/>
          <p:nvPr/>
        </p:nvSpPr>
        <p:spPr>
          <a:xfrm>
            <a:off x="6407515" y="5199504"/>
            <a:ext cx="5002060" cy="4346575"/>
          </a:xfrm>
          <a:custGeom>
            <a:avLst/>
            <a:gdLst/>
            <a:ahLst/>
            <a:cxnLst/>
            <a:rect l="l" t="t" r="r" b="b"/>
            <a:pathLst>
              <a:path w="2813685" h="4346575">
                <a:moveTo>
                  <a:pt x="2810256" y="0"/>
                </a:moveTo>
                <a:lnTo>
                  <a:pt x="3048" y="0"/>
                </a:lnTo>
                <a:lnTo>
                  <a:pt x="0" y="3048"/>
                </a:lnTo>
                <a:lnTo>
                  <a:pt x="0" y="4343397"/>
                </a:lnTo>
                <a:lnTo>
                  <a:pt x="3048" y="4346445"/>
                </a:lnTo>
                <a:lnTo>
                  <a:pt x="2810256" y="4346445"/>
                </a:lnTo>
                <a:lnTo>
                  <a:pt x="2813304" y="4343397"/>
                </a:lnTo>
                <a:lnTo>
                  <a:pt x="2813304" y="4340349"/>
                </a:lnTo>
                <a:lnTo>
                  <a:pt x="13716" y="4340349"/>
                </a:lnTo>
                <a:lnTo>
                  <a:pt x="6096" y="4332729"/>
                </a:lnTo>
                <a:lnTo>
                  <a:pt x="13716" y="4332729"/>
                </a:lnTo>
                <a:lnTo>
                  <a:pt x="13716" y="12192"/>
                </a:lnTo>
                <a:lnTo>
                  <a:pt x="6096" y="12192"/>
                </a:lnTo>
                <a:lnTo>
                  <a:pt x="13716" y="6096"/>
                </a:lnTo>
                <a:lnTo>
                  <a:pt x="2813304" y="6096"/>
                </a:lnTo>
                <a:lnTo>
                  <a:pt x="2813304" y="3048"/>
                </a:lnTo>
                <a:lnTo>
                  <a:pt x="2810256" y="0"/>
                </a:lnTo>
                <a:close/>
              </a:path>
              <a:path w="2813685" h="4346575">
                <a:moveTo>
                  <a:pt x="13716" y="4332729"/>
                </a:moveTo>
                <a:lnTo>
                  <a:pt x="6096" y="4332729"/>
                </a:lnTo>
                <a:lnTo>
                  <a:pt x="13716" y="4340349"/>
                </a:lnTo>
                <a:lnTo>
                  <a:pt x="13716" y="4332729"/>
                </a:lnTo>
                <a:close/>
              </a:path>
              <a:path w="2813685" h="4346575">
                <a:moveTo>
                  <a:pt x="2801112" y="4332729"/>
                </a:moveTo>
                <a:lnTo>
                  <a:pt x="13716" y="4332729"/>
                </a:lnTo>
                <a:lnTo>
                  <a:pt x="13716" y="4340349"/>
                </a:lnTo>
                <a:lnTo>
                  <a:pt x="2801112" y="4340349"/>
                </a:lnTo>
                <a:lnTo>
                  <a:pt x="2801112" y="4332729"/>
                </a:lnTo>
                <a:close/>
              </a:path>
              <a:path w="2813685" h="4346575">
                <a:moveTo>
                  <a:pt x="2801112" y="6096"/>
                </a:moveTo>
                <a:lnTo>
                  <a:pt x="2801112" y="4340349"/>
                </a:lnTo>
                <a:lnTo>
                  <a:pt x="2807208" y="4332729"/>
                </a:lnTo>
                <a:lnTo>
                  <a:pt x="2813304" y="4332729"/>
                </a:lnTo>
                <a:lnTo>
                  <a:pt x="2813304" y="12192"/>
                </a:lnTo>
                <a:lnTo>
                  <a:pt x="2807208" y="12192"/>
                </a:lnTo>
                <a:lnTo>
                  <a:pt x="2801112" y="6096"/>
                </a:lnTo>
                <a:close/>
              </a:path>
              <a:path w="2813685" h="4346575">
                <a:moveTo>
                  <a:pt x="2813304" y="4332729"/>
                </a:moveTo>
                <a:lnTo>
                  <a:pt x="2807208" y="4332729"/>
                </a:lnTo>
                <a:lnTo>
                  <a:pt x="2801112" y="4340349"/>
                </a:lnTo>
                <a:lnTo>
                  <a:pt x="2813304" y="4340349"/>
                </a:lnTo>
                <a:lnTo>
                  <a:pt x="2813304" y="4332729"/>
                </a:lnTo>
                <a:close/>
              </a:path>
              <a:path w="2813685" h="4346575">
                <a:moveTo>
                  <a:pt x="13716" y="6096"/>
                </a:moveTo>
                <a:lnTo>
                  <a:pt x="6096" y="12192"/>
                </a:lnTo>
                <a:lnTo>
                  <a:pt x="13716" y="12192"/>
                </a:lnTo>
                <a:lnTo>
                  <a:pt x="13716" y="6096"/>
                </a:lnTo>
                <a:close/>
              </a:path>
              <a:path w="2813685" h="4346575">
                <a:moveTo>
                  <a:pt x="2801112" y="6096"/>
                </a:moveTo>
                <a:lnTo>
                  <a:pt x="13716" y="6096"/>
                </a:lnTo>
                <a:lnTo>
                  <a:pt x="13716" y="12192"/>
                </a:lnTo>
                <a:lnTo>
                  <a:pt x="2801112" y="12192"/>
                </a:lnTo>
                <a:lnTo>
                  <a:pt x="2801112" y="6096"/>
                </a:lnTo>
                <a:close/>
              </a:path>
              <a:path w="2813685" h="4346575">
                <a:moveTo>
                  <a:pt x="2813304" y="6096"/>
                </a:moveTo>
                <a:lnTo>
                  <a:pt x="2801112" y="6096"/>
                </a:lnTo>
                <a:lnTo>
                  <a:pt x="2807208" y="12192"/>
                </a:lnTo>
                <a:lnTo>
                  <a:pt x="2813304" y="12192"/>
                </a:lnTo>
                <a:lnTo>
                  <a:pt x="2813304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bk object 24"/>
          <p:cNvSpPr/>
          <p:nvPr/>
        </p:nvSpPr>
        <p:spPr>
          <a:xfrm>
            <a:off x="6407515" y="987168"/>
            <a:ext cx="4979707" cy="41346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bk object 25"/>
          <p:cNvSpPr/>
          <p:nvPr/>
        </p:nvSpPr>
        <p:spPr>
          <a:xfrm>
            <a:off x="6385838" y="974973"/>
            <a:ext cx="5023509" cy="4160520"/>
          </a:xfrm>
          <a:custGeom>
            <a:avLst/>
            <a:gdLst/>
            <a:ahLst/>
            <a:cxnLst/>
            <a:rect l="l" t="t" r="r" b="b"/>
            <a:pathLst>
              <a:path w="2825750" h="4160520">
                <a:moveTo>
                  <a:pt x="2822448" y="0"/>
                </a:moveTo>
                <a:lnTo>
                  <a:pt x="3048" y="0"/>
                </a:lnTo>
                <a:lnTo>
                  <a:pt x="0" y="3048"/>
                </a:lnTo>
                <a:lnTo>
                  <a:pt x="0" y="4157472"/>
                </a:lnTo>
                <a:lnTo>
                  <a:pt x="3048" y="4160520"/>
                </a:lnTo>
                <a:lnTo>
                  <a:pt x="2822448" y="4160520"/>
                </a:lnTo>
                <a:lnTo>
                  <a:pt x="2825496" y="4157472"/>
                </a:lnTo>
                <a:lnTo>
                  <a:pt x="2825496" y="4154424"/>
                </a:lnTo>
                <a:lnTo>
                  <a:pt x="12192" y="4154424"/>
                </a:lnTo>
                <a:lnTo>
                  <a:pt x="6096" y="4146804"/>
                </a:lnTo>
                <a:lnTo>
                  <a:pt x="12192" y="4146804"/>
                </a:lnTo>
                <a:lnTo>
                  <a:pt x="12192" y="12192"/>
                </a:lnTo>
                <a:lnTo>
                  <a:pt x="6096" y="12192"/>
                </a:lnTo>
                <a:lnTo>
                  <a:pt x="12192" y="6096"/>
                </a:lnTo>
                <a:lnTo>
                  <a:pt x="2825496" y="6096"/>
                </a:lnTo>
                <a:lnTo>
                  <a:pt x="2825496" y="3048"/>
                </a:lnTo>
                <a:lnTo>
                  <a:pt x="2822448" y="0"/>
                </a:lnTo>
                <a:close/>
              </a:path>
              <a:path w="2825750" h="4160520">
                <a:moveTo>
                  <a:pt x="12192" y="4146804"/>
                </a:moveTo>
                <a:lnTo>
                  <a:pt x="6096" y="4146804"/>
                </a:lnTo>
                <a:lnTo>
                  <a:pt x="12192" y="4154424"/>
                </a:lnTo>
                <a:lnTo>
                  <a:pt x="12192" y="4146804"/>
                </a:lnTo>
                <a:close/>
              </a:path>
              <a:path w="2825750" h="4160520">
                <a:moveTo>
                  <a:pt x="2813304" y="4146804"/>
                </a:moveTo>
                <a:lnTo>
                  <a:pt x="12192" y="4146804"/>
                </a:lnTo>
                <a:lnTo>
                  <a:pt x="12192" y="4154424"/>
                </a:lnTo>
                <a:lnTo>
                  <a:pt x="2813304" y="4154424"/>
                </a:lnTo>
                <a:lnTo>
                  <a:pt x="2813304" y="4146804"/>
                </a:lnTo>
                <a:close/>
              </a:path>
              <a:path w="2825750" h="4160520">
                <a:moveTo>
                  <a:pt x="2813304" y="6096"/>
                </a:moveTo>
                <a:lnTo>
                  <a:pt x="2813304" y="4154424"/>
                </a:lnTo>
                <a:lnTo>
                  <a:pt x="2819400" y="4146804"/>
                </a:lnTo>
                <a:lnTo>
                  <a:pt x="2825496" y="4146804"/>
                </a:lnTo>
                <a:lnTo>
                  <a:pt x="2825496" y="12192"/>
                </a:lnTo>
                <a:lnTo>
                  <a:pt x="2819400" y="12192"/>
                </a:lnTo>
                <a:lnTo>
                  <a:pt x="2813304" y="6096"/>
                </a:lnTo>
                <a:close/>
              </a:path>
              <a:path w="2825750" h="4160520">
                <a:moveTo>
                  <a:pt x="2825496" y="4146804"/>
                </a:moveTo>
                <a:lnTo>
                  <a:pt x="2819400" y="4146804"/>
                </a:lnTo>
                <a:lnTo>
                  <a:pt x="2813304" y="4154424"/>
                </a:lnTo>
                <a:lnTo>
                  <a:pt x="2825496" y="4154424"/>
                </a:lnTo>
                <a:lnTo>
                  <a:pt x="2825496" y="4146804"/>
                </a:lnTo>
                <a:close/>
              </a:path>
              <a:path w="2825750" h="4160520">
                <a:moveTo>
                  <a:pt x="12192" y="6096"/>
                </a:moveTo>
                <a:lnTo>
                  <a:pt x="6096" y="12192"/>
                </a:lnTo>
                <a:lnTo>
                  <a:pt x="12192" y="12192"/>
                </a:lnTo>
                <a:lnTo>
                  <a:pt x="12192" y="6096"/>
                </a:lnTo>
                <a:close/>
              </a:path>
              <a:path w="2825750" h="4160520">
                <a:moveTo>
                  <a:pt x="2813304" y="6096"/>
                </a:moveTo>
                <a:lnTo>
                  <a:pt x="12192" y="6096"/>
                </a:lnTo>
                <a:lnTo>
                  <a:pt x="12192" y="12192"/>
                </a:lnTo>
                <a:lnTo>
                  <a:pt x="2813304" y="12192"/>
                </a:lnTo>
                <a:lnTo>
                  <a:pt x="2813304" y="6096"/>
                </a:lnTo>
                <a:close/>
              </a:path>
              <a:path w="2825750" h="4160520">
                <a:moveTo>
                  <a:pt x="2825496" y="6096"/>
                </a:moveTo>
                <a:lnTo>
                  <a:pt x="2813304" y="6096"/>
                </a:lnTo>
                <a:lnTo>
                  <a:pt x="2819400" y="12192"/>
                </a:lnTo>
                <a:lnTo>
                  <a:pt x="2825496" y="12192"/>
                </a:lnTo>
                <a:lnTo>
                  <a:pt x="2825496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376117" y="6749796"/>
            <a:ext cx="16255850" cy="457200"/>
          </a:xfrm>
          <a:custGeom>
            <a:avLst/>
            <a:gdLst/>
            <a:ahLst/>
            <a:cxnLst/>
            <a:rect l="l" t="t" r="r" b="b"/>
            <a:pathLst>
              <a:path w="9144000" h="457200">
                <a:moveTo>
                  <a:pt x="0" y="0"/>
                </a:moveTo>
                <a:lnTo>
                  <a:pt x="0" y="457200"/>
                </a:lnTo>
                <a:lnTo>
                  <a:pt x="9144000" y="457200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bk object 17"/>
          <p:cNvSpPr/>
          <p:nvPr/>
        </p:nvSpPr>
        <p:spPr>
          <a:xfrm>
            <a:off x="1376117" y="6684264"/>
            <a:ext cx="16255850" cy="66040"/>
          </a:xfrm>
          <a:custGeom>
            <a:avLst/>
            <a:gdLst/>
            <a:ahLst/>
            <a:cxnLst/>
            <a:rect l="l" t="t" r="r" b="b"/>
            <a:pathLst>
              <a:path w="9144000" h="66040">
                <a:moveTo>
                  <a:pt x="0" y="65532"/>
                </a:moveTo>
                <a:lnTo>
                  <a:pt x="9144000" y="65532"/>
                </a:lnTo>
                <a:lnTo>
                  <a:pt x="9144000" y="0"/>
                </a:lnTo>
                <a:lnTo>
                  <a:pt x="0" y="0"/>
                </a:lnTo>
                <a:lnTo>
                  <a:pt x="0" y="65532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29392" y="468883"/>
            <a:ext cx="13551526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30511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79130" y="3439161"/>
            <a:ext cx="1329593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463507" y="7027548"/>
            <a:ext cx="60833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50516" y="7027548"/>
            <a:ext cx="43723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687425" y="7027548"/>
            <a:ext cx="43723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12810">
        <a:defRPr>
          <a:latin typeface="+mn-lt"/>
          <a:ea typeface="+mn-ea"/>
          <a:cs typeface="+mn-cs"/>
        </a:defRPr>
      </a:lvl2pPr>
      <a:lvl3pPr marL="1625620">
        <a:defRPr>
          <a:latin typeface="+mn-lt"/>
          <a:ea typeface="+mn-ea"/>
          <a:cs typeface="+mn-cs"/>
        </a:defRPr>
      </a:lvl3pPr>
      <a:lvl4pPr marL="2438430">
        <a:defRPr>
          <a:latin typeface="+mn-lt"/>
          <a:ea typeface="+mn-ea"/>
          <a:cs typeface="+mn-cs"/>
        </a:defRPr>
      </a:lvl4pPr>
      <a:lvl5pPr marL="3251241">
        <a:defRPr>
          <a:latin typeface="+mn-lt"/>
          <a:ea typeface="+mn-ea"/>
          <a:cs typeface="+mn-cs"/>
        </a:defRPr>
      </a:lvl5pPr>
      <a:lvl6pPr marL="4064051">
        <a:defRPr>
          <a:latin typeface="+mn-lt"/>
          <a:ea typeface="+mn-ea"/>
          <a:cs typeface="+mn-cs"/>
        </a:defRPr>
      </a:lvl6pPr>
      <a:lvl7pPr marL="4876861">
        <a:defRPr>
          <a:latin typeface="+mn-lt"/>
          <a:ea typeface="+mn-ea"/>
          <a:cs typeface="+mn-cs"/>
        </a:defRPr>
      </a:lvl7pPr>
      <a:lvl8pPr marL="5689671">
        <a:defRPr>
          <a:latin typeface="+mn-lt"/>
          <a:ea typeface="+mn-ea"/>
          <a:cs typeface="+mn-cs"/>
        </a:defRPr>
      </a:lvl8pPr>
      <a:lvl9pPr marL="650248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12810">
        <a:defRPr>
          <a:latin typeface="+mn-lt"/>
          <a:ea typeface="+mn-ea"/>
          <a:cs typeface="+mn-cs"/>
        </a:defRPr>
      </a:lvl2pPr>
      <a:lvl3pPr marL="1625620">
        <a:defRPr>
          <a:latin typeface="+mn-lt"/>
          <a:ea typeface="+mn-ea"/>
          <a:cs typeface="+mn-cs"/>
        </a:defRPr>
      </a:lvl3pPr>
      <a:lvl4pPr marL="2438430">
        <a:defRPr>
          <a:latin typeface="+mn-lt"/>
          <a:ea typeface="+mn-ea"/>
          <a:cs typeface="+mn-cs"/>
        </a:defRPr>
      </a:lvl4pPr>
      <a:lvl5pPr marL="3251241">
        <a:defRPr>
          <a:latin typeface="+mn-lt"/>
          <a:ea typeface="+mn-ea"/>
          <a:cs typeface="+mn-cs"/>
        </a:defRPr>
      </a:lvl5pPr>
      <a:lvl6pPr marL="4064051">
        <a:defRPr>
          <a:latin typeface="+mn-lt"/>
          <a:ea typeface="+mn-ea"/>
          <a:cs typeface="+mn-cs"/>
        </a:defRPr>
      </a:lvl6pPr>
      <a:lvl7pPr marL="4876861">
        <a:defRPr>
          <a:latin typeface="+mn-lt"/>
          <a:ea typeface="+mn-ea"/>
          <a:cs typeface="+mn-cs"/>
        </a:defRPr>
      </a:lvl7pPr>
      <a:lvl8pPr marL="5689671">
        <a:defRPr>
          <a:latin typeface="+mn-lt"/>
          <a:ea typeface="+mn-ea"/>
          <a:cs typeface="+mn-cs"/>
        </a:defRPr>
      </a:lvl8pPr>
      <a:lvl9pPr marL="650248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2367056" y="8011670"/>
            <a:ext cx="4676671" cy="1517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885156" y="7556500"/>
            <a:ext cx="5521568" cy="1899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64767" y="1612900"/>
            <a:ext cx="14478000" cy="4400022"/>
          </a:xfrm>
          <a:prstGeom prst="rect">
            <a:avLst/>
          </a:prstGeom>
        </p:spPr>
        <p:txBody>
          <a:bodyPr vert="horz" wrap="square" lIns="0" tIns="22578" rIns="0" bIns="0" rtlCol="0">
            <a:spAutoFit/>
          </a:bodyPr>
          <a:lstStyle/>
          <a:p>
            <a:pPr marL="168207" marR="9031" indent="-146757" algn="ctr">
              <a:spcBef>
                <a:spcPts val="178"/>
              </a:spcBef>
            </a:pPr>
            <a:r>
              <a:rPr sz="14222" b="1" spc="-996" dirty="0">
                <a:solidFill>
                  <a:srgbClr val="000000"/>
                </a:solidFill>
              </a:rPr>
              <a:t>PROJETO </a:t>
            </a:r>
            <a:r>
              <a:rPr sz="14222" b="1" spc="-1484" dirty="0" smtClean="0">
                <a:solidFill>
                  <a:srgbClr val="000000"/>
                </a:solidFill>
              </a:rPr>
              <a:t>LOTE  </a:t>
            </a:r>
            <a:r>
              <a:rPr sz="14222" b="1" spc="-107" dirty="0" smtClean="0">
                <a:solidFill>
                  <a:srgbClr val="000000"/>
                </a:solidFill>
              </a:rPr>
              <a:t>URBANIZADO</a:t>
            </a:r>
            <a:endParaRPr sz="14222" dirty="0"/>
          </a:p>
        </p:txBody>
      </p:sp>
      <p:sp>
        <p:nvSpPr>
          <p:cNvPr id="8" name="object 2"/>
          <p:cNvSpPr/>
          <p:nvPr/>
        </p:nvSpPr>
        <p:spPr>
          <a:xfrm>
            <a:off x="5417" y="9849006"/>
            <a:ext cx="19004895" cy="812792"/>
          </a:xfrm>
          <a:custGeom>
            <a:avLst/>
            <a:gdLst/>
            <a:ahLst/>
            <a:cxnLst/>
            <a:rect l="l" t="t" r="r" b="b"/>
            <a:pathLst>
              <a:path w="9141460" h="457200">
                <a:moveTo>
                  <a:pt x="0" y="0"/>
                </a:moveTo>
                <a:lnTo>
                  <a:pt x="0" y="457200"/>
                </a:lnTo>
                <a:lnTo>
                  <a:pt x="9140952" y="457200"/>
                </a:lnTo>
                <a:lnTo>
                  <a:pt x="9140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3"/>
          <p:cNvSpPr/>
          <p:nvPr/>
        </p:nvSpPr>
        <p:spPr>
          <a:xfrm>
            <a:off x="0" y="9732510"/>
            <a:ext cx="19007534" cy="114017"/>
          </a:xfrm>
          <a:custGeom>
            <a:avLst/>
            <a:gdLst/>
            <a:ahLst/>
            <a:cxnLst/>
            <a:rect l="l" t="t" r="r" b="b"/>
            <a:pathLst>
              <a:path w="9142730" h="64134">
                <a:moveTo>
                  <a:pt x="0" y="64008"/>
                </a:moveTo>
                <a:lnTo>
                  <a:pt x="9142476" y="64008"/>
                </a:lnTo>
                <a:lnTo>
                  <a:pt x="9142476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/>
          <p:cNvSpPr/>
          <p:nvPr/>
        </p:nvSpPr>
        <p:spPr>
          <a:xfrm>
            <a:off x="5417" y="9849006"/>
            <a:ext cx="19004895" cy="812792"/>
          </a:xfrm>
          <a:custGeom>
            <a:avLst/>
            <a:gdLst/>
            <a:ahLst/>
            <a:cxnLst/>
            <a:rect l="l" t="t" r="r" b="b"/>
            <a:pathLst>
              <a:path w="9141460" h="457200">
                <a:moveTo>
                  <a:pt x="0" y="0"/>
                </a:moveTo>
                <a:lnTo>
                  <a:pt x="0" y="457200"/>
                </a:lnTo>
                <a:lnTo>
                  <a:pt x="9140952" y="457200"/>
                </a:lnTo>
                <a:lnTo>
                  <a:pt x="9140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3"/>
          <p:cNvSpPr/>
          <p:nvPr/>
        </p:nvSpPr>
        <p:spPr>
          <a:xfrm>
            <a:off x="0" y="9732510"/>
            <a:ext cx="19007534" cy="114017"/>
          </a:xfrm>
          <a:custGeom>
            <a:avLst/>
            <a:gdLst/>
            <a:ahLst/>
            <a:cxnLst/>
            <a:rect l="l" t="t" r="r" b="b"/>
            <a:pathLst>
              <a:path w="9142730" h="64134">
                <a:moveTo>
                  <a:pt x="0" y="64008"/>
                </a:moveTo>
                <a:lnTo>
                  <a:pt x="9142476" y="64008"/>
                </a:lnTo>
                <a:lnTo>
                  <a:pt x="9142476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3"/>
          <p:cNvSpPr txBox="1">
            <a:spLocks/>
          </p:cNvSpPr>
          <p:nvPr/>
        </p:nvSpPr>
        <p:spPr>
          <a:xfrm>
            <a:off x="2649825" y="81556"/>
            <a:ext cx="13619001" cy="3147298"/>
          </a:xfrm>
          <a:prstGeom prst="rect">
            <a:avLst/>
          </a:prstGeom>
        </p:spPr>
        <p:txBody>
          <a:bodyPr vert="horz" wrap="square" lIns="0" tIns="221260" rIns="0" bIns="0" rtlCol="0">
            <a:spAutoFit/>
          </a:bodyPr>
          <a:lstStyle>
            <a:lvl1pPr>
              <a:defRPr sz="8533" b="0" i="0">
                <a:solidFill>
                  <a:srgbClr val="30511A"/>
                </a:solidFill>
                <a:latin typeface="Arial"/>
                <a:ea typeface="+mj-ea"/>
                <a:cs typeface="Arial"/>
              </a:defRPr>
            </a:lvl1pPr>
          </a:lstStyle>
          <a:p>
            <a:pPr marL="22578" marR="9031" indent="563323" algn="ctr">
              <a:spcBef>
                <a:spcPts val="178"/>
              </a:spcBef>
            </a:pPr>
            <a:r>
              <a:rPr lang="pt-BR" sz="9000" u="sng" kern="0" spc="-150" dirty="0" smtClean="0">
                <a:uFill>
                  <a:solidFill>
                    <a:srgbClr val="7F7F7F"/>
                  </a:solidFill>
                </a:uFill>
              </a:rPr>
              <a:t>RESPONSABILIDADES</a:t>
            </a:r>
            <a:br>
              <a:rPr lang="pt-BR" sz="9000" u="sng" kern="0" spc="-150" dirty="0" smtClean="0">
                <a:uFill>
                  <a:solidFill>
                    <a:srgbClr val="7F7F7F"/>
                  </a:solidFill>
                </a:uFill>
              </a:rPr>
            </a:br>
            <a:r>
              <a:rPr lang="pt-BR" sz="1000" u="sng" kern="0" spc="-150" dirty="0" smtClean="0">
                <a:uFill>
                  <a:solidFill>
                    <a:srgbClr val="7F7F7F"/>
                  </a:solidFill>
                </a:uFill>
              </a:rPr>
              <a:t> </a:t>
            </a:r>
            <a:r>
              <a:rPr lang="pt-BR" sz="9000" u="sng" kern="0" spc="-150" dirty="0" smtClean="0">
                <a:uFill>
                  <a:solidFill>
                    <a:srgbClr val="7F7F7F"/>
                  </a:solidFill>
                </a:uFill>
              </a:rPr>
              <a:t/>
            </a:r>
            <a:br>
              <a:rPr lang="pt-BR" sz="9000" u="sng" kern="0" spc="-150" dirty="0" smtClean="0">
                <a:uFill>
                  <a:solidFill>
                    <a:srgbClr val="7F7F7F"/>
                  </a:solidFill>
                </a:uFill>
              </a:rPr>
            </a:br>
            <a:r>
              <a:rPr lang="pt-BR" sz="9000" kern="0" spc="-150" dirty="0" smtClean="0">
                <a:solidFill>
                  <a:schemeClr val="accent3"/>
                </a:solidFill>
                <a:uFill>
                  <a:solidFill>
                    <a:srgbClr val="7F7F7F"/>
                  </a:solidFill>
                </a:uFill>
              </a:rPr>
              <a:t>MUNICÍPIO</a:t>
            </a:r>
            <a:endParaRPr lang="pt-BR" sz="9000" kern="0" spc="-150" dirty="0">
              <a:solidFill>
                <a:schemeClr val="accent3"/>
              </a:solidFill>
              <a:uFill>
                <a:solidFill>
                  <a:srgbClr val="7F7F7F"/>
                </a:solidFill>
              </a:uFill>
            </a:endParaRPr>
          </a:p>
        </p:txBody>
      </p:sp>
      <p:sp>
        <p:nvSpPr>
          <p:cNvPr id="16" name="object 4"/>
          <p:cNvSpPr txBox="1"/>
          <p:nvPr/>
        </p:nvSpPr>
        <p:spPr>
          <a:xfrm>
            <a:off x="1123156" y="4262870"/>
            <a:ext cx="16154400" cy="4405986"/>
          </a:xfrm>
          <a:prstGeom prst="rect">
            <a:avLst/>
          </a:prstGeom>
        </p:spPr>
        <p:txBody>
          <a:bodyPr vert="horz" wrap="square" lIns="0" tIns="22578" rIns="0" bIns="0" rtlCol="0">
            <a:spAutoFit/>
          </a:bodyPr>
          <a:lstStyle/>
          <a:p>
            <a:pPr marL="1148364" indent="-1028700" algn="just">
              <a:lnSpc>
                <a:spcPts val="4169"/>
              </a:lnSpc>
              <a:spcBef>
                <a:spcPts val="178"/>
              </a:spcBef>
              <a:buClr>
                <a:schemeClr val="accent3">
                  <a:lumMod val="50000"/>
                </a:schemeClr>
              </a:buClr>
              <a:buFont typeface="+mj-lt"/>
              <a:buAutoNum type="romanUcPeriod"/>
              <a:tabLst>
                <a:tab pos="4817029" algn="l"/>
              </a:tabLst>
            </a:pPr>
            <a:r>
              <a:rPr lang="pt-BR" sz="5400" spc="-107" dirty="0" smtClean="0">
                <a:latin typeface="Arial"/>
                <a:cs typeface="Arial"/>
              </a:rPr>
              <a:t>Doar </a:t>
            </a:r>
            <a:r>
              <a:rPr lang="pt-BR" sz="5400" spc="-107" dirty="0">
                <a:latin typeface="Arial"/>
                <a:cs typeface="Arial"/>
              </a:rPr>
              <a:t>o terreno regularizado perante o  cartório, com o devido licenciamento  ambiental, dotado de infraestrutura básica como água, energia, arruamento e iluminação </a:t>
            </a:r>
            <a:r>
              <a:rPr lang="pt-BR" sz="5400" spc="-107" dirty="0" smtClean="0">
                <a:latin typeface="Arial"/>
                <a:cs typeface="Arial"/>
              </a:rPr>
              <a:t>pública;</a:t>
            </a:r>
          </a:p>
          <a:p>
            <a:pPr marL="1148364" indent="-1028700" algn="just">
              <a:lnSpc>
                <a:spcPts val="4169"/>
              </a:lnSpc>
              <a:spcBef>
                <a:spcPts val="178"/>
              </a:spcBef>
              <a:buClr>
                <a:schemeClr val="accent3">
                  <a:lumMod val="50000"/>
                </a:schemeClr>
              </a:buClr>
              <a:buFont typeface="+mj-lt"/>
              <a:buAutoNum type="romanUcPeriod"/>
              <a:tabLst>
                <a:tab pos="4817029" algn="l"/>
              </a:tabLst>
            </a:pPr>
            <a:endParaRPr lang="pt-BR" sz="5400" spc="-107" dirty="0" smtClean="0">
              <a:latin typeface="Arial"/>
              <a:cs typeface="Arial"/>
            </a:endParaRPr>
          </a:p>
          <a:p>
            <a:pPr marL="1148364" indent="-1028700" algn="just">
              <a:lnSpc>
                <a:spcPts val="4169"/>
              </a:lnSpc>
              <a:spcBef>
                <a:spcPts val="178"/>
              </a:spcBef>
              <a:buClr>
                <a:schemeClr val="accent3">
                  <a:lumMod val="50000"/>
                </a:schemeClr>
              </a:buClr>
              <a:buFont typeface="+mj-lt"/>
              <a:buAutoNum type="romanUcPeriod"/>
              <a:tabLst>
                <a:tab pos="4817029" algn="l"/>
              </a:tabLst>
            </a:pPr>
            <a:r>
              <a:rPr lang="pt-BR" sz="5400" spc="-107" dirty="0" smtClean="0">
                <a:latin typeface="Arial"/>
                <a:cs typeface="Arial"/>
              </a:rPr>
              <a:t>Executar </a:t>
            </a:r>
            <a:r>
              <a:rPr lang="pt-BR" sz="5400" spc="-107" dirty="0">
                <a:latin typeface="Arial"/>
                <a:cs typeface="Arial"/>
              </a:rPr>
              <a:t>a limpeza e	</a:t>
            </a:r>
            <a:r>
              <a:rPr lang="pt-BR" sz="5400" spc="-107" dirty="0" err="1">
                <a:latin typeface="Arial"/>
                <a:cs typeface="Arial"/>
              </a:rPr>
              <a:t>patamarização</a:t>
            </a:r>
            <a:r>
              <a:rPr lang="pt-BR" sz="5400" spc="-107" dirty="0">
                <a:latin typeface="Arial"/>
                <a:cs typeface="Arial"/>
              </a:rPr>
              <a:t> dos	lotes, conforme orientação AGEHAB, antes do início da obra;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351756" y="3228854"/>
            <a:ext cx="16886031" cy="6353303"/>
          </a:xfrm>
          <a:prstGeom prst="rect">
            <a:avLst/>
          </a:prstGeom>
        </p:spPr>
        <p:txBody>
          <a:bodyPr vert="horz" wrap="square" lIns="0" tIns="322859" rIns="0" bIns="0" rtlCol="0">
            <a:spAutoFit/>
          </a:bodyPr>
          <a:lstStyle/>
          <a:p>
            <a:pPr marL="119664" marR="9031" algn="just">
              <a:lnSpc>
                <a:spcPts val="4169"/>
              </a:lnSpc>
              <a:spcBef>
                <a:spcPts val="178"/>
              </a:spcBef>
              <a:buClr>
                <a:schemeClr val="accent3">
                  <a:lumMod val="50000"/>
                </a:schemeClr>
              </a:buClr>
              <a:tabLst>
                <a:tab pos="4817029" algn="l"/>
              </a:tabLst>
            </a:pPr>
            <a:r>
              <a:rPr lang="pt-BR" sz="5400" spc="-107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III. </a:t>
            </a:r>
            <a:r>
              <a:rPr lang="pt-BR" sz="5400" spc="-107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5400" spc="-107" dirty="0" err="1" smtClean="0">
                <a:latin typeface="Arial"/>
                <a:cs typeface="Arial"/>
              </a:rPr>
              <a:t>Prestar</a:t>
            </a:r>
            <a:r>
              <a:rPr sz="5400" spc="-107" dirty="0" smtClean="0">
                <a:latin typeface="Arial"/>
                <a:cs typeface="Arial"/>
              </a:rPr>
              <a:t> </a:t>
            </a:r>
            <a:r>
              <a:rPr sz="5400" spc="-107" dirty="0" err="1">
                <a:latin typeface="Arial"/>
                <a:cs typeface="Arial"/>
              </a:rPr>
              <a:t>assistência</a:t>
            </a:r>
            <a:r>
              <a:rPr sz="5400" spc="-107" dirty="0">
                <a:latin typeface="Arial"/>
                <a:cs typeface="Arial"/>
              </a:rPr>
              <a:t> </a:t>
            </a:r>
            <a:r>
              <a:rPr sz="5400" spc="-107" dirty="0" err="1">
                <a:latin typeface="Arial"/>
                <a:cs typeface="Arial"/>
              </a:rPr>
              <a:t>técnica</a:t>
            </a:r>
            <a:r>
              <a:rPr sz="5400" spc="-107" dirty="0">
                <a:latin typeface="Arial"/>
                <a:cs typeface="Arial"/>
              </a:rPr>
              <a:t> </a:t>
            </a:r>
            <a:r>
              <a:rPr sz="5400" spc="-107" dirty="0" err="1">
                <a:latin typeface="Arial"/>
                <a:cs typeface="Arial"/>
              </a:rPr>
              <a:t>ao</a:t>
            </a:r>
            <a:r>
              <a:rPr sz="5400" spc="-107" dirty="0">
                <a:latin typeface="Arial"/>
                <a:cs typeface="Arial"/>
              </a:rPr>
              <a:t> </a:t>
            </a:r>
            <a:r>
              <a:rPr sz="5400" spc="-107" dirty="0" err="1">
                <a:latin typeface="Arial"/>
                <a:cs typeface="Arial"/>
              </a:rPr>
              <a:t>selecionado</a:t>
            </a:r>
            <a:r>
              <a:rPr sz="5400" spc="-107" dirty="0">
                <a:latin typeface="Arial"/>
                <a:cs typeface="Arial"/>
              </a:rPr>
              <a:t>, a </a:t>
            </a:r>
            <a:r>
              <a:rPr sz="5400" spc="-107" dirty="0" err="1">
                <a:latin typeface="Arial"/>
                <a:cs typeface="Arial"/>
              </a:rPr>
              <a:t>qual</a:t>
            </a:r>
            <a:r>
              <a:rPr sz="5400" spc="-107" dirty="0">
                <a:latin typeface="Arial"/>
                <a:cs typeface="Arial"/>
              </a:rPr>
              <a:t>  </a:t>
            </a:r>
            <a:r>
              <a:rPr sz="5400" spc="-107" dirty="0" err="1">
                <a:latin typeface="Arial"/>
                <a:cs typeface="Arial"/>
              </a:rPr>
              <a:t>consistirá</a:t>
            </a:r>
            <a:r>
              <a:rPr sz="5400" spc="-107" dirty="0">
                <a:latin typeface="Arial"/>
                <a:cs typeface="Arial"/>
              </a:rPr>
              <a:t> </a:t>
            </a:r>
            <a:r>
              <a:rPr sz="5400" spc="-107" dirty="0" err="1">
                <a:latin typeface="Arial"/>
                <a:cs typeface="Arial"/>
              </a:rPr>
              <a:t>em</a:t>
            </a:r>
            <a:r>
              <a:rPr sz="5400" spc="-107" dirty="0">
                <a:latin typeface="Arial"/>
                <a:cs typeface="Arial"/>
              </a:rPr>
              <a:t> </a:t>
            </a:r>
            <a:r>
              <a:rPr sz="5400" spc="-107" dirty="0" err="1">
                <a:latin typeface="Arial"/>
                <a:cs typeface="Arial"/>
              </a:rPr>
              <a:t>acompanhar</a:t>
            </a:r>
            <a:r>
              <a:rPr sz="5400" spc="-107" dirty="0">
                <a:latin typeface="Arial"/>
                <a:cs typeface="Arial"/>
              </a:rPr>
              <a:t> a </a:t>
            </a:r>
            <a:r>
              <a:rPr sz="5400" spc="-107" dirty="0" err="1">
                <a:latin typeface="Arial"/>
                <a:cs typeface="Arial"/>
              </a:rPr>
              <a:t>execução</a:t>
            </a:r>
            <a:r>
              <a:rPr sz="5400" spc="-107" dirty="0">
                <a:latin typeface="Arial"/>
                <a:cs typeface="Arial"/>
              </a:rPr>
              <a:t> da “2ª </a:t>
            </a:r>
            <a:r>
              <a:rPr sz="5400" spc="-107" dirty="0" err="1">
                <a:latin typeface="Arial"/>
                <a:cs typeface="Arial"/>
              </a:rPr>
              <a:t>Etapa</a:t>
            </a:r>
            <a:r>
              <a:rPr sz="5400" spc="-107" dirty="0">
                <a:latin typeface="Arial"/>
                <a:cs typeface="Arial"/>
              </a:rPr>
              <a:t> da </a:t>
            </a:r>
            <a:r>
              <a:rPr sz="5400" spc="-107" dirty="0" err="1">
                <a:latin typeface="Arial"/>
                <a:cs typeface="Arial"/>
              </a:rPr>
              <a:t>Obra</a:t>
            </a:r>
            <a:r>
              <a:rPr sz="5400" spc="-107" dirty="0">
                <a:latin typeface="Arial"/>
                <a:cs typeface="Arial"/>
              </a:rPr>
              <a:t>”,  </a:t>
            </a:r>
            <a:r>
              <a:rPr sz="5400" spc="-107" dirty="0" err="1">
                <a:latin typeface="Arial"/>
                <a:cs typeface="Arial"/>
              </a:rPr>
              <a:t>por</a:t>
            </a:r>
            <a:r>
              <a:rPr sz="5400" spc="-107" dirty="0">
                <a:latin typeface="Arial"/>
                <a:cs typeface="Arial"/>
              </a:rPr>
              <a:t> </a:t>
            </a:r>
            <a:r>
              <a:rPr sz="5400" spc="-107" dirty="0" err="1">
                <a:latin typeface="Arial"/>
                <a:cs typeface="Arial"/>
              </a:rPr>
              <a:t>intermédio</a:t>
            </a:r>
            <a:r>
              <a:rPr sz="5400" spc="-107" dirty="0">
                <a:latin typeface="Arial"/>
                <a:cs typeface="Arial"/>
              </a:rPr>
              <a:t> de, no </a:t>
            </a:r>
            <a:r>
              <a:rPr sz="5400" spc="-107" dirty="0" err="1">
                <a:latin typeface="Arial"/>
                <a:cs typeface="Arial"/>
              </a:rPr>
              <a:t>mínimo</a:t>
            </a:r>
            <a:r>
              <a:rPr sz="5400" spc="-107" dirty="0">
                <a:latin typeface="Arial"/>
                <a:cs typeface="Arial"/>
              </a:rPr>
              <a:t>, um </a:t>
            </a:r>
            <a:r>
              <a:rPr sz="5400" spc="-107" dirty="0" err="1">
                <a:latin typeface="Arial"/>
                <a:cs typeface="Arial"/>
              </a:rPr>
              <a:t>profissional</a:t>
            </a:r>
            <a:r>
              <a:rPr sz="5400" spc="-107" dirty="0">
                <a:latin typeface="Arial"/>
                <a:cs typeface="Arial"/>
              </a:rPr>
              <a:t> </a:t>
            </a:r>
            <a:r>
              <a:rPr sz="5400" spc="-107" dirty="0" err="1">
                <a:latin typeface="Arial"/>
                <a:cs typeface="Arial"/>
              </a:rPr>
              <a:t>responsável</a:t>
            </a:r>
            <a:r>
              <a:rPr sz="5400" spc="-107" dirty="0">
                <a:latin typeface="Arial"/>
                <a:cs typeface="Arial"/>
              </a:rPr>
              <a:t>  </a:t>
            </a:r>
            <a:r>
              <a:rPr sz="5400" spc="-107" dirty="0" err="1">
                <a:latin typeface="Arial"/>
                <a:cs typeface="Arial"/>
              </a:rPr>
              <a:t>técnico</a:t>
            </a:r>
            <a:r>
              <a:rPr sz="5400" spc="-107" dirty="0">
                <a:latin typeface="Arial"/>
                <a:cs typeface="Arial"/>
              </a:rPr>
              <a:t> pela </a:t>
            </a:r>
            <a:r>
              <a:rPr sz="5400" spc="-107" dirty="0" err="1">
                <a:latin typeface="Arial"/>
                <a:cs typeface="Arial"/>
              </a:rPr>
              <a:t>execução</a:t>
            </a:r>
            <a:r>
              <a:rPr sz="5400" spc="-107" dirty="0">
                <a:latin typeface="Arial"/>
                <a:cs typeface="Arial"/>
              </a:rPr>
              <a:t> da </a:t>
            </a:r>
            <a:r>
              <a:rPr sz="5400" spc="-107" dirty="0" err="1">
                <a:latin typeface="Arial"/>
                <a:cs typeface="Arial"/>
              </a:rPr>
              <a:t>obra</a:t>
            </a:r>
            <a:r>
              <a:rPr sz="5400" spc="-107" dirty="0">
                <a:latin typeface="Arial"/>
                <a:cs typeface="Arial"/>
              </a:rPr>
              <a:t> e de um </a:t>
            </a:r>
            <a:r>
              <a:rPr sz="5400" spc="-107" dirty="0" err="1">
                <a:latin typeface="Arial"/>
                <a:cs typeface="Arial"/>
              </a:rPr>
              <a:t>mestre</a:t>
            </a:r>
            <a:r>
              <a:rPr sz="5400" spc="-107" dirty="0">
                <a:latin typeface="Arial"/>
                <a:cs typeface="Arial"/>
              </a:rPr>
              <a:t> de </a:t>
            </a:r>
            <a:r>
              <a:rPr sz="5400" spc="-107" dirty="0" err="1">
                <a:latin typeface="Arial"/>
                <a:cs typeface="Arial"/>
              </a:rPr>
              <a:t>obra</a:t>
            </a:r>
            <a:r>
              <a:rPr sz="5400" spc="-107" dirty="0">
                <a:latin typeface="Arial"/>
                <a:cs typeface="Arial"/>
              </a:rPr>
              <a:t>, para  </a:t>
            </a:r>
            <a:r>
              <a:rPr sz="5400" spc="-107" dirty="0" err="1">
                <a:latin typeface="Arial"/>
                <a:cs typeface="Arial"/>
              </a:rPr>
              <a:t>orientar</a:t>
            </a:r>
            <a:r>
              <a:rPr sz="5400" spc="-107" dirty="0">
                <a:latin typeface="Arial"/>
                <a:cs typeface="Arial"/>
              </a:rPr>
              <a:t> a </a:t>
            </a:r>
            <a:r>
              <a:rPr sz="5400" spc="-107" dirty="0" err="1">
                <a:latin typeface="Arial"/>
                <a:cs typeface="Arial"/>
              </a:rPr>
              <a:t>autoconstrução</a:t>
            </a:r>
            <a:r>
              <a:rPr sz="5400" spc="-107" dirty="0" smtClean="0">
                <a:latin typeface="Arial"/>
                <a:cs typeface="Arial"/>
              </a:rPr>
              <a:t>;</a:t>
            </a:r>
            <a:endParaRPr lang="pt-BR" sz="5400" spc="-107" dirty="0" smtClean="0">
              <a:latin typeface="Arial"/>
              <a:cs typeface="Arial"/>
            </a:endParaRPr>
          </a:p>
          <a:p>
            <a:pPr marL="119664" marR="9031" algn="just">
              <a:lnSpc>
                <a:spcPts val="4169"/>
              </a:lnSpc>
              <a:spcBef>
                <a:spcPts val="178"/>
              </a:spcBef>
              <a:buClr>
                <a:schemeClr val="accent3">
                  <a:lumMod val="50000"/>
                </a:schemeClr>
              </a:buClr>
              <a:tabLst>
                <a:tab pos="4817029" algn="l"/>
              </a:tabLst>
            </a:pPr>
            <a:endParaRPr sz="5400" spc="-107" dirty="0">
              <a:latin typeface="Arial"/>
              <a:cs typeface="Arial"/>
            </a:endParaRPr>
          </a:p>
          <a:p>
            <a:pPr marL="119664" marR="9031" algn="just">
              <a:lnSpc>
                <a:spcPts val="4169"/>
              </a:lnSpc>
              <a:spcBef>
                <a:spcPts val="178"/>
              </a:spcBef>
              <a:buClr>
                <a:schemeClr val="accent3">
                  <a:lumMod val="50000"/>
                </a:schemeClr>
              </a:buClr>
              <a:tabLst>
                <a:tab pos="4817029" algn="l"/>
              </a:tabLst>
            </a:pPr>
            <a:r>
              <a:rPr lang="pt-BR" sz="5400" spc="-107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IV.</a:t>
            </a:r>
            <a:r>
              <a:rPr sz="5400" spc="-107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pt-BR" sz="5400" spc="-107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5400" spc="-107" dirty="0" err="1" smtClean="0">
                <a:latin typeface="Arial"/>
                <a:cs typeface="Arial"/>
              </a:rPr>
              <a:t>Providenciar</a:t>
            </a:r>
            <a:r>
              <a:rPr sz="5400" spc="-107" dirty="0" smtClean="0">
                <a:latin typeface="Arial"/>
                <a:cs typeface="Arial"/>
              </a:rPr>
              <a:t> </a:t>
            </a:r>
            <a:r>
              <a:rPr sz="5400" spc="-107" dirty="0">
                <a:latin typeface="Arial"/>
                <a:cs typeface="Arial"/>
              </a:rPr>
              <a:t>o </a:t>
            </a:r>
            <a:r>
              <a:rPr sz="5400" spc="-107" dirty="0" err="1">
                <a:latin typeface="Arial"/>
                <a:cs typeface="Arial"/>
              </a:rPr>
              <a:t>alvará</a:t>
            </a:r>
            <a:r>
              <a:rPr sz="5400" spc="-107" dirty="0">
                <a:latin typeface="Arial"/>
                <a:cs typeface="Arial"/>
              </a:rPr>
              <a:t> de </a:t>
            </a:r>
            <a:r>
              <a:rPr sz="5400" spc="-107" dirty="0" err="1">
                <a:latin typeface="Arial"/>
                <a:cs typeface="Arial"/>
              </a:rPr>
              <a:t>construção</a:t>
            </a:r>
            <a:r>
              <a:rPr sz="5400" spc="-107" dirty="0">
                <a:latin typeface="Arial"/>
                <a:cs typeface="Arial"/>
              </a:rPr>
              <a:t> da “2ª </a:t>
            </a:r>
            <a:r>
              <a:rPr sz="5400" spc="-107" dirty="0" err="1">
                <a:latin typeface="Arial"/>
                <a:cs typeface="Arial"/>
              </a:rPr>
              <a:t>Etapa</a:t>
            </a:r>
            <a:r>
              <a:rPr sz="5400" spc="-107" dirty="0">
                <a:latin typeface="Arial"/>
                <a:cs typeface="Arial"/>
              </a:rPr>
              <a:t> da  </a:t>
            </a:r>
            <a:r>
              <a:rPr sz="5400" spc="-107" dirty="0" err="1">
                <a:latin typeface="Arial"/>
                <a:cs typeface="Arial"/>
              </a:rPr>
              <a:t>Obra</a:t>
            </a:r>
            <a:r>
              <a:rPr sz="5400" spc="-107" dirty="0">
                <a:latin typeface="Arial"/>
                <a:cs typeface="Arial"/>
              </a:rPr>
              <a:t>” e o </a:t>
            </a:r>
            <a:r>
              <a:rPr sz="5400" spc="-107" dirty="0" err="1">
                <a:latin typeface="Arial"/>
                <a:cs typeface="Arial"/>
              </a:rPr>
              <a:t>Habite</a:t>
            </a:r>
            <a:r>
              <a:rPr sz="5400" spc="-107" dirty="0">
                <a:latin typeface="Arial"/>
                <a:cs typeface="Arial"/>
              </a:rPr>
              <a:t>-se</a:t>
            </a:r>
            <a:r>
              <a:rPr sz="5400" spc="-107" dirty="0" smtClean="0">
                <a:latin typeface="Arial"/>
                <a:cs typeface="Arial"/>
              </a:rPr>
              <a:t>;</a:t>
            </a:r>
            <a:endParaRPr lang="pt-BR" sz="5400" spc="-107" dirty="0" smtClean="0">
              <a:latin typeface="Arial"/>
              <a:cs typeface="Arial"/>
            </a:endParaRPr>
          </a:p>
          <a:p>
            <a:pPr marL="119664" marR="9031" algn="just">
              <a:lnSpc>
                <a:spcPts val="4169"/>
              </a:lnSpc>
              <a:spcBef>
                <a:spcPts val="178"/>
              </a:spcBef>
              <a:buClr>
                <a:schemeClr val="accent3">
                  <a:lumMod val="50000"/>
                </a:schemeClr>
              </a:buClr>
              <a:tabLst>
                <a:tab pos="4817029" algn="l"/>
              </a:tabLst>
            </a:pPr>
            <a:endParaRPr sz="5400" spc="-107" dirty="0">
              <a:latin typeface="Arial"/>
              <a:cs typeface="Arial"/>
            </a:endParaRPr>
          </a:p>
          <a:p>
            <a:pPr marL="119664" marR="11289" algn="just">
              <a:lnSpc>
                <a:spcPts val="4169"/>
              </a:lnSpc>
              <a:spcBef>
                <a:spcPts val="178"/>
              </a:spcBef>
              <a:buClr>
                <a:schemeClr val="accent3">
                  <a:lumMod val="50000"/>
                </a:schemeClr>
              </a:buClr>
              <a:tabLst>
                <a:tab pos="4817029" algn="l"/>
              </a:tabLst>
            </a:pPr>
            <a:r>
              <a:rPr lang="pt-BR" sz="5400" spc="-107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V.  </a:t>
            </a:r>
            <a:r>
              <a:rPr sz="5400" spc="-107" dirty="0" err="1" smtClean="0">
                <a:latin typeface="Arial"/>
                <a:cs typeface="Arial"/>
              </a:rPr>
              <a:t>Cadastrar</a:t>
            </a:r>
            <a:r>
              <a:rPr sz="5400" spc="-107" dirty="0" smtClean="0">
                <a:latin typeface="Arial"/>
                <a:cs typeface="Arial"/>
              </a:rPr>
              <a:t> </a:t>
            </a:r>
            <a:r>
              <a:rPr sz="5400" spc="-107" dirty="0">
                <a:latin typeface="Arial"/>
                <a:cs typeface="Arial"/>
              </a:rPr>
              <a:t>e </a:t>
            </a:r>
            <a:r>
              <a:rPr sz="5400" spc="-107" dirty="0" err="1">
                <a:latin typeface="Arial"/>
                <a:cs typeface="Arial"/>
              </a:rPr>
              <a:t>acompanhar</a:t>
            </a:r>
            <a:r>
              <a:rPr sz="5400" spc="-107" dirty="0">
                <a:latin typeface="Arial"/>
                <a:cs typeface="Arial"/>
              </a:rPr>
              <a:t> a </a:t>
            </a:r>
            <a:r>
              <a:rPr sz="5400" spc="-107" dirty="0" err="1">
                <a:latin typeface="Arial"/>
                <a:cs typeface="Arial"/>
              </a:rPr>
              <a:t>seleção</a:t>
            </a:r>
            <a:r>
              <a:rPr sz="5400" spc="-107" dirty="0">
                <a:latin typeface="Arial"/>
                <a:cs typeface="Arial"/>
              </a:rPr>
              <a:t> dos </a:t>
            </a:r>
            <a:r>
              <a:rPr sz="5400" spc="-107" dirty="0" err="1">
                <a:latin typeface="Arial"/>
                <a:cs typeface="Arial"/>
              </a:rPr>
              <a:t>pretendentes</a:t>
            </a:r>
            <a:r>
              <a:rPr sz="5400" spc="-107" dirty="0">
                <a:latin typeface="Arial"/>
                <a:cs typeface="Arial"/>
              </a:rPr>
              <a:t> no  </a:t>
            </a:r>
            <a:r>
              <a:rPr sz="5400" spc="-107" dirty="0" err="1">
                <a:latin typeface="Arial"/>
                <a:cs typeface="Arial"/>
              </a:rPr>
              <a:t>sistema</a:t>
            </a:r>
            <a:r>
              <a:rPr sz="5400" spc="-107" dirty="0">
                <a:latin typeface="Arial"/>
                <a:cs typeface="Arial"/>
              </a:rPr>
              <a:t> </a:t>
            </a:r>
            <a:r>
              <a:rPr sz="5400" spc="-107" dirty="0" err="1">
                <a:latin typeface="Arial"/>
                <a:cs typeface="Arial"/>
              </a:rPr>
              <a:t>eletrônico</a:t>
            </a:r>
            <a:r>
              <a:rPr sz="5400" spc="-107" dirty="0">
                <a:latin typeface="Arial"/>
                <a:cs typeface="Arial"/>
              </a:rPr>
              <a:t> da AGEHAB.</a:t>
            </a:r>
          </a:p>
        </p:txBody>
      </p:sp>
      <p:sp>
        <p:nvSpPr>
          <p:cNvPr id="5" name="object 2"/>
          <p:cNvSpPr/>
          <p:nvPr/>
        </p:nvSpPr>
        <p:spPr>
          <a:xfrm>
            <a:off x="5417" y="9849006"/>
            <a:ext cx="19004895" cy="812792"/>
          </a:xfrm>
          <a:custGeom>
            <a:avLst/>
            <a:gdLst/>
            <a:ahLst/>
            <a:cxnLst/>
            <a:rect l="l" t="t" r="r" b="b"/>
            <a:pathLst>
              <a:path w="9141460" h="457200">
                <a:moveTo>
                  <a:pt x="0" y="0"/>
                </a:moveTo>
                <a:lnTo>
                  <a:pt x="0" y="457200"/>
                </a:lnTo>
                <a:lnTo>
                  <a:pt x="9140952" y="457200"/>
                </a:lnTo>
                <a:lnTo>
                  <a:pt x="9140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3"/>
          <p:cNvSpPr/>
          <p:nvPr/>
        </p:nvSpPr>
        <p:spPr>
          <a:xfrm>
            <a:off x="0" y="9732510"/>
            <a:ext cx="19007534" cy="114017"/>
          </a:xfrm>
          <a:custGeom>
            <a:avLst/>
            <a:gdLst/>
            <a:ahLst/>
            <a:cxnLst/>
            <a:rect l="l" t="t" r="r" b="b"/>
            <a:pathLst>
              <a:path w="9142730" h="64134">
                <a:moveTo>
                  <a:pt x="0" y="64008"/>
                </a:moveTo>
                <a:lnTo>
                  <a:pt x="9142476" y="64008"/>
                </a:lnTo>
                <a:lnTo>
                  <a:pt x="9142476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3"/>
          <p:cNvSpPr txBox="1">
            <a:spLocks/>
          </p:cNvSpPr>
          <p:nvPr/>
        </p:nvSpPr>
        <p:spPr>
          <a:xfrm>
            <a:off x="2694266" y="185590"/>
            <a:ext cx="13619001" cy="3147298"/>
          </a:xfrm>
          <a:prstGeom prst="rect">
            <a:avLst/>
          </a:prstGeom>
        </p:spPr>
        <p:txBody>
          <a:bodyPr vert="horz" wrap="square" lIns="0" tIns="221260" rIns="0" bIns="0" rtlCol="0">
            <a:spAutoFit/>
          </a:bodyPr>
          <a:lstStyle>
            <a:lvl1pPr>
              <a:defRPr sz="8533" b="0" i="0">
                <a:solidFill>
                  <a:srgbClr val="30511A"/>
                </a:solidFill>
                <a:latin typeface="Arial"/>
                <a:ea typeface="+mj-ea"/>
                <a:cs typeface="Arial"/>
              </a:defRPr>
            </a:lvl1pPr>
          </a:lstStyle>
          <a:p>
            <a:pPr marL="22578" marR="9031" indent="563323" algn="ctr">
              <a:spcBef>
                <a:spcPts val="178"/>
              </a:spcBef>
            </a:pPr>
            <a:r>
              <a:rPr lang="pt-BR" sz="9000" u="sng" kern="0" spc="-150" dirty="0" smtClean="0">
                <a:uFill>
                  <a:solidFill>
                    <a:srgbClr val="7F7F7F"/>
                  </a:solidFill>
                </a:uFill>
              </a:rPr>
              <a:t>RESPONSABILIDADES</a:t>
            </a:r>
            <a:br>
              <a:rPr lang="pt-BR" sz="9000" u="sng" kern="0" spc="-150" dirty="0" smtClean="0">
                <a:uFill>
                  <a:solidFill>
                    <a:srgbClr val="7F7F7F"/>
                  </a:solidFill>
                </a:uFill>
              </a:rPr>
            </a:br>
            <a:r>
              <a:rPr lang="pt-BR" sz="1000" u="sng" kern="0" spc="-150" dirty="0" smtClean="0">
                <a:uFill>
                  <a:solidFill>
                    <a:srgbClr val="7F7F7F"/>
                  </a:solidFill>
                </a:uFill>
              </a:rPr>
              <a:t> </a:t>
            </a:r>
            <a:r>
              <a:rPr lang="pt-BR" sz="9000" u="sng" kern="0" spc="-150" dirty="0" smtClean="0">
                <a:uFill>
                  <a:solidFill>
                    <a:srgbClr val="7F7F7F"/>
                  </a:solidFill>
                </a:uFill>
              </a:rPr>
              <a:t/>
            </a:r>
            <a:br>
              <a:rPr lang="pt-BR" sz="9000" u="sng" kern="0" spc="-150" dirty="0" smtClean="0">
                <a:uFill>
                  <a:solidFill>
                    <a:srgbClr val="7F7F7F"/>
                  </a:solidFill>
                </a:uFill>
              </a:rPr>
            </a:br>
            <a:r>
              <a:rPr lang="pt-BR" sz="9000" kern="0" spc="-150" dirty="0" smtClean="0">
                <a:solidFill>
                  <a:schemeClr val="accent3"/>
                </a:solidFill>
                <a:uFill>
                  <a:solidFill>
                    <a:srgbClr val="7F7F7F"/>
                  </a:solidFill>
                </a:uFill>
              </a:rPr>
              <a:t>MUNICÍPIO</a:t>
            </a:r>
            <a:endParaRPr lang="pt-BR" sz="9000" kern="0" spc="-150" dirty="0">
              <a:solidFill>
                <a:schemeClr val="accent3"/>
              </a:solidFill>
              <a:uFill>
                <a:solidFill>
                  <a:srgbClr val="7F7F7F"/>
                </a:solidFill>
              </a:u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5417" y="9849006"/>
            <a:ext cx="19004895" cy="812792"/>
          </a:xfrm>
          <a:custGeom>
            <a:avLst/>
            <a:gdLst/>
            <a:ahLst/>
            <a:cxnLst/>
            <a:rect l="l" t="t" r="r" b="b"/>
            <a:pathLst>
              <a:path w="9141460" h="457200">
                <a:moveTo>
                  <a:pt x="0" y="0"/>
                </a:moveTo>
                <a:lnTo>
                  <a:pt x="0" y="457200"/>
                </a:lnTo>
                <a:lnTo>
                  <a:pt x="9140952" y="457200"/>
                </a:lnTo>
                <a:lnTo>
                  <a:pt x="9140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3"/>
          <p:cNvSpPr/>
          <p:nvPr/>
        </p:nvSpPr>
        <p:spPr>
          <a:xfrm>
            <a:off x="0" y="9732510"/>
            <a:ext cx="19007534" cy="114017"/>
          </a:xfrm>
          <a:custGeom>
            <a:avLst/>
            <a:gdLst/>
            <a:ahLst/>
            <a:cxnLst/>
            <a:rect l="l" t="t" r="r" b="b"/>
            <a:pathLst>
              <a:path w="9142730" h="64134">
                <a:moveTo>
                  <a:pt x="0" y="64008"/>
                </a:moveTo>
                <a:lnTo>
                  <a:pt x="9142476" y="64008"/>
                </a:lnTo>
                <a:lnTo>
                  <a:pt x="9142476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3"/>
          <p:cNvSpPr txBox="1">
            <a:spLocks/>
          </p:cNvSpPr>
          <p:nvPr/>
        </p:nvSpPr>
        <p:spPr>
          <a:xfrm>
            <a:off x="1045567" y="774700"/>
            <a:ext cx="16916400" cy="3147298"/>
          </a:xfrm>
          <a:prstGeom prst="rect">
            <a:avLst/>
          </a:prstGeom>
        </p:spPr>
        <p:txBody>
          <a:bodyPr vert="horz" wrap="square" lIns="0" tIns="221260" rIns="0" bIns="0" rtlCol="0">
            <a:spAutoFit/>
          </a:bodyPr>
          <a:lstStyle>
            <a:lvl1pPr>
              <a:defRPr sz="8533" b="0" i="0">
                <a:solidFill>
                  <a:srgbClr val="30511A"/>
                </a:solidFill>
                <a:latin typeface="Arial"/>
                <a:ea typeface="+mj-ea"/>
                <a:cs typeface="Arial"/>
              </a:defRPr>
            </a:lvl1pPr>
          </a:lstStyle>
          <a:p>
            <a:pPr marL="22578" marR="9031" indent="563323" algn="ctr">
              <a:spcBef>
                <a:spcPts val="178"/>
              </a:spcBef>
            </a:pPr>
            <a:r>
              <a:rPr lang="pt-BR" sz="9000" u="sng" kern="0" spc="-150" dirty="0" smtClean="0">
                <a:uFill>
                  <a:solidFill>
                    <a:srgbClr val="7F7F7F"/>
                  </a:solidFill>
                </a:uFill>
              </a:rPr>
              <a:t>FASES DE EXECUÇÃO DO PROJETO LOTE URBANIZADO</a:t>
            </a:r>
            <a:br>
              <a:rPr lang="pt-BR" sz="9000" u="sng" kern="0" spc="-150" dirty="0" smtClean="0">
                <a:uFill>
                  <a:solidFill>
                    <a:srgbClr val="7F7F7F"/>
                  </a:solidFill>
                </a:uFill>
              </a:rPr>
            </a:br>
            <a:r>
              <a:rPr lang="pt-BR" sz="1000" u="sng" kern="0" spc="-150" dirty="0" smtClean="0">
                <a:uFill>
                  <a:solidFill>
                    <a:srgbClr val="7F7F7F"/>
                  </a:solidFill>
                </a:uFill>
              </a:rPr>
              <a:t> </a:t>
            </a:r>
            <a:endParaRPr lang="pt-BR" sz="9000" kern="0" spc="-150" dirty="0">
              <a:solidFill>
                <a:schemeClr val="accent3"/>
              </a:solidFill>
              <a:uFill>
                <a:solidFill>
                  <a:srgbClr val="7F7F7F"/>
                </a:solidFill>
              </a:uFill>
            </a:endParaRPr>
          </a:p>
        </p:txBody>
      </p:sp>
      <p:sp>
        <p:nvSpPr>
          <p:cNvPr id="11" name="object 4"/>
          <p:cNvSpPr txBox="1"/>
          <p:nvPr/>
        </p:nvSpPr>
        <p:spPr>
          <a:xfrm>
            <a:off x="1731367" y="5194300"/>
            <a:ext cx="15544800" cy="2200254"/>
          </a:xfrm>
          <a:prstGeom prst="rect">
            <a:avLst/>
          </a:prstGeom>
        </p:spPr>
        <p:txBody>
          <a:bodyPr vert="horz" wrap="square" lIns="0" tIns="22578" rIns="0" bIns="0" rtlCol="0">
            <a:spAutoFit/>
          </a:bodyPr>
          <a:lstStyle/>
          <a:p>
            <a:pPr marL="576864" indent="-457200" algn="just">
              <a:lnSpc>
                <a:spcPts val="4169"/>
              </a:lnSpc>
              <a:spcBef>
                <a:spcPts val="178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  <a:tabLst>
                <a:tab pos="4817029" algn="l"/>
              </a:tabLst>
            </a:pPr>
            <a:r>
              <a:rPr sz="54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54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400" b="1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“2ª</a:t>
            </a:r>
            <a:r>
              <a:rPr lang="pt-BR" sz="5400" b="1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400" b="1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Etapa” </a:t>
            </a:r>
            <a:r>
              <a:rPr lang="pt-BR" sz="54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é dividida em 10 fases que deverão ser cumpridas dos prazos estabelecidos </a:t>
            </a:r>
            <a:r>
              <a:rPr lang="pt-BR" sz="5400" b="1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a partir da Assinatura da Autorização para Execução</a:t>
            </a:r>
            <a:r>
              <a:rPr lang="pt-BR" sz="54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, sendo:</a:t>
            </a:r>
            <a:endParaRPr sz="5400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/>
          <p:cNvSpPr/>
          <p:nvPr/>
        </p:nvSpPr>
        <p:spPr>
          <a:xfrm>
            <a:off x="0" y="9732510"/>
            <a:ext cx="19007534" cy="114017"/>
          </a:xfrm>
          <a:custGeom>
            <a:avLst/>
            <a:gdLst/>
            <a:ahLst/>
            <a:cxnLst/>
            <a:rect l="l" t="t" r="r" b="b"/>
            <a:pathLst>
              <a:path w="9142730" h="64134">
                <a:moveTo>
                  <a:pt x="0" y="64008"/>
                </a:moveTo>
                <a:lnTo>
                  <a:pt x="9142476" y="64008"/>
                </a:lnTo>
                <a:lnTo>
                  <a:pt x="9142476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2"/>
          <p:cNvSpPr/>
          <p:nvPr/>
        </p:nvSpPr>
        <p:spPr>
          <a:xfrm>
            <a:off x="5417" y="9849006"/>
            <a:ext cx="19004895" cy="812792"/>
          </a:xfrm>
          <a:custGeom>
            <a:avLst/>
            <a:gdLst/>
            <a:ahLst/>
            <a:cxnLst/>
            <a:rect l="l" t="t" r="r" b="b"/>
            <a:pathLst>
              <a:path w="9141460" h="457200">
                <a:moveTo>
                  <a:pt x="0" y="0"/>
                </a:moveTo>
                <a:lnTo>
                  <a:pt x="0" y="457200"/>
                </a:lnTo>
                <a:lnTo>
                  <a:pt x="9140952" y="457200"/>
                </a:lnTo>
                <a:lnTo>
                  <a:pt x="9140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370916" y="-2793870"/>
            <a:ext cx="4648721" cy="679453"/>
          </a:xfrm>
          <a:prstGeom prst="rect">
            <a:avLst/>
          </a:prstGeom>
        </p:spPr>
        <p:txBody>
          <a:bodyPr vert="horz" wrap="square" lIns="0" tIns="22578" rIns="0" bIns="0" rtlCol="0">
            <a:spAutoFit/>
          </a:bodyPr>
          <a:lstStyle/>
          <a:p>
            <a:pPr marL="22578">
              <a:spcBef>
                <a:spcPts val="178"/>
              </a:spcBef>
            </a:pPr>
            <a:r>
              <a:rPr sz="4267" b="1" spc="-772" dirty="0"/>
              <a:t>FASES </a:t>
            </a:r>
            <a:r>
              <a:rPr sz="4267" b="1" spc="-587" dirty="0"/>
              <a:t>DE</a:t>
            </a:r>
            <a:r>
              <a:rPr sz="4267" b="1" spc="-222" dirty="0"/>
              <a:t> </a:t>
            </a:r>
            <a:r>
              <a:rPr sz="4267" b="1" spc="-631" dirty="0"/>
              <a:t>EXECUÇÃO</a:t>
            </a:r>
            <a:endParaRPr sz="4267"/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19942"/>
              </p:ext>
            </p:extLst>
          </p:nvPr>
        </p:nvGraphicFramePr>
        <p:xfrm>
          <a:off x="1617067" y="165100"/>
          <a:ext cx="16193890" cy="101020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6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81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6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3436">
                <a:tc gridSpan="4">
                  <a:txBody>
                    <a:bodyPr/>
                    <a:lstStyle/>
                    <a:p>
                      <a:pPr marL="10160" algn="ctr">
                        <a:lnSpc>
                          <a:spcPts val="1400"/>
                        </a:lnSpc>
                      </a:pPr>
                      <a:endParaRPr lang="pt-BR" sz="2100" b="1" spc="-140" dirty="0" smtClean="0">
                        <a:latin typeface="Arial"/>
                        <a:cs typeface="Arial"/>
                      </a:endParaRPr>
                    </a:p>
                    <a:p>
                      <a:pPr marL="10160" algn="ctr">
                        <a:lnSpc>
                          <a:spcPts val="1400"/>
                        </a:lnSpc>
                      </a:pPr>
                      <a:r>
                        <a:rPr sz="2100" b="1" spc="-140" dirty="0" smtClean="0">
                          <a:latin typeface="Arial"/>
                          <a:cs typeface="Arial"/>
                        </a:rPr>
                        <a:t>RESUMO  </a:t>
                      </a:r>
                      <a:r>
                        <a:rPr sz="2100" b="1" spc="-140" dirty="0">
                          <a:latin typeface="Arial"/>
                          <a:cs typeface="Arial"/>
                        </a:rPr>
                        <a:t>DA </a:t>
                      </a:r>
                      <a:r>
                        <a:rPr sz="2100" b="1" spc="-200" dirty="0">
                          <a:latin typeface="Arial"/>
                          <a:cs typeface="Arial"/>
                        </a:rPr>
                        <a:t>ETAPA  </a:t>
                      </a:r>
                      <a:r>
                        <a:rPr sz="2100" b="1" spc="-15" dirty="0">
                          <a:latin typeface="Arial"/>
                          <a:cs typeface="Arial"/>
                        </a:rPr>
                        <a:t>II </a:t>
                      </a:r>
                      <a:r>
                        <a:rPr sz="2100" b="1" spc="-35" dirty="0">
                          <a:latin typeface="Arial"/>
                          <a:cs typeface="Arial"/>
                        </a:rPr>
                        <a:t>- </a:t>
                      </a:r>
                      <a:r>
                        <a:rPr sz="2100" b="1" spc="-60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2100" b="1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b="1" spc="-220" dirty="0">
                          <a:latin typeface="Arial"/>
                          <a:cs typeface="Arial"/>
                        </a:rPr>
                        <a:t>FASES</a:t>
                      </a:r>
                      <a:endParaRPr sz="2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6DB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676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  <a:p>
                      <a:pPr marL="11430" algn="ctr">
                        <a:lnSpc>
                          <a:spcPct val="100000"/>
                        </a:lnSpc>
                      </a:pPr>
                      <a:r>
                        <a:rPr sz="2100" b="1" spc="-80" dirty="0">
                          <a:latin typeface="Arial"/>
                          <a:cs typeface="Arial"/>
                        </a:rPr>
                        <a:t>ITEM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338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1E087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700" dirty="0">
                        <a:latin typeface="Times New Roman"/>
                        <a:cs typeface="Times New Roman"/>
                      </a:endParaRPr>
                    </a:p>
                    <a:p>
                      <a:pPr marL="9525" algn="ctr">
                        <a:lnSpc>
                          <a:spcPct val="100000"/>
                        </a:lnSpc>
                      </a:pPr>
                      <a:r>
                        <a:rPr sz="2100" b="1" spc="-170" dirty="0">
                          <a:latin typeface="Arial"/>
                          <a:cs typeface="Arial"/>
                        </a:rPr>
                        <a:t>DESCRIÇÃO</a:t>
                      </a:r>
                      <a:r>
                        <a:rPr sz="21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b="1" spc="-165" dirty="0">
                          <a:latin typeface="Arial"/>
                          <a:cs typeface="Arial"/>
                        </a:rPr>
                        <a:t>COMPLETA</a:t>
                      </a:r>
                      <a:endParaRPr sz="2100" dirty="0">
                        <a:latin typeface="Arial"/>
                        <a:cs typeface="Arial"/>
                      </a:endParaRPr>
                    </a:p>
                  </a:txBody>
                  <a:tcPr marL="0" marR="0" marT="338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1E08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9184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pt-BR" sz="2100" b="1" spc="-175" dirty="0" smtClean="0">
                          <a:latin typeface="Arial"/>
                          <a:cs typeface="Arial"/>
                        </a:rPr>
                        <a:t>              </a:t>
                      </a:r>
                      <a:r>
                        <a:rPr sz="2100" b="1" spc="-175" dirty="0" smtClean="0">
                          <a:latin typeface="Arial"/>
                          <a:cs typeface="Arial"/>
                        </a:rPr>
                        <a:t>VALOR</a:t>
                      </a:r>
                      <a:r>
                        <a:rPr sz="2100" b="1" spc="-7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2100" b="1" spc="-185" dirty="0">
                          <a:latin typeface="Arial"/>
                          <a:cs typeface="Arial"/>
                        </a:rPr>
                        <a:t>TOTAL</a:t>
                      </a:r>
                      <a:endParaRPr sz="2100" dirty="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1E08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867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1E08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1E087"/>
                    </a:solidFill>
                  </a:tcPr>
                </a:tc>
                <a:tc>
                  <a:txBody>
                    <a:bodyPr/>
                    <a:lstStyle/>
                    <a:p>
                      <a:pPr marL="310515" indent="-264160">
                        <a:lnSpc>
                          <a:spcPct val="150000"/>
                        </a:lnSpc>
                        <a:spcBef>
                          <a:spcPts val="20"/>
                        </a:spcBef>
                      </a:pPr>
                      <a:r>
                        <a:rPr sz="2100" b="1" spc="20" dirty="0" smtClean="0">
                          <a:latin typeface="Arial"/>
                          <a:cs typeface="Arial"/>
                        </a:rPr>
                        <a:t>(</a:t>
                      </a:r>
                      <a:r>
                        <a:rPr sz="2100" b="1" spc="20" dirty="0">
                          <a:latin typeface="Arial"/>
                          <a:cs typeface="Arial"/>
                        </a:rPr>
                        <a:t>p/ </a:t>
                      </a:r>
                      <a:r>
                        <a:rPr sz="2100" b="1" spc="-55" dirty="0">
                          <a:latin typeface="Arial"/>
                          <a:cs typeface="Arial"/>
                        </a:rPr>
                        <a:t>estrut. </a:t>
                      </a:r>
                      <a:r>
                        <a:rPr sz="2100" b="1" spc="-8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2100" b="1" spc="-2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b="1" spc="-90" dirty="0">
                          <a:latin typeface="Arial"/>
                          <a:cs typeface="Arial"/>
                        </a:rPr>
                        <a:t>cob.  </a:t>
                      </a:r>
                      <a:r>
                        <a:rPr sz="2100" b="1" spc="-70" dirty="0">
                          <a:latin typeface="Arial"/>
                          <a:cs typeface="Arial"/>
                        </a:rPr>
                        <a:t>metálica)</a:t>
                      </a:r>
                      <a:endParaRPr sz="2100" dirty="0">
                        <a:latin typeface="Arial"/>
                        <a:cs typeface="Arial"/>
                      </a:endParaRPr>
                    </a:p>
                  </a:txBody>
                  <a:tcPr marL="0" marR="0" marT="4516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1E087"/>
                    </a:solidFill>
                  </a:tcPr>
                </a:tc>
                <a:tc>
                  <a:txBody>
                    <a:bodyPr/>
                    <a:lstStyle/>
                    <a:p>
                      <a:pPr marL="317500" indent="-271780">
                        <a:lnSpc>
                          <a:spcPct val="150000"/>
                        </a:lnSpc>
                        <a:spcBef>
                          <a:spcPts val="20"/>
                        </a:spcBef>
                      </a:pPr>
                      <a:r>
                        <a:rPr sz="2100" b="1" spc="20" dirty="0" smtClean="0">
                          <a:latin typeface="Arial"/>
                          <a:cs typeface="Arial"/>
                        </a:rPr>
                        <a:t>(</a:t>
                      </a:r>
                      <a:r>
                        <a:rPr sz="2100" b="1" spc="20" dirty="0">
                          <a:latin typeface="Arial"/>
                          <a:cs typeface="Arial"/>
                        </a:rPr>
                        <a:t>p/ </a:t>
                      </a:r>
                      <a:r>
                        <a:rPr sz="2100" b="1" spc="-55" dirty="0">
                          <a:latin typeface="Arial"/>
                          <a:cs typeface="Arial"/>
                        </a:rPr>
                        <a:t>estrut. </a:t>
                      </a:r>
                      <a:r>
                        <a:rPr sz="2100" b="1" spc="-8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2100" b="1" spc="-2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b="1" spc="-90" dirty="0">
                          <a:latin typeface="Arial"/>
                          <a:cs typeface="Arial"/>
                        </a:rPr>
                        <a:t>cob.  </a:t>
                      </a:r>
                      <a:r>
                        <a:rPr sz="2100" b="1" spc="-70" dirty="0">
                          <a:latin typeface="Arial"/>
                          <a:cs typeface="Arial"/>
                        </a:rPr>
                        <a:t>madeira)</a:t>
                      </a:r>
                      <a:endParaRPr sz="2100" dirty="0">
                        <a:latin typeface="Arial"/>
                        <a:cs typeface="Arial"/>
                      </a:endParaRPr>
                    </a:p>
                  </a:txBody>
                  <a:tcPr marL="0" marR="0" marT="4516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1E0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230">
                <a:tc gridSpan="4"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b="1" spc="-215" dirty="0">
                          <a:latin typeface="Arial"/>
                          <a:cs typeface="Arial"/>
                        </a:rPr>
                        <a:t>FASE  </a:t>
                      </a:r>
                      <a:r>
                        <a:rPr sz="2100" b="1" spc="-15" dirty="0">
                          <a:latin typeface="Arial"/>
                          <a:cs typeface="Arial"/>
                        </a:rPr>
                        <a:t>I </a:t>
                      </a:r>
                      <a:r>
                        <a:rPr sz="2100" b="1" spc="-140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2100" b="1" spc="-215" dirty="0">
                          <a:latin typeface="Arial"/>
                          <a:cs typeface="Arial"/>
                        </a:rPr>
                        <a:t>FASE     </a:t>
                      </a:r>
                      <a:r>
                        <a:rPr sz="2100" b="1" spc="-35" dirty="0">
                          <a:latin typeface="Arial"/>
                          <a:cs typeface="Arial"/>
                        </a:rPr>
                        <a:t>VIII - </a:t>
                      </a:r>
                      <a:r>
                        <a:rPr sz="2100" b="1" spc="-220" dirty="0">
                          <a:latin typeface="Arial"/>
                          <a:cs typeface="Arial"/>
                        </a:rPr>
                        <a:t>FASES </a:t>
                      </a:r>
                      <a:r>
                        <a:rPr sz="2100" b="1" spc="-20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b="1" spc="-155" dirty="0">
                          <a:latin typeface="Arial"/>
                          <a:cs typeface="Arial"/>
                        </a:rPr>
                        <a:t>OBRIGATÓRIAS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6DB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1778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2100" spc="-210" dirty="0">
                          <a:latin typeface="Arial"/>
                          <a:cs typeface="Arial"/>
                        </a:rPr>
                        <a:t>FASE </a:t>
                      </a:r>
                      <a:r>
                        <a:rPr sz="2100" spc="-1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35" dirty="0">
                          <a:latin typeface="Arial"/>
                          <a:cs typeface="Arial"/>
                        </a:rPr>
                        <a:t>I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15917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marR="128270">
                        <a:lnSpc>
                          <a:spcPct val="150000"/>
                        </a:lnSpc>
                        <a:spcBef>
                          <a:spcPts val="35"/>
                        </a:spcBef>
                      </a:pPr>
                      <a:r>
                        <a:rPr sz="2100" spc="-50" dirty="0" err="1" smtClean="0">
                          <a:latin typeface="Arial"/>
                          <a:cs typeface="Arial"/>
                        </a:rPr>
                        <a:t>Alvenaria</a:t>
                      </a:r>
                      <a:r>
                        <a:rPr sz="2100" spc="-5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de </a:t>
                      </a:r>
                      <a:r>
                        <a:rPr sz="2100" spc="-70" dirty="0">
                          <a:latin typeface="Arial"/>
                          <a:cs typeface="Arial"/>
                        </a:rPr>
                        <a:t>elevação </a:t>
                      </a:r>
                      <a:r>
                        <a:rPr sz="2100" spc="130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2100" spc="-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95" dirty="0">
                          <a:latin typeface="Arial"/>
                          <a:cs typeface="Arial"/>
                        </a:rPr>
                        <a:t>Verga </a:t>
                      </a:r>
                      <a:r>
                        <a:rPr sz="2100" spc="-75" dirty="0">
                          <a:latin typeface="Arial"/>
                          <a:cs typeface="Arial"/>
                        </a:rPr>
                        <a:t>e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contra-verga de </a:t>
                      </a:r>
                      <a:r>
                        <a:rPr sz="2100" spc="-65" dirty="0">
                          <a:latin typeface="Arial"/>
                          <a:cs typeface="Arial"/>
                        </a:rPr>
                        <a:t>conc. </a:t>
                      </a:r>
                      <a:r>
                        <a:rPr sz="2100" spc="-25" dirty="0">
                          <a:latin typeface="Arial"/>
                          <a:cs typeface="Arial"/>
                        </a:rPr>
                        <a:t>pré-moldado/ </a:t>
                      </a:r>
                      <a:r>
                        <a:rPr sz="2100" spc="-65" dirty="0">
                          <a:latin typeface="Arial"/>
                          <a:cs typeface="Arial"/>
                        </a:rPr>
                        <a:t>Cinta 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21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80" dirty="0">
                          <a:latin typeface="Arial"/>
                          <a:cs typeface="Arial"/>
                        </a:rPr>
                        <a:t>Respaldo</a:t>
                      </a:r>
                      <a:endParaRPr sz="2100" dirty="0">
                        <a:latin typeface="Arial"/>
                        <a:cs typeface="Arial"/>
                      </a:endParaRPr>
                    </a:p>
                  </a:txBody>
                  <a:tcPr marL="0" marR="0" marT="790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2100" spc="-140" dirty="0">
                          <a:latin typeface="Arial"/>
                          <a:cs typeface="Arial"/>
                        </a:rPr>
                        <a:t>R$</a:t>
                      </a:r>
                      <a:r>
                        <a:rPr sz="21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2.573,03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15917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2100" spc="-140" dirty="0">
                          <a:latin typeface="Arial"/>
                          <a:cs typeface="Arial"/>
                        </a:rPr>
                        <a:t>R$</a:t>
                      </a:r>
                      <a:r>
                        <a:rPr sz="21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2.573,03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15917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23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spc="-210" dirty="0">
                          <a:latin typeface="Arial"/>
                          <a:cs typeface="Arial"/>
                        </a:rPr>
                        <a:t>FASE </a:t>
                      </a:r>
                      <a:r>
                        <a:rPr sz="2100" spc="-1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35" dirty="0">
                          <a:latin typeface="Arial"/>
                          <a:cs typeface="Arial"/>
                        </a:rPr>
                        <a:t>II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spc="-45" dirty="0">
                          <a:latin typeface="Arial"/>
                          <a:cs typeface="Arial"/>
                        </a:rPr>
                        <a:t>Estrutura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de </a:t>
                      </a:r>
                      <a:r>
                        <a:rPr sz="2100" spc="-50" dirty="0">
                          <a:latin typeface="Arial"/>
                          <a:cs typeface="Arial"/>
                        </a:rPr>
                        <a:t>Cobertura </a:t>
                      </a:r>
                      <a:r>
                        <a:rPr sz="2100" spc="-35" dirty="0">
                          <a:latin typeface="Arial"/>
                          <a:cs typeface="Arial"/>
                        </a:rPr>
                        <a:t>Metálica </a:t>
                      </a:r>
                      <a:r>
                        <a:rPr sz="2100" spc="-40" dirty="0">
                          <a:latin typeface="Arial"/>
                          <a:cs typeface="Arial"/>
                        </a:rPr>
                        <a:t>ou</a:t>
                      </a:r>
                      <a:r>
                        <a:rPr sz="2100" spc="-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40" dirty="0">
                          <a:latin typeface="Arial"/>
                          <a:cs typeface="Arial"/>
                        </a:rPr>
                        <a:t>Madeira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spc="-140" dirty="0">
                          <a:latin typeface="Arial"/>
                          <a:cs typeface="Arial"/>
                        </a:rPr>
                        <a:t>R$</a:t>
                      </a:r>
                      <a:r>
                        <a:rPr sz="21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1.900,00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spc="-140" dirty="0">
                          <a:latin typeface="Arial"/>
                          <a:cs typeface="Arial"/>
                        </a:rPr>
                        <a:t>R$</a:t>
                      </a:r>
                      <a:r>
                        <a:rPr sz="21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2.858,80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23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spc="-210" dirty="0">
                          <a:latin typeface="Arial"/>
                          <a:cs typeface="Arial"/>
                        </a:rPr>
                        <a:t>FASE</a:t>
                      </a:r>
                      <a:r>
                        <a:rPr sz="2100" spc="-1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35" dirty="0">
                          <a:latin typeface="Arial"/>
                          <a:cs typeface="Arial"/>
                        </a:rPr>
                        <a:t>III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spc="-60" dirty="0">
                          <a:latin typeface="Arial"/>
                          <a:cs typeface="Arial"/>
                        </a:rPr>
                        <a:t>Telhamento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spc="-140" dirty="0">
                          <a:latin typeface="Arial"/>
                          <a:cs typeface="Arial"/>
                        </a:rPr>
                        <a:t>R$</a:t>
                      </a:r>
                      <a:r>
                        <a:rPr sz="21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1.165,99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spc="-140" dirty="0">
                          <a:latin typeface="Arial"/>
                          <a:cs typeface="Arial"/>
                        </a:rPr>
                        <a:t>R$</a:t>
                      </a:r>
                      <a:r>
                        <a:rPr sz="21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1.165,99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31778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2100" spc="-210" dirty="0">
                          <a:latin typeface="Arial"/>
                          <a:cs typeface="Arial"/>
                        </a:rPr>
                        <a:t>FASE</a:t>
                      </a:r>
                      <a:r>
                        <a:rPr sz="2100" spc="-1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80" dirty="0">
                          <a:latin typeface="Arial"/>
                          <a:cs typeface="Arial"/>
                        </a:rPr>
                        <a:t>IV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15917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marR="173355">
                        <a:lnSpc>
                          <a:spcPct val="150000"/>
                        </a:lnSpc>
                        <a:spcBef>
                          <a:spcPts val="35"/>
                        </a:spcBef>
                      </a:pPr>
                      <a:r>
                        <a:rPr sz="2100" spc="-60" dirty="0" err="1" smtClean="0">
                          <a:latin typeface="Arial"/>
                          <a:cs typeface="Arial"/>
                        </a:rPr>
                        <a:t>Instalação</a:t>
                      </a:r>
                      <a:r>
                        <a:rPr sz="2100" spc="-6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0" dirty="0">
                          <a:latin typeface="Arial"/>
                          <a:cs typeface="Arial"/>
                        </a:rPr>
                        <a:t>Hidráulica </a:t>
                      </a:r>
                      <a:r>
                        <a:rPr sz="2100" spc="130" dirty="0">
                          <a:latin typeface="Arial"/>
                          <a:cs typeface="Arial"/>
                        </a:rPr>
                        <a:t>/ </a:t>
                      </a:r>
                      <a:r>
                        <a:rPr sz="2100" spc="-85" dirty="0">
                          <a:latin typeface="Arial"/>
                          <a:cs typeface="Arial"/>
                        </a:rPr>
                        <a:t>Chapisco </a:t>
                      </a:r>
                      <a:r>
                        <a:rPr sz="2100" spc="-25" dirty="0">
                          <a:latin typeface="Arial"/>
                          <a:cs typeface="Arial"/>
                        </a:rPr>
                        <a:t>Interno </a:t>
                      </a:r>
                      <a:r>
                        <a:rPr sz="2100" spc="-75" dirty="0">
                          <a:latin typeface="Arial"/>
                          <a:cs typeface="Arial"/>
                        </a:rPr>
                        <a:t>e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Externo </a:t>
                      </a:r>
                      <a:r>
                        <a:rPr sz="2100" spc="130" dirty="0">
                          <a:latin typeface="Arial"/>
                          <a:cs typeface="Arial"/>
                        </a:rPr>
                        <a:t>/ </a:t>
                      </a:r>
                      <a:r>
                        <a:rPr sz="2100" spc="-50" dirty="0">
                          <a:latin typeface="Arial"/>
                          <a:cs typeface="Arial"/>
                        </a:rPr>
                        <a:t>reboco </a:t>
                      </a:r>
                      <a:r>
                        <a:rPr sz="2100" spc="-75" dirty="0">
                          <a:latin typeface="Arial"/>
                          <a:cs typeface="Arial"/>
                        </a:rPr>
                        <a:t>e </a:t>
                      </a:r>
                      <a:r>
                        <a:rPr sz="2100" spc="-50" dirty="0">
                          <a:latin typeface="Arial"/>
                          <a:cs typeface="Arial"/>
                        </a:rPr>
                        <a:t>azulejo </a:t>
                      </a:r>
                      <a:r>
                        <a:rPr sz="2100" spc="-90" dirty="0">
                          <a:latin typeface="Arial"/>
                          <a:cs typeface="Arial"/>
                        </a:rPr>
                        <a:t>nas  </a:t>
                      </a:r>
                      <a:r>
                        <a:rPr sz="2100" spc="-80" dirty="0">
                          <a:latin typeface="Arial"/>
                          <a:cs typeface="Arial"/>
                        </a:rPr>
                        <a:t>áreas</a:t>
                      </a:r>
                      <a:r>
                        <a:rPr sz="21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molhadas)</a:t>
                      </a:r>
                      <a:endParaRPr sz="2100" dirty="0">
                        <a:latin typeface="Arial"/>
                        <a:cs typeface="Arial"/>
                      </a:endParaRPr>
                    </a:p>
                  </a:txBody>
                  <a:tcPr marL="0" marR="0" marT="790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2100" spc="-140" dirty="0">
                          <a:latin typeface="Arial"/>
                          <a:cs typeface="Arial"/>
                        </a:rPr>
                        <a:t>R$</a:t>
                      </a:r>
                      <a:r>
                        <a:rPr sz="21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1.316,15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15917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2100" spc="-140" dirty="0">
                          <a:latin typeface="Arial"/>
                          <a:cs typeface="Arial"/>
                        </a:rPr>
                        <a:t>R$</a:t>
                      </a:r>
                      <a:r>
                        <a:rPr sz="21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1.316,15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15917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323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spc="-210" dirty="0">
                          <a:latin typeface="Arial"/>
                          <a:cs typeface="Arial"/>
                        </a:rPr>
                        <a:t>FASE</a:t>
                      </a:r>
                      <a:r>
                        <a:rPr sz="2100" spc="-1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120" dirty="0">
                          <a:latin typeface="Arial"/>
                          <a:cs typeface="Arial"/>
                        </a:rPr>
                        <a:t>V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spc="-75" dirty="0">
                          <a:latin typeface="Arial"/>
                          <a:cs typeface="Arial"/>
                        </a:rPr>
                        <a:t>Esquadrias </a:t>
                      </a:r>
                      <a:r>
                        <a:rPr sz="2100" spc="-3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21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90" dirty="0">
                          <a:latin typeface="Arial"/>
                          <a:cs typeface="Arial"/>
                        </a:rPr>
                        <a:t>Janelas</a:t>
                      </a:r>
                      <a:endParaRPr sz="2100" dirty="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spc="-140" dirty="0">
                          <a:latin typeface="Arial"/>
                          <a:cs typeface="Arial"/>
                        </a:rPr>
                        <a:t>R$</a:t>
                      </a:r>
                      <a:r>
                        <a:rPr sz="21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1.773,19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spc="-140" dirty="0">
                          <a:latin typeface="Arial"/>
                          <a:cs typeface="Arial"/>
                        </a:rPr>
                        <a:t>R$</a:t>
                      </a:r>
                      <a:r>
                        <a:rPr sz="21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1.773,19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323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spc="-210" dirty="0">
                          <a:latin typeface="Arial"/>
                          <a:cs typeface="Arial"/>
                        </a:rPr>
                        <a:t>FASE</a:t>
                      </a:r>
                      <a:r>
                        <a:rPr sz="2100" spc="-1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80" dirty="0">
                          <a:latin typeface="Arial"/>
                          <a:cs typeface="Arial"/>
                        </a:rPr>
                        <a:t>VI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spc="-75" dirty="0">
                          <a:latin typeface="Arial"/>
                          <a:cs typeface="Arial"/>
                        </a:rPr>
                        <a:t>Esquadrias </a:t>
                      </a:r>
                      <a:r>
                        <a:rPr sz="2100" spc="-35" dirty="0">
                          <a:latin typeface="Arial"/>
                          <a:cs typeface="Arial"/>
                        </a:rPr>
                        <a:t>- </a:t>
                      </a:r>
                      <a:r>
                        <a:rPr sz="2100" spc="-65" dirty="0">
                          <a:latin typeface="Arial"/>
                          <a:cs typeface="Arial"/>
                        </a:rPr>
                        <a:t>Portas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2100" spc="-1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60" dirty="0">
                          <a:latin typeface="Arial"/>
                          <a:cs typeface="Arial"/>
                        </a:rPr>
                        <a:t>Ferro</a:t>
                      </a:r>
                      <a:endParaRPr sz="2100" dirty="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spc="-140" dirty="0">
                          <a:latin typeface="Arial"/>
                          <a:cs typeface="Arial"/>
                        </a:rPr>
                        <a:t>R$</a:t>
                      </a:r>
                      <a:r>
                        <a:rPr sz="21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1.560,30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spc="-140" dirty="0">
                          <a:latin typeface="Arial"/>
                          <a:cs typeface="Arial"/>
                        </a:rPr>
                        <a:t>R$</a:t>
                      </a:r>
                      <a:r>
                        <a:rPr sz="21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1.560,30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6676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2100" spc="-210" dirty="0">
                          <a:latin typeface="Arial"/>
                          <a:cs typeface="Arial"/>
                        </a:rPr>
                        <a:t>FASE</a:t>
                      </a:r>
                      <a:r>
                        <a:rPr sz="2100" spc="-1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65" dirty="0">
                          <a:latin typeface="Arial"/>
                          <a:cs typeface="Arial"/>
                        </a:rPr>
                        <a:t>VII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870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2100" spc="-65" dirty="0">
                          <a:latin typeface="Arial"/>
                          <a:cs typeface="Arial"/>
                        </a:rPr>
                        <a:t>Instalações </a:t>
                      </a:r>
                      <a:r>
                        <a:rPr sz="2100" spc="-60" dirty="0">
                          <a:latin typeface="Arial"/>
                          <a:cs typeface="Arial"/>
                        </a:rPr>
                        <a:t>Elétricas </a:t>
                      </a:r>
                      <a:r>
                        <a:rPr sz="2100" spc="-75" dirty="0">
                          <a:latin typeface="Arial"/>
                          <a:cs typeface="Arial"/>
                        </a:rPr>
                        <a:t>e </a:t>
                      </a:r>
                      <a:r>
                        <a:rPr sz="2100" spc="-40" dirty="0">
                          <a:latin typeface="Arial"/>
                          <a:cs typeface="Arial"/>
                        </a:rPr>
                        <a:t>Pintura </a:t>
                      </a:r>
                      <a:r>
                        <a:rPr sz="2100" spc="-60" dirty="0">
                          <a:latin typeface="Arial"/>
                          <a:cs typeface="Arial"/>
                        </a:rPr>
                        <a:t>em</a:t>
                      </a:r>
                      <a:r>
                        <a:rPr sz="21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75" dirty="0">
                          <a:latin typeface="Arial"/>
                          <a:cs typeface="Arial"/>
                        </a:rPr>
                        <a:t>Esquadrias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870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2100" spc="-140" dirty="0">
                          <a:latin typeface="Arial"/>
                          <a:cs typeface="Arial"/>
                        </a:rPr>
                        <a:t>R$</a:t>
                      </a:r>
                      <a:r>
                        <a:rPr sz="21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1.286,57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870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2100" spc="-140" dirty="0">
                          <a:latin typeface="Arial"/>
                          <a:cs typeface="Arial"/>
                        </a:rPr>
                        <a:t>R$</a:t>
                      </a:r>
                      <a:r>
                        <a:rPr sz="21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1.286,57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870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323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spc="-210" dirty="0">
                          <a:latin typeface="Arial"/>
                          <a:cs typeface="Arial"/>
                        </a:rPr>
                        <a:t>FASE</a:t>
                      </a:r>
                      <a:r>
                        <a:rPr sz="2100" spc="-1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60" dirty="0">
                          <a:latin typeface="Arial"/>
                          <a:cs typeface="Arial"/>
                        </a:rPr>
                        <a:t>VIII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spc="-60" dirty="0">
                          <a:latin typeface="Arial"/>
                          <a:cs typeface="Arial"/>
                        </a:rPr>
                        <a:t>Equipamentos </a:t>
                      </a:r>
                      <a:r>
                        <a:rPr sz="2100" spc="-45" dirty="0">
                          <a:latin typeface="Arial"/>
                          <a:cs typeface="Arial"/>
                        </a:rPr>
                        <a:t>hidrossanitários </a:t>
                      </a:r>
                      <a:r>
                        <a:rPr sz="2100" spc="130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2100" spc="-1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40" dirty="0">
                          <a:latin typeface="Arial"/>
                          <a:cs typeface="Arial"/>
                        </a:rPr>
                        <a:t>Vidro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spc="-140" dirty="0">
                          <a:latin typeface="Arial"/>
                          <a:cs typeface="Arial"/>
                        </a:rPr>
                        <a:t>R$</a:t>
                      </a:r>
                      <a:r>
                        <a:rPr sz="21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1.133,15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spc="-140" dirty="0">
                          <a:latin typeface="Arial"/>
                          <a:cs typeface="Arial"/>
                        </a:rPr>
                        <a:t>R$</a:t>
                      </a:r>
                      <a:r>
                        <a:rPr sz="21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1.133,15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732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b="1" spc="-185" dirty="0">
                          <a:latin typeface="Arial"/>
                          <a:cs typeface="Arial"/>
                        </a:rPr>
                        <a:t>SUBTOTAL</a:t>
                      </a:r>
                      <a:r>
                        <a:rPr sz="21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b="1" spc="-40" dirty="0">
                          <a:latin typeface="Arial"/>
                          <a:cs typeface="Arial"/>
                        </a:rPr>
                        <a:t>(1)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b="1" spc="-130" dirty="0">
                          <a:latin typeface="Arial"/>
                          <a:cs typeface="Arial"/>
                        </a:rPr>
                        <a:t>R$</a:t>
                      </a:r>
                      <a:r>
                        <a:rPr sz="2100" b="1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b="1" spc="-50" dirty="0">
                          <a:latin typeface="Arial"/>
                          <a:cs typeface="Arial"/>
                        </a:rPr>
                        <a:t>12.708.38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b="1" spc="-130" dirty="0">
                          <a:latin typeface="Arial"/>
                          <a:cs typeface="Arial"/>
                        </a:rPr>
                        <a:t>R$</a:t>
                      </a:r>
                      <a:r>
                        <a:rPr sz="21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b="1" spc="-55" dirty="0">
                          <a:latin typeface="Arial"/>
                          <a:cs typeface="Arial"/>
                        </a:rPr>
                        <a:t>13.667,18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73230">
                <a:tc gridSpan="4">
                  <a:txBody>
                    <a:bodyPr/>
                    <a:lstStyle/>
                    <a:p>
                      <a:pPr marL="110172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b="1" spc="-215" dirty="0">
                          <a:latin typeface="Arial"/>
                          <a:cs typeface="Arial"/>
                        </a:rPr>
                        <a:t>FASE </a:t>
                      </a:r>
                      <a:r>
                        <a:rPr sz="2100" b="1" spc="-80" dirty="0">
                          <a:latin typeface="Arial"/>
                          <a:cs typeface="Arial"/>
                        </a:rPr>
                        <a:t>IX </a:t>
                      </a:r>
                      <a:r>
                        <a:rPr sz="2100" b="1" spc="-215" dirty="0">
                          <a:latin typeface="Arial"/>
                          <a:cs typeface="Arial"/>
                        </a:rPr>
                        <a:t>E FASE </a:t>
                      </a:r>
                      <a:r>
                        <a:rPr sz="2100" b="1" spc="-140" dirty="0">
                          <a:latin typeface="Arial"/>
                          <a:cs typeface="Arial"/>
                        </a:rPr>
                        <a:t>X </a:t>
                      </a:r>
                      <a:r>
                        <a:rPr sz="2100" b="1" spc="-35" dirty="0">
                          <a:latin typeface="Arial"/>
                          <a:cs typeface="Arial"/>
                        </a:rPr>
                        <a:t>- </a:t>
                      </a:r>
                      <a:r>
                        <a:rPr sz="2100" b="1" spc="-220" dirty="0">
                          <a:latin typeface="Arial"/>
                          <a:cs typeface="Arial"/>
                        </a:rPr>
                        <a:t>FASES </a:t>
                      </a:r>
                      <a:r>
                        <a:rPr sz="2100" b="1" spc="-114" dirty="0">
                          <a:latin typeface="Arial"/>
                          <a:cs typeface="Arial"/>
                        </a:rPr>
                        <a:t>OPICIONAIS </a:t>
                      </a:r>
                      <a:r>
                        <a:rPr sz="2100" b="1" spc="-130" dirty="0">
                          <a:latin typeface="Arial"/>
                          <a:cs typeface="Arial"/>
                        </a:rPr>
                        <a:t>CONDICIONADAS </a:t>
                      </a:r>
                      <a:r>
                        <a:rPr sz="2100" b="1" spc="-140" dirty="0">
                          <a:latin typeface="Arial"/>
                          <a:cs typeface="Arial"/>
                        </a:rPr>
                        <a:t>AO </a:t>
                      </a:r>
                      <a:r>
                        <a:rPr sz="2100" b="1" spc="-135" dirty="0">
                          <a:latin typeface="Arial"/>
                          <a:cs typeface="Arial"/>
                        </a:rPr>
                        <a:t>CÓDIGO </a:t>
                      </a:r>
                      <a:r>
                        <a:rPr sz="2100" b="1" spc="-170" dirty="0">
                          <a:latin typeface="Arial"/>
                          <a:cs typeface="Arial"/>
                        </a:rPr>
                        <a:t>DE </a:t>
                      </a:r>
                      <a:r>
                        <a:rPr sz="2100" b="1" spc="-160" dirty="0">
                          <a:latin typeface="Arial"/>
                          <a:cs typeface="Arial"/>
                        </a:rPr>
                        <a:t>POSTURA </a:t>
                      </a:r>
                      <a:r>
                        <a:rPr sz="2100" b="1" spc="-120" dirty="0">
                          <a:latin typeface="Arial"/>
                          <a:cs typeface="Arial"/>
                        </a:rPr>
                        <a:t>DO</a:t>
                      </a:r>
                      <a:r>
                        <a:rPr sz="2100" b="1" spc="-1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b="1" spc="-80" dirty="0">
                          <a:latin typeface="Arial"/>
                          <a:cs typeface="Arial"/>
                        </a:rPr>
                        <a:t>MUNICÍPIO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6DB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76676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2100" spc="-210" dirty="0">
                          <a:latin typeface="Arial"/>
                          <a:cs typeface="Arial"/>
                        </a:rPr>
                        <a:t>FASE</a:t>
                      </a:r>
                      <a:r>
                        <a:rPr sz="2100" spc="-1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110" dirty="0">
                          <a:latin typeface="Arial"/>
                          <a:cs typeface="Arial"/>
                        </a:rPr>
                        <a:t>IX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870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2100" spc="-65" dirty="0">
                          <a:latin typeface="Arial"/>
                          <a:cs typeface="Arial"/>
                        </a:rPr>
                        <a:t>Revestimentos </a:t>
                      </a:r>
                      <a:r>
                        <a:rPr sz="2100" spc="-90" dirty="0">
                          <a:latin typeface="Arial"/>
                          <a:cs typeface="Arial"/>
                        </a:rPr>
                        <a:t>nas </a:t>
                      </a:r>
                      <a:r>
                        <a:rPr sz="2100" spc="-65" dirty="0">
                          <a:latin typeface="Arial"/>
                          <a:cs typeface="Arial"/>
                        </a:rPr>
                        <a:t>paredes </a:t>
                      </a:r>
                      <a:r>
                        <a:rPr sz="2100" spc="-40" dirty="0">
                          <a:latin typeface="Arial"/>
                          <a:cs typeface="Arial"/>
                        </a:rPr>
                        <a:t>( </a:t>
                      </a:r>
                      <a:r>
                        <a:rPr sz="2100" spc="-50" dirty="0">
                          <a:latin typeface="Arial"/>
                          <a:cs typeface="Arial"/>
                        </a:rPr>
                        <a:t>reboco </a:t>
                      </a:r>
                      <a:r>
                        <a:rPr sz="2100" spc="-15" dirty="0">
                          <a:latin typeface="Arial"/>
                          <a:cs typeface="Arial"/>
                        </a:rPr>
                        <a:t>interno </a:t>
                      </a:r>
                      <a:r>
                        <a:rPr sz="2100" spc="-7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2100" spc="-1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35" dirty="0">
                          <a:latin typeface="Arial"/>
                          <a:cs typeface="Arial"/>
                        </a:rPr>
                        <a:t>externo)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870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2100" spc="-140" dirty="0">
                          <a:latin typeface="Arial"/>
                          <a:cs typeface="Arial"/>
                        </a:rPr>
                        <a:t>R$</a:t>
                      </a:r>
                      <a:r>
                        <a:rPr sz="21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1.292,08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870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2100" spc="-140" dirty="0">
                          <a:latin typeface="Arial"/>
                          <a:cs typeface="Arial"/>
                        </a:rPr>
                        <a:t>R$</a:t>
                      </a:r>
                      <a:r>
                        <a:rPr sz="21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1.292,08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870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73230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spc="-210" dirty="0">
                          <a:latin typeface="Arial"/>
                          <a:cs typeface="Arial"/>
                        </a:rPr>
                        <a:t>FASE</a:t>
                      </a:r>
                      <a:r>
                        <a:rPr sz="2100" spc="-1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180" dirty="0">
                          <a:latin typeface="Arial"/>
                          <a:cs typeface="Arial"/>
                        </a:rPr>
                        <a:t>X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spc="-40" dirty="0">
                          <a:latin typeface="Arial"/>
                          <a:cs typeface="Arial"/>
                        </a:rPr>
                        <a:t>Pintura </a:t>
                      </a:r>
                      <a:r>
                        <a:rPr sz="2100" spc="-65" dirty="0">
                          <a:latin typeface="Arial"/>
                          <a:cs typeface="Arial"/>
                        </a:rPr>
                        <a:t>paredes </a:t>
                      </a:r>
                      <a:r>
                        <a:rPr sz="2100" spc="-40" dirty="0">
                          <a:latin typeface="Arial"/>
                          <a:cs typeface="Arial"/>
                        </a:rPr>
                        <a:t>internas </a:t>
                      </a:r>
                      <a:r>
                        <a:rPr sz="2100" spc="-75" dirty="0">
                          <a:latin typeface="Arial"/>
                          <a:cs typeface="Arial"/>
                        </a:rPr>
                        <a:t>e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externas </a:t>
                      </a:r>
                      <a:r>
                        <a:rPr sz="2100" spc="-75" dirty="0">
                          <a:latin typeface="Arial"/>
                          <a:cs typeface="Arial"/>
                        </a:rPr>
                        <a:t>e </a:t>
                      </a:r>
                      <a:r>
                        <a:rPr sz="2100" spc="-10" dirty="0">
                          <a:latin typeface="Arial"/>
                          <a:cs typeface="Arial"/>
                        </a:rPr>
                        <a:t>forro </a:t>
                      </a:r>
                      <a:r>
                        <a:rPr sz="2100" spc="-35" dirty="0">
                          <a:latin typeface="Arial"/>
                          <a:cs typeface="Arial"/>
                        </a:rPr>
                        <a:t>no</a:t>
                      </a:r>
                      <a:r>
                        <a:rPr sz="2100" spc="-2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40" dirty="0">
                          <a:latin typeface="Arial"/>
                          <a:cs typeface="Arial"/>
                        </a:rPr>
                        <a:t>banheiro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spc="-140" dirty="0">
                          <a:latin typeface="Arial"/>
                          <a:cs typeface="Arial"/>
                        </a:rPr>
                        <a:t>R$</a:t>
                      </a:r>
                      <a:r>
                        <a:rPr sz="21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1.104,48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100" spc="-140" dirty="0">
                          <a:latin typeface="Arial"/>
                          <a:cs typeface="Arial"/>
                        </a:rPr>
                        <a:t>R$</a:t>
                      </a:r>
                      <a:r>
                        <a:rPr sz="21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5" dirty="0">
                          <a:latin typeface="Arial"/>
                          <a:cs typeface="Arial"/>
                        </a:rPr>
                        <a:t>1.104,48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64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6799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2100" b="1" spc="-145" dirty="0">
                          <a:latin typeface="Arial"/>
                          <a:cs typeface="Arial"/>
                        </a:rPr>
                        <a:t>SUBTOTAL(2)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15917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435"/>
                        </a:lnSpc>
                      </a:pPr>
                      <a:r>
                        <a:rPr sz="2100" b="1" spc="-130" dirty="0">
                          <a:latin typeface="Arial"/>
                          <a:cs typeface="Arial"/>
                        </a:rPr>
                        <a:t>R$</a:t>
                      </a:r>
                      <a:r>
                        <a:rPr sz="210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b="1" spc="-50" dirty="0">
                          <a:latin typeface="Arial"/>
                          <a:cs typeface="Arial"/>
                        </a:rPr>
                        <a:t>2.396,56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410"/>
                        </a:lnSpc>
                        <a:spcBef>
                          <a:spcPts val="5"/>
                        </a:spcBef>
                      </a:pPr>
                      <a:r>
                        <a:rPr sz="2100" b="1" spc="-130" dirty="0">
                          <a:latin typeface="Arial"/>
                          <a:cs typeface="Arial"/>
                        </a:rPr>
                        <a:t>R$</a:t>
                      </a:r>
                      <a:r>
                        <a:rPr sz="210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b="1" spc="-50" dirty="0">
                          <a:latin typeface="Arial"/>
                          <a:cs typeface="Arial"/>
                        </a:rPr>
                        <a:t>2.396,56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225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76676">
                <a:tc gridSpan="2"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2100" b="1" spc="-185" dirty="0">
                          <a:latin typeface="Arial"/>
                          <a:cs typeface="Arial"/>
                        </a:rPr>
                        <a:t>TOTAL</a:t>
                      </a:r>
                      <a:r>
                        <a:rPr sz="21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b="1" spc="-190" dirty="0">
                          <a:latin typeface="Arial"/>
                          <a:cs typeface="Arial"/>
                        </a:rPr>
                        <a:t>GERAL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870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1E08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2100" b="1" spc="-130" dirty="0">
                          <a:latin typeface="Arial"/>
                          <a:cs typeface="Arial"/>
                        </a:rPr>
                        <a:t>R$</a:t>
                      </a:r>
                      <a:r>
                        <a:rPr sz="2100" b="1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b="1" spc="-55" dirty="0">
                          <a:latin typeface="Arial"/>
                          <a:cs typeface="Arial"/>
                        </a:rPr>
                        <a:t>15.104,94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5870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1E08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2100" b="1" spc="-130" dirty="0">
                          <a:latin typeface="Arial"/>
                          <a:cs typeface="Arial"/>
                        </a:rPr>
                        <a:t>R$</a:t>
                      </a:r>
                      <a:r>
                        <a:rPr sz="2100" b="1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b="1" spc="-55" dirty="0">
                          <a:latin typeface="Arial"/>
                          <a:cs typeface="Arial"/>
                        </a:rPr>
                        <a:t>16.063,74</a:t>
                      </a:r>
                      <a:endParaRPr sz="2100" dirty="0">
                        <a:latin typeface="Arial"/>
                        <a:cs typeface="Arial"/>
                      </a:endParaRPr>
                    </a:p>
                  </a:txBody>
                  <a:tcPr marL="0" marR="0" marT="5870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1E0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17" y="9849006"/>
            <a:ext cx="19004895" cy="812792"/>
          </a:xfrm>
          <a:custGeom>
            <a:avLst/>
            <a:gdLst/>
            <a:ahLst/>
            <a:cxnLst/>
            <a:rect l="l" t="t" r="r" b="b"/>
            <a:pathLst>
              <a:path w="9141460" h="457200">
                <a:moveTo>
                  <a:pt x="0" y="0"/>
                </a:moveTo>
                <a:lnTo>
                  <a:pt x="0" y="457200"/>
                </a:lnTo>
                <a:lnTo>
                  <a:pt x="9140952" y="457200"/>
                </a:lnTo>
                <a:lnTo>
                  <a:pt x="9140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0" y="9732510"/>
            <a:ext cx="19007534" cy="114017"/>
          </a:xfrm>
          <a:custGeom>
            <a:avLst/>
            <a:gdLst/>
            <a:ahLst/>
            <a:cxnLst/>
            <a:rect l="l" t="t" r="r" b="b"/>
            <a:pathLst>
              <a:path w="9142730" h="64134">
                <a:moveTo>
                  <a:pt x="0" y="64008"/>
                </a:moveTo>
                <a:lnTo>
                  <a:pt x="9142476" y="64008"/>
                </a:lnTo>
                <a:lnTo>
                  <a:pt x="9142476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756" y="167241"/>
            <a:ext cx="12833256" cy="952902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04779" y="278526"/>
            <a:ext cx="13334312" cy="2767140"/>
          </a:xfrm>
          <a:prstGeom prst="rect">
            <a:avLst/>
          </a:prstGeom>
        </p:spPr>
        <p:txBody>
          <a:bodyPr vert="horz" wrap="square" lIns="0" tIns="22578" rIns="0" bIns="0" rtlCol="0">
            <a:spAutoFit/>
          </a:bodyPr>
          <a:lstStyle/>
          <a:p>
            <a:pPr marR="106117" algn="ctr">
              <a:lnSpc>
                <a:spcPts val="10658"/>
              </a:lnSpc>
              <a:spcBef>
                <a:spcPts val="178"/>
              </a:spcBef>
            </a:pPr>
            <a:r>
              <a:rPr sz="9000" u="sng" spc="-150" dirty="0">
                <a:uFill>
                  <a:solidFill>
                    <a:srgbClr val="7F7F7F"/>
                  </a:solidFill>
                </a:uFill>
              </a:rPr>
              <a:t>CADASTRAMENTO E </a:t>
            </a:r>
            <a:r>
              <a:rPr sz="9000" u="sng" spc="-150" dirty="0" smtClean="0">
                <a:uFill>
                  <a:solidFill>
                    <a:srgbClr val="7F7F7F"/>
                  </a:solidFill>
                </a:uFill>
              </a:rPr>
              <a:t>PRÉ-SELEÇÃO</a:t>
            </a:r>
            <a:endParaRPr sz="9000" u="sng" spc="-150" dirty="0">
              <a:uFill>
                <a:solidFill>
                  <a:srgbClr val="7F7F7F"/>
                </a:solidFill>
              </a:uFill>
            </a:endParaRPr>
          </a:p>
        </p:txBody>
      </p:sp>
      <p:sp>
        <p:nvSpPr>
          <p:cNvPr id="7" name="object 2"/>
          <p:cNvSpPr/>
          <p:nvPr/>
        </p:nvSpPr>
        <p:spPr>
          <a:xfrm>
            <a:off x="5417" y="9849006"/>
            <a:ext cx="19004895" cy="812792"/>
          </a:xfrm>
          <a:custGeom>
            <a:avLst/>
            <a:gdLst/>
            <a:ahLst/>
            <a:cxnLst/>
            <a:rect l="l" t="t" r="r" b="b"/>
            <a:pathLst>
              <a:path w="9141460" h="457200">
                <a:moveTo>
                  <a:pt x="0" y="0"/>
                </a:moveTo>
                <a:lnTo>
                  <a:pt x="0" y="457200"/>
                </a:lnTo>
                <a:lnTo>
                  <a:pt x="9140952" y="457200"/>
                </a:lnTo>
                <a:lnTo>
                  <a:pt x="9140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3"/>
          <p:cNvSpPr/>
          <p:nvPr/>
        </p:nvSpPr>
        <p:spPr>
          <a:xfrm>
            <a:off x="0" y="9732510"/>
            <a:ext cx="19007534" cy="114017"/>
          </a:xfrm>
          <a:custGeom>
            <a:avLst/>
            <a:gdLst/>
            <a:ahLst/>
            <a:cxnLst/>
            <a:rect l="l" t="t" r="r" b="b"/>
            <a:pathLst>
              <a:path w="9142730" h="64134">
                <a:moveTo>
                  <a:pt x="0" y="64008"/>
                </a:moveTo>
                <a:lnTo>
                  <a:pt x="9142476" y="64008"/>
                </a:lnTo>
                <a:lnTo>
                  <a:pt x="9142476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4"/>
          <p:cNvSpPr txBox="1"/>
          <p:nvPr/>
        </p:nvSpPr>
        <p:spPr>
          <a:xfrm>
            <a:off x="665956" y="3287029"/>
            <a:ext cx="16486309" cy="6172367"/>
          </a:xfrm>
          <a:prstGeom prst="rect">
            <a:avLst/>
          </a:prstGeom>
        </p:spPr>
        <p:txBody>
          <a:bodyPr vert="horz" wrap="square" lIns="0" tIns="22578" rIns="0" bIns="0" rtlCol="0">
            <a:spAutoFit/>
          </a:bodyPr>
          <a:lstStyle/>
          <a:p>
            <a:pPr marL="536575" indent="496888" algn="just">
              <a:lnSpc>
                <a:spcPct val="150000"/>
              </a:lnSpc>
              <a:spcBef>
                <a:spcPts val="178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  <a:tabLst>
                <a:tab pos="4817029" algn="l"/>
              </a:tabLst>
            </a:pPr>
            <a:r>
              <a:rPr lang="pt-BR" sz="54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400" spc="-622" dirty="0">
                <a:latin typeface="Arial"/>
                <a:cs typeface="Arial"/>
              </a:rPr>
              <a:t>O </a:t>
            </a:r>
            <a:r>
              <a:rPr lang="pt-BR" sz="5400" spc="-231" dirty="0">
                <a:latin typeface="Arial"/>
                <a:cs typeface="Arial"/>
              </a:rPr>
              <a:t>cadastramento </a:t>
            </a:r>
            <a:r>
              <a:rPr lang="pt-BR" sz="5400" spc="-347" dirty="0">
                <a:latin typeface="Arial"/>
                <a:cs typeface="Arial"/>
              </a:rPr>
              <a:t>será </a:t>
            </a:r>
            <a:r>
              <a:rPr lang="pt-BR" sz="5400" spc="-44" dirty="0">
                <a:latin typeface="Arial"/>
                <a:cs typeface="Arial"/>
              </a:rPr>
              <a:t>feito </a:t>
            </a:r>
            <a:r>
              <a:rPr lang="pt-BR" sz="5400" spc="-160" dirty="0">
                <a:latin typeface="Arial"/>
                <a:cs typeface="Arial"/>
              </a:rPr>
              <a:t>pelo </a:t>
            </a:r>
            <a:r>
              <a:rPr lang="pt-BR" sz="5400" spc="-267" dirty="0">
                <a:latin typeface="Arial"/>
                <a:cs typeface="Arial"/>
              </a:rPr>
              <a:t>sistema </a:t>
            </a:r>
            <a:r>
              <a:rPr lang="pt-BR" sz="5400" spc="-133" dirty="0">
                <a:latin typeface="Arial"/>
                <a:cs typeface="Arial"/>
              </a:rPr>
              <a:t>online  </a:t>
            </a:r>
            <a:r>
              <a:rPr lang="pt-BR" sz="5400" spc="-293" dirty="0">
                <a:latin typeface="Arial"/>
                <a:cs typeface="Arial"/>
              </a:rPr>
              <a:t>da </a:t>
            </a:r>
            <a:r>
              <a:rPr lang="pt-BR" sz="5400" spc="-480" dirty="0">
                <a:latin typeface="Arial"/>
                <a:cs typeface="Arial"/>
              </a:rPr>
              <a:t>AGEHAB/MS </a:t>
            </a:r>
            <a:r>
              <a:rPr lang="pt-BR" sz="5400" spc="-258" dirty="0">
                <a:latin typeface="Arial"/>
                <a:cs typeface="Arial"/>
              </a:rPr>
              <a:t>em </a:t>
            </a:r>
            <a:r>
              <a:rPr lang="pt-BR" sz="5400" spc="-203" dirty="0">
                <a:latin typeface="Arial"/>
                <a:cs typeface="Arial"/>
              </a:rPr>
              <a:t>parceria </a:t>
            </a:r>
            <a:r>
              <a:rPr lang="pt-BR" sz="5400" spc="-267" dirty="0">
                <a:latin typeface="Arial"/>
                <a:cs typeface="Arial"/>
              </a:rPr>
              <a:t>com </a:t>
            </a:r>
            <a:r>
              <a:rPr lang="pt-BR" sz="5400" spc="-160" dirty="0">
                <a:latin typeface="Arial"/>
                <a:cs typeface="Arial"/>
              </a:rPr>
              <a:t>o</a:t>
            </a:r>
            <a:r>
              <a:rPr lang="pt-BR" sz="5400" spc="-276" dirty="0">
                <a:latin typeface="Arial"/>
                <a:cs typeface="Arial"/>
              </a:rPr>
              <a:t> </a:t>
            </a:r>
            <a:r>
              <a:rPr lang="pt-BR" sz="5400" spc="-133" dirty="0" smtClean="0">
                <a:latin typeface="Arial"/>
                <a:cs typeface="Arial"/>
              </a:rPr>
              <a:t>Município.</a:t>
            </a:r>
          </a:p>
          <a:p>
            <a:pPr marL="536575" indent="496888" algn="just">
              <a:lnSpc>
                <a:spcPct val="150000"/>
              </a:lnSpc>
              <a:spcBef>
                <a:spcPts val="178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  <a:tabLst>
                <a:tab pos="4817029" algn="l"/>
              </a:tabLst>
            </a:pPr>
            <a:r>
              <a:rPr lang="pt-BR" sz="5400" spc="-1022" dirty="0" smtClean="0">
                <a:latin typeface="Arial"/>
                <a:cs typeface="Arial"/>
              </a:rPr>
              <a:t>C  </a:t>
            </a:r>
            <a:r>
              <a:rPr lang="pt-BR" sz="5400" spc="71" dirty="0" err="1" smtClean="0">
                <a:latin typeface="Arial"/>
                <a:cs typeface="Arial"/>
              </a:rPr>
              <a:t>r</a:t>
            </a:r>
            <a:r>
              <a:rPr lang="pt-BR" sz="5400" spc="27" dirty="0" err="1" smtClean="0">
                <a:latin typeface="Arial"/>
                <a:cs typeface="Arial"/>
              </a:rPr>
              <a:t>i</a:t>
            </a:r>
            <a:r>
              <a:rPr lang="pt-BR" sz="5400" spc="240" dirty="0" err="1" smtClean="0">
                <a:latin typeface="Arial"/>
                <a:cs typeface="Arial"/>
              </a:rPr>
              <a:t>t</a:t>
            </a:r>
            <a:r>
              <a:rPr lang="pt-BR" sz="5400" spc="-329" dirty="0" err="1" smtClean="0">
                <a:latin typeface="Arial"/>
                <a:cs typeface="Arial"/>
              </a:rPr>
              <a:t>é</a:t>
            </a:r>
            <a:r>
              <a:rPr lang="pt-BR" sz="5400" spc="98" dirty="0" err="1" smtClean="0">
                <a:latin typeface="Arial"/>
                <a:cs typeface="Arial"/>
              </a:rPr>
              <a:t>r</a:t>
            </a:r>
            <a:r>
              <a:rPr lang="pt-BR" sz="5400" spc="27" dirty="0" err="1" smtClean="0">
                <a:latin typeface="Arial"/>
                <a:cs typeface="Arial"/>
              </a:rPr>
              <a:t>i</a:t>
            </a:r>
            <a:r>
              <a:rPr lang="pt-BR" sz="5400" spc="-160" dirty="0" err="1" smtClean="0">
                <a:latin typeface="Arial"/>
                <a:cs typeface="Arial"/>
              </a:rPr>
              <a:t>o</a:t>
            </a:r>
            <a:r>
              <a:rPr lang="pt-BR" sz="5400" spc="-587" dirty="0" err="1" smtClean="0">
                <a:latin typeface="Arial"/>
                <a:cs typeface="Arial"/>
              </a:rPr>
              <a:t>s</a:t>
            </a:r>
            <a:r>
              <a:rPr lang="pt-BR" sz="5400" dirty="0">
                <a:latin typeface="Times New Roman"/>
                <a:cs typeface="Times New Roman"/>
              </a:rPr>
              <a:t> </a:t>
            </a:r>
            <a:r>
              <a:rPr lang="pt-BR" sz="5400" spc="-418" dirty="0" smtClean="0">
                <a:latin typeface="Arial"/>
                <a:cs typeface="Arial"/>
              </a:rPr>
              <a:t>a </a:t>
            </a:r>
            <a:r>
              <a:rPr lang="pt-BR" sz="5400" spc="-587" dirty="0">
                <a:latin typeface="Arial"/>
                <a:cs typeface="Arial"/>
              </a:rPr>
              <a:t>s</a:t>
            </a:r>
            <a:r>
              <a:rPr lang="pt-BR" sz="5400" spc="-329" dirty="0">
                <a:latin typeface="Arial"/>
                <a:cs typeface="Arial"/>
              </a:rPr>
              <a:t>e</a:t>
            </a:r>
            <a:r>
              <a:rPr lang="pt-BR" sz="5400" spc="9" dirty="0">
                <a:latin typeface="Arial"/>
                <a:cs typeface="Arial"/>
              </a:rPr>
              <a:t>r</a:t>
            </a:r>
            <a:r>
              <a:rPr lang="pt-BR" sz="5400" spc="-356" dirty="0">
                <a:latin typeface="Arial"/>
                <a:cs typeface="Arial"/>
              </a:rPr>
              <a:t>e</a:t>
            </a:r>
            <a:r>
              <a:rPr lang="pt-BR" sz="5400" spc="-187" dirty="0">
                <a:latin typeface="Arial"/>
                <a:cs typeface="Arial"/>
              </a:rPr>
              <a:t>m</a:t>
            </a:r>
            <a:r>
              <a:rPr lang="pt-BR" sz="5400" dirty="0">
                <a:latin typeface="Times New Roman"/>
                <a:cs typeface="Times New Roman"/>
              </a:rPr>
              <a:t>	</a:t>
            </a:r>
            <a:r>
              <a:rPr lang="pt-BR" sz="5400" spc="-418" dirty="0" smtClean="0">
                <a:latin typeface="Arial"/>
                <a:cs typeface="Arial"/>
              </a:rPr>
              <a:t>a</a:t>
            </a:r>
            <a:r>
              <a:rPr lang="pt-BR" sz="5400" spc="-178" dirty="0" smtClean="0">
                <a:latin typeface="Arial"/>
                <a:cs typeface="Arial"/>
              </a:rPr>
              <a:t>p</a:t>
            </a:r>
            <a:r>
              <a:rPr lang="pt-BR" sz="5400" spc="-9" dirty="0" smtClean="0">
                <a:latin typeface="Arial"/>
                <a:cs typeface="Arial"/>
              </a:rPr>
              <a:t>r</a:t>
            </a:r>
            <a:r>
              <a:rPr lang="pt-BR" sz="5400" spc="-178" dirty="0" smtClean="0">
                <a:latin typeface="Arial"/>
                <a:cs typeface="Arial"/>
              </a:rPr>
              <a:t>o</a:t>
            </a:r>
            <a:r>
              <a:rPr lang="pt-BR" sz="5400" spc="-347" dirty="0" smtClean="0">
                <a:latin typeface="Arial"/>
                <a:cs typeface="Arial"/>
              </a:rPr>
              <a:t>v</a:t>
            </a:r>
            <a:r>
              <a:rPr lang="pt-BR" sz="5400" spc="-418" dirty="0" smtClean="0">
                <a:latin typeface="Arial"/>
                <a:cs typeface="Arial"/>
              </a:rPr>
              <a:t>a</a:t>
            </a:r>
            <a:r>
              <a:rPr lang="pt-BR" sz="5400" spc="-178" dirty="0" smtClean="0">
                <a:latin typeface="Arial"/>
                <a:cs typeface="Arial"/>
              </a:rPr>
              <a:t>d</a:t>
            </a:r>
            <a:r>
              <a:rPr lang="pt-BR" sz="5400" spc="-160" dirty="0" smtClean="0">
                <a:latin typeface="Arial"/>
                <a:cs typeface="Arial"/>
              </a:rPr>
              <a:t>o</a:t>
            </a:r>
            <a:r>
              <a:rPr lang="pt-BR" sz="5400" spc="-587" dirty="0" smtClean="0">
                <a:latin typeface="Arial"/>
                <a:cs typeface="Arial"/>
              </a:rPr>
              <a:t>s</a:t>
            </a:r>
            <a:r>
              <a:rPr lang="pt-BR" sz="5400" dirty="0" smtClean="0">
                <a:latin typeface="Times New Roman"/>
                <a:cs typeface="Times New Roman"/>
              </a:rPr>
              <a:t> </a:t>
            </a:r>
            <a:r>
              <a:rPr lang="pt-BR" sz="5400" spc="-178" dirty="0" smtClean="0">
                <a:latin typeface="Arial"/>
                <a:cs typeface="Arial"/>
              </a:rPr>
              <a:t>p</a:t>
            </a:r>
            <a:r>
              <a:rPr lang="pt-BR" sz="5400" spc="-329" dirty="0" smtClean="0">
                <a:latin typeface="Arial"/>
                <a:cs typeface="Arial"/>
              </a:rPr>
              <a:t>e</a:t>
            </a:r>
            <a:r>
              <a:rPr lang="pt-BR" sz="5400" spc="27" dirty="0" smtClean="0">
                <a:latin typeface="Arial"/>
                <a:cs typeface="Arial"/>
              </a:rPr>
              <a:t>l</a:t>
            </a:r>
            <a:r>
              <a:rPr lang="pt-BR" sz="5400" spc="-160" dirty="0" smtClean="0">
                <a:latin typeface="Arial"/>
                <a:cs typeface="Arial"/>
              </a:rPr>
              <a:t>o </a:t>
            </a:r>
            <a:r>
              <a:rPr lang="pt-BR" sz="5400" spc="-329" dirty="0" smtClean="0">
                <a:latin typeface="Arial"/>
                <a:cs typeface="Arial"/>
              </a:rPr>
              <a:t>Conselho </a:t>
            </a:r>
            <a:r>
              <a:rPr lang="pt-BR" sz="5400" spc="-329" dirty="0">
                <a:latin typeface="Arial"/>
                <a:cs typeface="Arial"/>
              </a:rPr>
              <a:t>Estadual das Cidades:</a:t>
            </a:r>
            <a:r>
              <a:rPr lang="pt-BR" sz="5400" spc="-338" dirty="0" smtClean="0"/>
              <a:t> </a:t>
            </a:r>
          </a:p>
          <a:p>
            <a:pPr marL="536575" lvl="2" indent="496888" algn="just">
              <a:lnSpc>
                <a:spcPct val="150000"/>
              </a:lnSpc>
              <a:spcBef>
                <a:spcPts val="178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  <a:tabLst>
                <a:tab pos="4817029" algn="l"/>
              </a:tabLst>
            </a:pPr>
            <a:r>
              <a:rPr lang="pt-BR" sz="5400" spc="-1022" dirty="0" smtClean="0"/>
              <a:t>C</a:t>
            </a:r>
            <a:r>
              <a:rPr lang="pt-BR" sz="5400" spc="-160" dirty="0" smtClean="0"/>
              <a:t>o</a:t>
            </a:r>
            <a:r>
              <a:rPr lang="pt-BR" sz="5400" spc="240" dirty="0" smtClean="0"/>
              <a:t>t</a:t>
            </a:r>
            <a:r>
              <a:rPr lang="pt-BR" sz="5400" spc="-418" dirty="0" smtClean="0"/>
              <a:t>a</a:t>
            </a:r>
            <a:r>
              <a:rPr lang="pt-BR" sz="5400" spc="-587" dirty="0" smtClean="0"/>
              <a:t>s</a:t>
            </a:r>
            <a:r>
              <a:rPr lang="pt-BR" sz="5400" dirty="0" smtClean="0">
                <a:latin typeface="Times New Roman"/>
                <a:cs typeface="Times New Roman"/>
              </a:rPr>
              <a:t> </a:t>
            </a:r>
            <a:r>
              <a:rPr lang="pt-BR" sz="5400" spc="-203" dirty="0" smtClean="0"/>
              <a:t>d</a:t>
            </a:r>
            <a:r>
              <a:rPr lang="pt-BR" sz="5400" spc="-320" dirty="0" smtClean="0"/>
              <a:t>e</a:t>
            </a:r>
            <a:r>
              <a:rPr lang="pt-BR" sz="5400" dirty="0" smtClean="0">
                <a:latin typeface="Times New Roman"/>
                <a:cs typeface="Times New Roman"/>
              </a:rPr>
              <a:t> </a:t>
            </a:r>
            <a:r>
              <a:rPr lang="pt-BR" sz="5400" spc="9" dirty="0" smtClean="0"/>
              <a:t>r</a:t>
            </a:r>
            <a:r>
              <a:rPr lang="pt-BR" sz="5400" spc="-329" dirty="0" smtClean="0"/>
              <a:t>e</a:t>
            </a:r>
            <a:r>
              <a:rPr lang="pt-BR" sz="5400" spc="-587" dirty="0" smtClean="0"/>
              <a:t>s</a:t>
            </a:r>
            <a:r>
              <a:rPr lang="pt-BR" sz="5400" spc="-329" dirty="0" smtClean="0"/>
              <a:t>e</a:t>
            </a:r>
            <a:r>
              <a:rPr lang="pt-BR" sz="5400" spc="116" dirty="0" smtClean="0"/>
              <a:t>r</a:t>
            </a:r>
            <a:r>
              <a:rPr lang="pt-BR" sz="5400" spc="-347" dirty="0" smtClean="0"/>
              <a:t>v</a:t>
            </a:r>
            <a:r>
              <a:rPr lang="pt-BR" sz="5400" spc="-418" dirty="0" smtClean="0"/>
              <a:t>a</a:t>
            </a:r>
            <a:r>
              <a:rPr lang="pt-BR" sz="5400" dirty="0" smtClean="0">
                <a:latin typeface="Times New Roman"/>
                <a:cs typeface="Times New Roman"/>
              </a:rPr>
              <a:t> </a:t>
            </a:r>
            <a:r>
              <a:rPr lang="pt-BR" sz="5400" spc="-178" dirty="0" smtClean="0"/>
              <a:t>p</a:t>
            </a:r>
            <a:r>
              <a:rPr lang="pt-BR" sz="5400" spc="-418" dirty="0" smtClean="0"/>
              <a:t>a</a:t>
            </a:r>
            <a:r>
              <a:rPr lang="pt-BR" sz="5400" spc="-36" dirty="0" smtClean="0"/>
              <a:t>r</a:t>
            </a:r>
            <a:r>
              <a:rPr lang="pt-BR" sz="5400" spc="-418" dirty="0" smtClean="0"/>
              <a:t>a</a:t>
            </a:r>
            <a:r>
              <a:rPr lang="pt-BR" sz="5400" dirty="0" smtClean="0">
                <a:latin typeface="Times New Roman"/>
                <a:cs typeface="Times New Roman"/>
              </a:rPr>
              <a:t> </a:t>
            </a:r>
            <a:r>
              <a:rPr lang="pt-BR" sz="5400" spc="27" dirty="0" smtClean="0"/>
              <a:t>i</a:t>
            </a:r>
            <a:r>
              <a:rPr lang="pt-BR" sz="5400" spc="-178" dirty="0" smtClean="0"/>
              <a:t>d</a:t>
            </a:r>
            <a:r>
              <a:rPr lang="pt-BR" sz="5400" spc="-160" dirty="0" smtClean="0"/>
              <a:t>o</a:t>
            </a:r>
            <a:r>
              <a:rPr lang="pt-BR" sz="5400" spc="-587" dirty="0" smtClean="0"/>
              <a:t>s</a:t>
            </a:r>
            <a:r>
              <a:rPr lang="pt-BR" sz="5400" spc="-160" dirty="0" smtClean="0"/>
              <a:t>o</a:t>
            </a:r>
            <a:r>
              <a:rPr lang="pt-BR" sz="5400" dirty="0" smtClean="0">
                <a:latin typeface="Times New Roman"/>
                <a:cs typeface="Times New Roman"/>
              </a:rPr>
              <a:t> </a:t>
            </a:r>
            <a:r>
              <a:rPr lang="pt-BR" sz="5400" spc="-320" dirty="0" smtClean="0"/>
              <a:t>e </a:t>
            </a:r>
            <a:r>
              <a:rPr lang="pt-BR" sz="5400" spc="-178" dirty="0" smtClean="0"/>
              <a:t>p</a:t>
            </a:r>
            <a:r>
              <a:rPr lang="pt-BR" sz="5400" spc="-329" dirty="0" smtClean="0"/>
              <a:t>e</a:t>
            </a:r>
            <a:r>
              <a:rPr lang="pt-BR" sz="5400" spc="-604" dirty="0" smtClean="0"/>
              <a:t>s</a:t>
            </a:r>
            <a:r>
              <a:rPr lang="pt-BR" sz="5400" spc="-587" dirty="0" smtClean="0"/>
              <a:t>s</a:t>
            </a:r>
            <a:r>
              <a:rPr lang="pt-BR" sz="5400" spc="-160" dirty="0" smtClean="0"/>
              <a:t>o</a:t>
            </a:r>
            <a:r>
              <a:rPr lang="pt-BR" sz="5400" spc="-418" dirty="0" smtClean="0"/>
              <a:t>a </a:t>
            </a:r>
            <a:r>
              <a:rPr lang="pt-BR" sz="5400" spc="-462" dirty="0" smtClean="0"/>
              <a:t>c</a:t>
            </a:r>
            <a:r>
              <a:rPr lang="pt-BR" sz="5400" spc="-160" dirty="0" smtClean="0"/>
              <a:t>o</a:t>
            </a:r>
            <a:r>
              <a:rPr lang="pt-BR" sz="5400" spc="-124" dirty="0" smtClean="0"/>
              <a:t>m </a:t>
            </a:r>
            <a:r>
              <a:rPr lang="pt-BR" sz="5400" spc="-187" dirty="0" smtClean="0"/>
              <a:t>deficiência</a:t>
            </a:r>
            <a:r>
              <a:rPr lang="pt-BR" sz="5400" spc="-133" dirty="0">
                <a:latin typeface="Arial"/>
                <a:cs typeface="Arial"/>
              </a:rPr>
              <a:t>.</a:t>
            </a:r>
            <a:endParaRPr lang="pt-BR" sz="5400" spc="-338" dirty="0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45234" y="539081"/>
            <a:ext cx="17717064" cy="1253905"/>
          </a:xfrm>
          <a:prstGeom prst="rect">
            <a:avLst/>
          </a:prstGeom>
        </p:spPr>
        <p:txBody>
          <a:bodyPr vert="horz" wrap="square" lIns="0" tIns="22578" rIns="0" bIns="0" rtlCol="0">
            <a:spAutoFit/>
          </a:bodyPr>
          <a:lstStyle/>
          <a:p>
            <a:pPr marL="22578">
              <a:spcBef>
                <a:spcPts val="178"/>
              </a:spcBef>
            </a:pPr>
            <a:r>
              <a:rPr sz="8000" u="sng" spc="-150" dirty="0">
                <a:uFill>
                  <a:solidFill>
                    <a:srgbClr val="7F7F7F"/>
                  </a:solidFill>
                </a:uFill>
              </a:rPr>
              <a:t>CADASTRAMENTO </a:t>
            </a:r>
            <a:r>
              <a:rPr sz="8000" u="sng" spc="-150" dirty="0" smtClean="0">
                <a:uFill>
                  <a:solidFill>
                    <a:srgbClr val="7F7F7F"/>
                  </a:solidFill>
                </a:uFill>
              </a:rPr>
              <a:t>E</a:t>
            </a:r>
            <a:r>
              <a:rPr lang="pt-BR" sz="8000" u="sng" spc="-150" dirty="0" smtClean="0">
                <a:uFill>
                  <a:solidFill>
                    <a:srgbClr val="7F7F7F"/>
                  </a:solidFill>
                </a:uFill>
              </a:rPr>
              <a:t> </a:t>
            </a:r>
            <a:r>
              <a:rPr sz="8000" u="sng" spc="-150" dirty="0" smtClean="0">
                <a:uFill>
                  <a:solidFill>
                    <a:srgbClr val="7F7F7F"/>
                  </a:solidFill>
                </a:uFill>
              </a:rPr>
              <a:t>PRÉ-SELEÇÃO</a:t>
            </a:r>
            <a:endParaRPr sz="8000" u="sng" spc="-150" dirty="0">
              <a:uFill>
                <a:solidFill>
                  <a:srgbClr val="7F7F7F"/>
                </a:solidFill>
              </a:u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90046" y="2070100"/>
            <a:ext cx="15227441" cy="7415342"/>
          </a:xfrm>
          <a:prstGeom prst="rect">
            <a:avLst/>
          </a:prstGeom>
        </p:spPr>
        <p:txBody>
          <a:bodyPr vert="horz" wrap="square" lIns="0" tIns="67733" rIns="0" bIns="0" rtlCol="0">
            <a:spAutoFit/>
          </a:bodyPr>
          <a:lstStyle/>
          <a:p>
            <a:pPr marL="184011">
              <a:spcBef>
                <a:spcPts val="533"/>
              </a:spcBef>
            </a:pPr>
            <a:r>
              <a:rPr sz="4267" b="1" spc="-489" dirty="0">
                <a:latin typeface="Arial"/>
                <a:cs typeface="Arial"/>
              </a:rPr>
              <a:t>PONTUAÇÃO:</a:t>
            </a:r>
            <a:endParaRPr sz="4267" dirty="0">
              <a:latin typeface="Arial"/>
              <a:cs typeface="Arial"/>
            </a:endParaRPr>
          </a:p>
          <a:p>
            <a:pPr marL="328511" indent="-305933" algn="just">
              <a:spcBef>
                <a:spcPts val="363"/>
              </a:spcBef>
              <a:buClr>
                <a:srgbClr val="99CB37"/>
              </a:buClr>
              <a:buSzPct val="83333"/>
              <a:buFont typeface="Wingdings"/>
              <a:buChar char=""/>
              <a:tabLst>
                <a:tab pos="329640" algn="l"/>
              </a:tabLst>
            </a:pPr>
            <a:r>
              <a:rPr sz="4267" spc="-62" dirty="0">
                <a:latin typeface="Arial"/>
                <a:cs typeface="Arial"/>
              </a:rPr>
              <a:t>Mulher </a:t>
            </a:r>
            <a:r>
              <a:rPr sz="4267" spc="-203" dirty="0">
                <a:latin typeface="Arial"/>
                <a:cs typeface="Arial"/>
              </a:rPr>
              <a:t>chefe </a:t>
            </a:r>
            <a:r>
              <a:rPr sz="4267" spc="-196" dirty="0">
                <a:latin typeface="Arial"/>
                <a:cs typeface="Arial"/>
              </a:rPr>
              <a:t>de</a:t>
            </a:r>
            <a:r>
              <a:rPr sz="4267" spc="-407" dirty="0">
                <a:latin typeface="Arial"/>
                <a:cs typeface="Arial"/>
              </a:rPr>
              <a:t> </a:t>
            </a:r>
            <a:r>
              <a:rPr sz="4267" spc="-124" dirty="0">
                <a:latin typeface="Arial"/>
                <a:cs typeface="Arial"/>
              </a:rPr>
              <a:t>família;</a:t>
            </a:r>
            <a:endParaRPr sz="4267" dirty="0">
              <a:latin typeface="Arial"/>
              <a:cs typeface="Arial"/>
            </a:endParaRPr>
          </a:p>
          <a:p>
            <a:pPr marL="392856" indent="-370278" algn="just">
              <a:buClr>
                <a:srgbClr val="99CB37"/>
              </a:buClr>
              <a:buFont typeface="Wingdings"/>
              <a:buChar char=""/>
              <a:tabLst>
                <a:tab pos="393987" algn="l"/>
              </a:tabLst>
            </a:pPr>
            <a:r>
              <a:rPr sz="4267" spc="-203" dirty="0">
                <a:latin typeface="Arial"/>
                <a:cs typeface="Arial"/>
              </a:rPr>
              <a:t>Idade </a:t>
            </a:r>
            <a:r>
              <a:rPr sz="4267" spc="-133" dirty="0">
                <a:latin typeface="Arial"/>
                <a:cs typeface="Arial"/>
              </a:rPr>
              <a:t>do </a:t>
            </a:r>
            <a:r>
              <a:rPr sz="4267" spc="-116" dirty="0">
                <a:latin typeface="Arial"/>
                <a:cs typeface="Arial"/>
              </a:rPr>
              <a:t>pretendente</a:t>
            </a:r>
            <a:r>
              <a:rPr sz="4267" spc="-356" dirty="0">
                <a:latin typeface="Arial"/>
                <a:cs typeface="Arial"/>
              </a:rPr>
              <a:t> </a:t>
            </a:r>
            <a:r>
              <a:rPr sz="4267" spc="9" dirty="0">
                <a:latin typeface="Arial"/>
                <a:cs typeface="Arial"/>
              </a:rPr>
              <a:t>titular;</a:t>
            </a:r>
            <a:endParaRPr sz="4267" dirty="0">
              <a:latin typeface="Arial"/>
              <a:cs typeface="Arial"/>
            </a:endParaRPr>
          </a:p>
          <a:p>
            <a:pPr marL="392856" indent="-370278" algn="just">
              <a:buClr>
                <a:srgbClr val="99CB37"/>
              </a:buClr>
              <a:buFont typeface="Wingdings"/>
              <a:buChar char=""/>
              <a:tabLst>
                <a:tab pos="393987" algn="l"/>
              </a:tabLst>
            </a:pPr>
            <a:r>
              <a:rPr sz="4267" spc="-320" dirty="0">
                <a:latin typeface="Arial"/>
                <a:cs typeface="Arial"/>
              </a:rPr>
              <a:t>Tempo </a:t>
            </a:r>
            <a:r>
              <a:rPr sz="4267" spc="-196" dirty="0">
                <a:latin typeface="Arial"/>
                <a:cs typeface="Arial"/>
              </a:rPr>
              <a:t>de </a:t>
            </a:r>
            <a:r>
              <a:rPr sz="4267" spc="-187" dirty="0">
                <a:latin typeface="Arial"/>
                <a:cs typeface="Arial"/>
              </a:rPr>
              <a:t>residência </a:t>
            </a:r>
            <a:r>
              <a:rPr sz="4267" spc="-133" dirty="0">
                <a:latin typeface="Arial"/>
                <a:cs typeface="Arial"/>
              </a:rPr>
              <a:t>no</a:t>
            </a:r>
            <a:r>
              <a:rPr sz="4267" spc="-249" dirty="0">
                <a:latin typeface="Arial"/>
                <a:cs typeface="Arial"/>
              </a:rPr>
              <a:t> </a:t>
            </a:r>
            <a:r>
              <a:rPr sz="4267" spc="-124" dirty="0">
                <a:latin typeface="Arial"/>
                <a:cs typeface="Arial"/>
              </a:rPr>
              <a:t>município;</a:t>
            </a:r>
            <a:endParaRPr sz="4267" dirty="0">
              <a:latin typeface="Arial"/>
              <a:cs typeface="Arial"/>
            </a:endParaRPr>
          </a:p>
          <a:p>
            <a:pPr marL="392856" indent="-370278" algn="just">
              <a:buClr>
                <a:srgbClr val="99CB37"/>
              </a:buClr>
              <a:buFont typeface="Wingdings"/>
              <a:buChar char=""/>
              <a:tabLst>
                <a:tab pos="393987" algn="l"/>
              </a:tabLst>
            </a:pPr>
            <a:r>
              <a:rPr sz="4267" spc="-169" dirty="0">
                <a:latin typeface="Arial"/>
                <a:cs typeface="Arial"/>
              </a:rPr>
              <a:t>Número </a:t>
            </a:r>
            <a:r>
              <a:rPr sz="4267" spc="-196" dirty="0">
                <a:latin typeface="Arial"/>
                <a:cs typeface="Arial"/>
              </a:rPr>
              <a:t>de</a:t>
            </a:r>
            <a:r>
              <a:rPr sz="4267" spc="-320" dirty="0">
                <a:latin typeface="Arial"/>
                <a:cs typeface="Arial"/>
              </a:rPr>
              <a:t> </a:t>
            </a:r>
            <a:r>
              <a:rPr sz="4267" spc="-98" dirty="0">
                <a:latin typeface="Arial"/>
                <a:cs typeface="Arial"/>
              </a:rPr>
              <a:t>filhos;</a:t>
            </a:r>
            <a:endParaRPr sz="4267" dirty="0">
              <a:latin typeface="Arial"/>
              <a:cs typeface="Arial"/>
            </a:endParaRPr>
          </a:p>
          <a:p>
            <a:pPr marL="392856" indent="-370278" algn="just">
              <a:buClr>
                <a:srgbClr val="99CB37"/>
              </a:buClr>
              <a:buFont typeface="Wingdings"/>
              <a:buChar char=""/>
              <a:tabLst>
                <a:tab pos="393987" algn="l"/>
              </a:tabLst>
            </a:pPr>
            <a:r>
              <a:rPr sz="4267" spc="-213" dirty="0">
                <a:latin typeface="Arial"/>
                <a:cs typeface="Arial"/>
              </a:rPr>
              <a:t>Dependentes </a:t>
            </a:r>
            <a:r>
              <a:rPr sz="4267" spc="-222" dirty="0">
                <a:latin typeface="Arial"/>
                <a:cs typeface="Arial"/>
              </a:rPr>
              <a:t>idosos </a:t>
            </a:r>
            <a:r>
              <a:rPr sz="4267" spc="-36" dirty="0">
                <a:latin typeface="Arial"/>
                <a:cs typeface="Arial"/>
              </a:rPr>
              <a:t>e/ou </a:t>
            </a:r>
            <a:r>
              <a:rPr sz="4267" spc="-222" dirty="0">
                <a:latin typeface="Arial"/>
                <a:cs typeface="Arial"/>
              </a:rPr>
              <a:t>com </a:t>
            </a:r>
            <a:r>
              <a:rPr sz="4267" spc="-267" dirty="0">
                <a:latin typeface="Arial"/>
                <a:cs typeface="Arial"/>
              </a:rPr>
              <a:t>doenças </a:t>
            </a:r>
            <a:r>
              <a:rPr sz="4267" spc="-222" dirty="0">
                <a:latin typeface="Arial"/>
                <a:cs typeface="Arial"/>
              </a:rPr>
              <a:t>crônicas</a:t>
            </a:r>
            <a:r>
              <a:rPr sz="4267" spc="-444" dirty="0">
                <a:latin typeface="Arial"/>
                <a:cs typeface="Arial"/>
              </a:rPr>
              <a:t> </a:t>
            </a:r>
            <a:r>
              <a:rPr sz="4267" spc="-169" dirty="0">
                <a:latin typeface="Arial"/>
                <a:cs typeface="Arial"/>
              </a:rPr>
              <a:t>incapacitantes;</a:t>
            </a:r>
            <a:endParaRPr sz="4267" dirty="0">
              <a:latin typeface="Arial"/>
              <a:cs typeface="Arial"/>
            </a:endParaRPr>
          </a:p>
          <a:p>
            <a:pPr marL="392856" indent="-370278" algn="just">
              <a:buClr>
                <a:srgbClr val="99CB37"/>
              </a:buClr>
              <a:buFont typeface="Wingdings"/>
              <a:buChar char=""/>
              <a:tabLst>
                <a:tab pos="393987" algn="l"/>
              </a:tabLst>
            </a:pPr>
            <a:r>
              <a:rPr sz="4267" spc="-338" dirty="0">
                <a:latin typeface="Arial"/>
                <a:cs typeface="Arial"/>
              </a:rPr>
              <a:t>Renda </a:t>
            </a:r>
            <a:r>
              <a:rPr sz="4267" spc="-80" dirty="0">
                <a:latin typeface="Arial"/>
                <a:cs typeface="Arial"/>
              </a:rPr>
              <a:t>familiar </a:t>
            </a:r>
            <a:r>
              <a:rPr sz="4267" spc="-196" dirty="0">
                <a:latin typeface="Arial"/>
                <a:cs typeface="Arial"/>
              </a:rPr>
              <a:t>de </a:t>
            </a:r>
            <a:r>
              <a:rPr sz="4267" spc="-489" dirty="0">
                <a:latin typeface="Arial"/>
                <a:cs typeface="Arial"/>
              </a:rPr>
              <a:t>R$ </a:t>
            </a:r>
            <a:r>
              <a:rPr sz="4267" spc="-203" dirty="0">
                <a:latin typeface="Arial"/>
                <a:cs typeface="Arial"/>
              </a:rPr>
              <a:t>880,00 </a:t>
            </a:r>
            <a:r>
              <a:rPr sz="4267" spc="-338" dirty="0">
                <a:latin typeface="Arial"/>
                <a:cs typeface="Arial"/>
              </a:rPr>
              <a:t>a </a:t>
            </a:r>
            <a:r>
              <a:rPr sz="4267" spc="-489" dirty="0">
                <a:latin typeface="Arial"/>
                <a:cs typeface="Arial"/>
              </a:rPr>
              <a:t>R$</a:t>
            </a:r>
            <a:r>
              <a:rPr sz="4267" spc="-791" dirty="0">
                <a:latin typeface="Arial"/>
                <a:cs typeface="Arial"/>
              </a:rPr>
              <a:t> </a:t>
            </a:r>
            <a:r>
              <a:rPr sz="4267" spc="-187" dirty="0">
                <a:latin typeface="Arial"/>
                <a:cs typeface="Arial"/>
              </a:rPr>
              <a:t>2.200,00.</a:t>
            </a:r>
            <a:endParaRPr sz="4267" dirty="0">
              <a:latin typeface="Arial"/>
              <a:cs typeface="Arial"/>
            </a:endParaRPr>
          </a:p>
          <a:p>
            <a:pPr>
              <a:spcBef>
                <a:spcPts val="53"/>
              </a:spcBef>
            </a:pPr>
            <a:endParaRPr sz="5956" dirty="0">
              <a:latin typeface="Times New Roman"/>
              <a:cs typeface="Times New Roman"/>
            </a:endParaRPr>
          </a:p>
          <a:p>
            <a:pPr marL="22578" marR="9031" algn="just">
              <a:lnSpc>
                <a:spcPts val="4605"/>
              </a:lnSpc>
            </a:pPr>
            <a:r>
              <a:rPr sz="3556" b="1" spc="-311" dirty="0">
                <a:latin typeface="Arial"/>
                <a:cs typeface="Arial"/>
              </a:rPr>
              <a:t>Obs. </a:t>
            </a:r>
            <a:r>
              <a:rPr sz="4267" spc="-382" dirty="0">
                <a:latin typeface="Arial"/>
                <a:cs typeface="Arial"/>
              </a:rPr>
              <a:t>A </a:t>
            </a:r>
            <a:r>
              <a:rPr sz="4267" spc="-222" dirty="0">
                <a:latin typeface="Arial"/>
                <a:cs typeface="Arial"/>
              </a:rPr>
              <a:t>comprovação </a:t>
            </a:r>
            <a:r>
              <a:rPr sz="4267" spc="-267" dirty="0">
                <a:latin typeface="Arial"/>
                <a:cs typeface="Arial"/>
              </a:rPr>
              <a:t>será </a:t>
            </a:r>
            <a:r>
              <a:rPr sz="4267" spc="-71" dirty="0">
                <a:latin typeface="Arial"/>
                <a:cs typeface="Arial"/>
              </a:rPr>
              <a:t>feita </a:t>
            </a:r>
            <a:r>
              <a:rPr sz="4267" spc="-222" dirty="0">
                <a:latin typeface="Arial"/>
                <a:cs typeface="Arial"/>
              </a:rPr>
              <a:t>com </a:t>
            </a:r>
            <a:r>
              <a:rPr sz="4267" spc="-151" dirty="0">
                <a:latin typeface="Arial"/>
                <a:cs typeface="Arial"/>
              </a:rPr>
              <a:t>documento, </a:t>
            </a:r>
            <a:r>
              <a:rPr sz="4267" spc="-169" dirty="0">
                <a:latin typeface="Arial"/>
                <a:cs typeface="Arial"/>
              </a:rPr>
              <a:t>quando </a:t>
            </a:r>
            <a:r>
              <a:rPr sz="4267" spc="-203" dirty="0">
                <a:latin typeface="Arial"/>
                <a:cs typeface="Arial"/>
              </a:rPr>
              <a:t>couber, </a:t>
            </a:r>
            <a:r>
              <a:rPr sz="4267" spc="-142" dirty="0">
                <a:latin typeface="Arial"/>
                <a:cs typeface="Arial"/>
              </a:rPr>
              <a:t>ou  </a:t>
            </a:r>
            <a:r>
              <a:rPr sz="4267" spc="-222" dirty="0">
                <a:latin typeface="Arial"/>
                <a:cs typeface="Arial"/>
              </a:rPr>
              <a:t>declaração </a:t>
            </a:r>
            <a:r>
              <a:rPr sz="4267" spc="-196" dirty="0">
                <a:latin typeface="Arial"/>
                <a:cs typeface="Arial"/>
              </a:rPr>
              <a:t>de </a:t>
            </a:r>
            <a:r>
              <a:rPr sz="4267" spc="-71" dirty="0">
                <a:latin typeface="Arial"/>
                <a:cs typeface="Arial"/>
              </a:rPr>
              <a:t>próprio </a:t>
            </a:r>
            <a:r>
              <a:rPr sz="4267" spc="-142" dirty="0">
                <a:latin typeface="Arial"/>
                <a:cs typeface="Arial"/>
              </a:rPr>
              <a:t>punho. </a:t>
            </a:r>
            <a:r>
              <a:rPr sz="4267" spc="-382" dirty="0">
                <a:latin typeface="Arial"/>
                <a:cs typeface="Arial"/>
              </a:rPr>
              <a:t>A </a:t>
            </a:r>
            <a:r>
              <a:rPr sz="4267" spc="-196" dirty="0">
                <a:latin typeface="Arial"/>
                <a:cs typeface="Arial"/>
              </a:rPr>
              <a:t>relação </a:t>
            </a:r>
            <a:r>
              <a:rPr sz="4267" spc="-249" dirty="0">
                <a:latin typeface="Arial"/>
                <a:cs typeface="Arial"/>
              </a:rPr>
              <a:t>dos </a:t>
            </a:r>
            <a:r>
              <a:rPr sz="4267" spc="-196" dirty="0">
                <a:latin typeface="Arial"/>
                <a:cs typeface="Arial"/>
              </a:rPr>
              <a:t>pré-selecionados </a:t>
            </a:r>
            <a:r>
              <a:rPr sz="4267" spc="-240" dirty="0">
                <a:latin typeface="Arial"/>
                <a:cs typeface="Arial"/>
              </a:rPr>
              <a:t>serão  </a:t>
            </a:r>
            <a:r>
              <a:rPr sz="4267" spc="-203" dirty="0">
                <a:latin typeface="Arial"/>
                <a:cs typeface="Arial"/>
              </a:rPr>
              <a:t>publicadas </a:t>
            </a:r>
            <a:r>
              <a:rPr sz="4267" spc="-222" dirty="0">
                <a:latin typeface="Arial"/>
                <a:cs typeface="Arial"/>
              </a:rPr>
              <a:t>com </a:t>
            </a:r>
            <a:r>
              <a:rPr sz="4267" spc="-231" dirty="0">
                <a:latin typeface="Arial"/>
                <a:cs typeface="Arial"/>
              </a:rPr>
              <a:t>prazo </a:t>
            </a:r>
            <a:r>
              <a:rPr sz="4267" spc="-196" dirty="0">
                <a:latin typeface="Arial"/>
                <a:cs typeface="Arial"/>
              </a:rPr>
              <a:t>de </a:t>
            </a:r>
            <a:r>
              <a:rPr sz="4267" spc="-222" dirty="0">
                <a:latin typeface="Arial"/>
                <a:cs typeface="Arial"/>
              </a:rPr>
              <a:t>15 </a:t>
            </a:r>
            <a:r>
              <a:rPr sz="4267" spc="-231" dirty="0">
                <a:latin typeface="Arial"/>
                <a:cs typeface="Arial"/>
              </a:rPr>
              <a:t>dias </a:t>
            </a:r>
            <a:r>
              <a:rPr sz="4267" spc="-203" dirty="0">
                <a:latin typeface="Arial"/>
                <a:cs typeface="Arial"/>
              </a:rPr>
              <a:t>para </a:t>
            </a:r>
            <a:r>
              <a:rPr sz="4267" spc="-187" dirty="0">
                <a:latin typeface="Arial"/>
                <a:cs typeface="Arial"/>
              </a:rPr>
              <a:t>recurso </a:t>
            </a:r>
            <a:r>
              <a:rPr sz="4267" spc="-249" dirty="0">
                <a:latin typeface="Arial"/>
                <a:cs typeface="Arial"/>
              </a:rPr>
              <a:t>dos</a:t>
            </a:r>
            <a:r>
              <a:rPr sz="4267" spc="-436" dirty="0">
                <a:latin typeface="Arial"/>
                <a:cs typeface="Arial"/>
              </a:rPr>
              <a:t> </a:t>
            </a:r>
            <a:r>
              <a:rPr sz="4267" spc="-203" dirty="0">
                <a:latin typeface="Arial"/>
                <a:cs typeface="Arial"/>
              </a:rPr>
              <a:t>interessados.</a:t>
            </a:r>
            <a:endParaRPr sz="4267" dirty="0">
              <a:latin typeface="Arial"/>
              <a:cs typeface="Arial"/>
            </a:endParaRPr>
          </a:p>
        </p:txBody>
      </p:sp>
      <p:sp>
        <p:nvSpPr>
          <p:cNvPr id="6" name="object 2"/>
          <p:cNvSpPr/>
          <p:nvPr/>
        </p:nvSpPr>
        <p:spPr>
          <a:xfrm>
            <a:off x="5417" y="9849006"/>
            <a:ext cx="19004895" cy="812792"/>
          </a:xfrm>
          <a:custGeom>
            <a:avLst/>
            <a:gdLst/>
            <a:ahLst/>
            <a:cxnLst/>
            <a:rect l="l" t="t" r="r" b="b"/>
            <a:pathLst>
              <a:path w="9141460" h="457200">
                <a:moveTo>
                  <a:pt x="0" y="0"/>
                </a:moveTo>
                <a:lnTo>
                  <a:pt x="0" y="457200"/>
                </a:lnTo>
                <a:lnTo>
                  <a:pt x="9140952" y="457200"/>
                </a:lnTo>
                <a:lnTo>
                  <a:pt x="9140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3"/>
          <p:cNvSpPr/>
          <p:nvPr/>
        </p:nvSpPr>
        <p:spPr>
          <a:xfrm>
            <a:off x="0" y="9732510"/>
            <a:ext cx="19007534" cy="114017"/>
          </a:xfrm>
          <a:custGeom>
            <a:avLst/>
            <a:gdLst/>
            <a:ahLst/>
            <a:cxnLst/>
            <a:rect l="l" t="t" r="r" b="b"/>
            <a:pathLst>
              <a:path w="9142730" h="64134">
                <a:moveTo>
                  <a:pt x="0" y="64008"/>
                </a:moveTo>
                <a:lnTo>
                  <a:pt x="9142476" y="64008"/>
                </a:lnTo>
                <a:lnTo>
                  <a:pt x="9142476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4756" y="1079500"/>
            <a:ext cx="15667317" cy="1407793"/>
          </a:xfrm>
          <a:prstGeom prst="rect">
            <a:avLst/>
          </a:prstGeom>
        </p:spPr>
        <p:txBody>
          <a:bodyPr vert="horz" wrap="square" lIns="0" tIns="22578" rIns="0" bIns="0" rtlCol="0">
            <a:spAutoFit/>
          </a:bodyPr>
          <a:lstStyle/>
          <a:p>
            <a:pPr marL="22578">
              <a:spcBef>
                <a:spcPts val="178"/>
              </a:spcBef>
            </a:pPr>
            <a:r>
              <a:rPr sz="9000" u="sng" spc="-150" dirty="0" err="1">
                <a:uFill>
                  <a:solidFill>
                    <a:srgbClr val="7F7F7F"/>
                  </a:solidFill>
                </a:uFill>
              </a:rPr>
              <a:t>Pré-Seleção</a:t>
            </a:r>
            <a:r>
              <a:rPr sz="9000" u="sng" spc="-150" dirty="0">
                <a:uFill>
                  <a:solidFill>
                    <a:srgbClr val="7F7F7F"/>
                  </a:solidFill>
                </a:uFill>
              </a:rPr>
              <a:t> </a:t>
            </a:r>
            <a:r>
              <a:rPr sz="9000" u="sng" spc="-150" dirty="0" smtClean="0">
                <a:uFill>
                  <a:solidFill>
                    <a:srgbClr val="7F7F7F"/>
                  </a:solidFill>
                </a:uFill>
              </a:rPr>
              <a:t>e</a:t>
            </a:r>
            <a:r>
              <a:rPr lang="pt-BR" sz="9000" u="sng" spc="-150" dirty="0" smtClean="0">
                <a:uFill>
                  <a:solidFill>
                    <a:srgbClr val="7F7F7F"/>
                  </a:solidFill>
                </a:uFill>
              </a:rPr>
              <a:t> </a:t>
            </a:r>
            <a:r>
              <a:rPr sz="9000" u="sng" spc="-150" dirty="0" err="1" smtClean="0">
                <a:uFill>
                  <a:solidFill>
                    <a:srgbClr val="7F7F7F"/>
                  </a:solidFill>
                </a:uFill>
              </a:rPr>
              <a:t>Comprovação</a:t>
            </a:r>
            <a:endParaRPr sz="9000" u="sng" spc="-150" dirty="0">
              <a:uFill>
                <a:solidFill>
                  <a:srgbClr val="7F7F7F"/>
                </a:solidFill>
              </a:u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2667" y="3517900"/>
            <a:ext cx="17602200" cy="4892506"/>
          </a:xfrm>
          <a:prstGeom prst="rect">
            <a:avLst/>
          </a:prstGeom>
        </p:spPr>
        <p:txBody>
          <a:bodyPr vert="horz" wrap="square" lIns="0" tIns="120790" rIns="0" bIns="0" rtlCol="0">
            <a:spAutoFit/>
          </a:bodyPr>
          <a:lstStyle/>
          <a:p>
            <a:pPr marL="879828" marR="9031" indent="-857250" algn="just">
              <a:lnSpc>
                <a:spcPts val="6151"/>
              </a:lnSpc>
              <a:spcBef>
                <a:spcPts val="951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sz="5689" spc="-658" dirty="0">
                <a:latin typeface="Arial"/>
                <a:cs typeface="Arial"/>
              </a:rPr>
              <a:t>O </a:t>
            </a:r>
            <a:r>
              <a:rPr sz="5689" spc="-231" dirty="0">
                <a:latin typeface="Arial"/>
                <a:cs typeface="Arial"/>
              </a:rPr>
              <a:t>pré-selecionado </a:t>
            </a:r>
            <a:r>
              <a:rPr sz="5689" spc="-284" dirty="0">
                <a:latin typeface="Arial"/>
                <a:cs typeface="Arial"/>
              </a:rPr>
              <a:t>deverá </a:t>
            </a:r>
            <a:r>
              <a:rPr sz="5689" spc="-213" dirty="0">
                <a:latin typeface="Arial"/>
                <a:cs typeface="Arial"/>
              </a:rPr>
              <a:t>comprovar </a:t>
            </a:r>
            <a:r>
              <a:rPr sz="5689" spc="-436" dirty="0">
                <a:latin typeface="Arial"/>
                <a:cs typeface="Arial"/>
              </a:rPr>
              <a:t>a  </a:t>
            </a:r>
            <a:r>
              <a:rPr sz="5689" spc="-249" dirty="0">
                <a:latin typeface="Arial"/>
                <a:cs typeface="Arial"/>
              </a:rPr>
              <a:t>compra </a:t>
            </a:r>
            <a:r>
              <a:rPr sz="5689" spc="-320" dirty="0">
                <a:latin typeface="Arial"/>
                <a:cs typeface="Arial"/>
              </a:rPr>
              <a:t>dos </a:t>
            </a:r>
            <a:r>
              <a:rPr sz="5689" spc="-71" dirty="0">
                <a:latin typeface="Arial"/>
                <a:cs typeface="Arial"/>
              </a:rPr>
              <a:t>tijolos </a:t>
            </a:r>
            <a:r>
              <a:rPr sz="5689" spc="-338" dirty="0">
                <a:latin typeface="Arial"/>
                <a:cs typeface="Arial"/>
              </a:rPr>
              <a:t>e </a:t>
            </a:r>
            <a:r>
              <a:rPr sz="5689" spc="-213" dirty="0">
                <a:latin typeface="Arial"/>
                <a:cs typeface="Arial"/>
              </a:rPr>
              <a:t>cimentos </a:t>
            </a:r>
            <a:r>
              <a:rPr sz="5689" spc="-311" dirty="0">
                <a:latin typeface="Arial"/>
                <a:cs typeface="Arial"/>
              </a:rPr>
              <a:t>da </a:t>
            </a:r>
            <a:r>
              <a:rPr sz="5689" spc="-133" dirty="0">
                <a:latin typeface="Arial"/>
                <a:cs typeface="Arial"/>
              </a:rPr>
              <a:t>primeira  </a:t>
            </a:r>
            <a:r>
              <a:rPr sz="5689" spc="-347" dirty="0">
                <a:latin typeface="Arial"/>
                <a:cs typeface="Arial"/>
              </a:rPr>
              <a:t>fase </a:t>
            </a:r>
            <a:r>
              <a:rPr sz="5689" spc="-231" dirty="0">
                <a:latin typeface="Arial"/>
                <a:cs typeface="Arial"/>
              </a:rPr>
              <a:t>(em </a:t>
            </a:r>
            <a:r>
              <a:rPr sz="5689" spc="-36" dirty="0">
                <a:latin typeface="Arial"/>
                <a:cs typeface="Arial"/>
              </a:rPr>
              <a:t>torno </a:t>
            </a:r>
            <a:r>
              <a:rPr sz="5689" spc="-249" dirty="0">
                <a:latin typeface="Arial"/>
                <a:cs typeface="Arial"/>
              </a:rPr>
              <a:t>de </a:t>
            </a:r>
            <a:r>
              <a:rPr sz="5689" spc="-649" dirty="0">
                <a:latin typeface="Arial"/>
                <a:cs typeface="Arial"/>
              </a:rPr>
              <a:t>R$ </a:t>
            </a:r>
            <a:r>
              <a:rPr sz="5689" spc="-240" dirty="0">
                <a:latin typeface="Arial"/>
                <a:cs typeface="Arial"/>
              </a:rPr>
              <a:t>1.600,00) </a:t>
            </a:r>
            <a:r>
              <a:rPr sz="5689" spc="-178" dirty="0">
                <a:latin typeface="Arial"/>
                <a:cs typeface="Arial"/>
              </a:rPr>
              <a:t>mediante </a:t>
            </a:r>
            <a:r>
              <a:rPr sz="5689" spc="-436" dirty="0">
                <a:latin typeface="Arial"/>
                <a:cs typeface="Arial"/>
              </a:rPr>
              <a:t>a  </a:t>
            </a:r>
            <a:r>
              <a:rPr sz="5689" spc="-284" dirty="0">
                <a:latin typeface="Arial"/>
                <a:cs typeface="Arial"/>
              </a:rPr>
              <a:t>apresentação </a:t>
            </a:r>
            <a:r>
              <a:rPr sz="5689" spc="-258" dirty="0">
                <a:latin typeface="Arial"/>
                <a:cs typeface="Arial"/>
              </a:rPr>
              <a:t>de </a:t>
            </a:r>
            <a:r>
              <a:rPr sz="5689" spc="-203" dirty="0">
                <a:latin typeface="Arial"/>
                <a:cs typeface="Arial"/>
              </a:rPr>
              <a:t>Nota </a:t>
            </a:r>
            <a:r>
              <a:rPr sz="5689" spc="-382" dirty="0">
                <a:latin typeface="Arial"/>
                <a:cs typeface="Arial"/>
              </a:rPr>
              <a:t>Fiscal</a:t>
            </a:r>
            <a:r>
              <a:rPr sz="5689" spc="809" dirty="0">
                <a:latin typeface="Arial"/>
                <a:cs typeface="Arial"/>
              </a:rPr>
              <a:t> </a:t>
            </a:r>
            <a:r>
              <a:rPr sz="5689" spc="-258" dirty="0">
                <a:latin typeface="Arial"/>
                <a:cs typeface="Arial"/>
              </a:rPr>
              <a:t>de </a:t>
            </a:r>
            <a:r>
              <a:rPr sz="5689" spc="-249" dirty="0">
                <a:latin typeface="Arial"/>
                <a:cs typeface="Arial"/>
              </a:rPr>
              <a:t>compra de  </a:t>
            </a:r>
            <a:r>
              <a:rPr sz="5689" spc="-187" dirty="0">
                <a:latin typeface="Arial"/>
                <a:cs typeface="Arial"/>
              </a:rPr>
              <a:t>materiais </a:t>
            </a:r>
            <a:r>
              <a:rPr sz="5689" spc="-258" dirty="0">
                <a:latin typeface="Arial"/>
                <a:cs typeface="Arial"/>
              </a:rPr>
              <a:t>de </a:t>
            </a:r>
            <a:r>
              <a:rPr sz="5689" spc="-240" dirty="0">
                <a:latin typeface="Arial"/>
                <a:cs typeface="Arial"/>
              </a:rPr>
              <a:t>construção </a:t>
            </a:r>
            <a:r>
              <a:rPr sz="5689" spc="-267" dirty="0">
                <a:latin typeface="Arial"/>
                <a:cs typeface="Arial"/>
              </a:rPr>
              <a:t>em </a:t>
            </a:r>
            <a:r>
              <a:rPr sz="5689" spc="-382" dirty="0">
                <a:latin typeface="Arial"/>
                <a:cs typeface="Arial"/>
              </a:rPr>
              <a:t>seu </a:t>
            </a:r>
            <a:r>
              <a:rPr sz="5689" spc="-222" dirty="0">
                <a:latin typeface="Arial"/>
                <a:cs typeface="Arial"/>
              </a:rPr>
              <a:t>nome </a:t>
            </a:r>
            <a:r>
              <a:rPr sz="5689" spc="-160" dirty="0">
                <a:latin typeface="Arial"/>
                <a:cs typeface="Arial"/>
              </a:rPr>
              <a:t>ou  </a:t>
            </a:r>
            <a:r>
              <a:rPr sz="5689" spc="-107" dirty="0">
                <a:latin typeface="Arial"/>
                <a:cs typeface="Arial"/>
              </a:rPr>
              <a:t>familiar </a:t>
            </a:r>
            <a:r>
              <a:rPr sz="5689" spc="-178" dirty="0">
                <a:latin typeface="Arial"/>
                <a:cs typeface="Arial"/>
              </a:rPr>
              <a:t>num </a:t>
            </a:r>
            <a:r>
              <a:rPr sz="5689" spc="-311" dirty="0">
                <a:latin typeface="Arial"/>
                <a:cs typeface="Arial"/>
              </a:rPr>
              <a:t>prazo </a:t>
            </a:r>
            <a:r>
              <a:rPr sz="5689" spc="-258" dirty="0">
                <a:latin typeface="Arial"/>
                <a:cs typeface="Arial"/>
              </a:rPr>
              <a:t>de </a:t>
            </a:r>
            <a:r>
              <a:rPr sz="5689" spc="-276" dirty="0">
                <a:latin typeface="Arial"/>
                <a:cs typeface="Arial"/>
              </a:rPr>
              <a:t>30 </a:t>
            </a:r>
            <a:r>
              <a:rPr sz="5689" spc="-302" dirty="0">
                <a:latin typeface="Arial"/>
                <a:cs typeface="Arial"/>
              </a:rPr>
              <a:t>dias </a:t>
            </a:r>
            <a:r>
              <a:rPr sz="5689" spc="-347" dirty="0">
                <a:latin typeface="Arial"/>
                <a:cs typeface="Arial"/>
              </a:rPr>
              <a:t>após </a:t>
            </a:r>
            <a:r>
              <a:rPr sz="5689" spc="-187" dirty="0">
                <a:latin typeface="Arial"/>
                <a:cs typeface="Arial"/>
              </a:rPr>
              <a:t>“Termo  </a:t>
            </a:r>
            <a:r>
              <a:rPr sz="5689" spc="-258" dirty="0">
                <a:latin typeface="Arial"/>
                <a:cs typeface="Arial"/>
              </a:rPr>
              <a:t>de ciência de </a:t>
            </a:r>
            <a:r>
              <a:rPr sz="5689" spc="-302" dirty="0">
                <a:latin typeface="Arial"/>
                <a:cs typeface="Arial"/>
              </a:rPr>
              <a:t>Aprovação </a:t>
            </a:r>
            <a:r>
              <a:rPr sz="5689" spc="-311" dirty="0">
                <a:latin typeface="Arial"/>
                <a:cs typeface="Arial"/>
              </a:rPr>
              <a:t>da </a:t>
            </a:r>
            <a:r>
              <a:rPr sz="5689" spc="-222" dirty="0">
                <a:latin typeface="Arial"/>
                <a:cs typeface="Arial"/>
              </a:rPr>
              <a:t>pré-seleção”  </a:t>
            </a:r>
            <a:r>
              <a:rPr sz="5689" spc="-231" dirty="0">
                <a:latin typeface="Arial"/>
                <a:cs typeface="Arial"/>
              </a:rPr>
              <a:t>expedido </a:t>
            </a:r>
            <a:r>
              <a:rPr sz="5689" spc="-160" dirty="0">
                <a:latin typeface="Arial"/>
                <a:cs typeface="Arial"/>
              </a:rPr>
              <a:t>pelo</a:t>
            </a:r>
            <a:r>
              <a:rPr sz="5689" spc="-363" dirty="0">
                <a:latin typeface="Arial"/>
                <a:cs typeface="Arial"/>
              </a:rPr>
              <a:t> </a:t>
            </a:r>
            <a:r>
              <a:rPr sz="5689" spc="-142" dirty="0">
                <a:latin typeface="Arial"/>
                <a:cs typeface="Arial"/>
              </a:rPr>
              <a:t>Município.</a:t>
            </a:r>
            <a:endParaRPr sz="5689" dirty="0">
              <a:latin typeface="Arial"/>
              <a:cs typeface="Arial"/>
            </a:endParaRPr>
          </a:p>
        </p:txBody>
      </p:sp>
      <p:sp>
        <p:nvSpPr>
          <p:cNvPr id="4" name="object 2"/>
          <p:cNvSpPr/>
          <p:nvPr/>
        </p:nvSpPr>
        <p:spPr>
          <a:xfrm>
            <a:off x="5417" y="9849006"/>
            <a:ext cx="19004895" cy="812792"/>
          </a:xfrm>
          <a:custGeom>
            <a:avLst/>
            <a:gdLst/>
            <a:ahLst/>
            <a:cxnLst/>
            <a:rect l="l" t="t" r="r" b="b"/>
            <a:pathLst>
              <a:path w="9141460" h="457200">
                <a:moveTo>
                  <a:pt x="0" y="0"/>
                </a:moveTo>
                <a:lnTo>
                  <a:pt x="0" y="457200"/>
                </a:lnTo>
                <a:lnTo>
                  <a:pt x="9140952" y="457200"/>
                </a:lnTo>
                <a:lnTo>
                  <a:pt x="9140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3"/>
          <p:cNvSpPr/>
          <p:nvPr/>
        </p:nvSpPr>
        <p:spPr>
          <a:xfrm>
            <a:off x="0" y="9732510"/>
            <a:ext cx="19007534" cy="114017"/>
          </a:xfrm>
          <a:custGeom>
            <a:avLst/>
            <a:gdLst/>
            <a:ahLst/>
            <a:cxnLst/>
            <a:rect l="l" t="t" r="r" b="b"/>
            <a:pathLst>
              <a:path w="9142730" h="64134">
                <a:moveTo>
                  <a:pt x="0" y="64008"/>
                </a:moveTo>
                <a:lnTo>
                  <a:pt x="9142476" y="64008"/>
                </a:lnTo>
                <a:lnTo>
                  <a:pt x="9142476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5067" y="4418245"/>
            <a:ext cx="17297400" cy="4097417"/>
          </a:xfrm>
          <a:prstGeom prst="rect">
            <a:avLst/>
          </a:prstGeom>
        </p:spPr>
        <p:txBody>
          <a:bodyPr vert="horz" wrap="square" lIns="0" tIns="120790" rIns="0" bIns="0" rtlCol="0">
            <a:spAutoFit/>
          </a:bodyPr>
          <a:lstStyle/>
          <a:p>
            <a:pPr marL="879828" marR="9031" indent="-857250" algn="just">
              <a:lnSpc>
                <a:spcPts val="6151"/>
              </a:lnSpc>
              <a:spcBef>
                <a:spcPts val="951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sz="5689" spc="-658" dirty="0">
                <a:latin typeface="Arial"/>
                <a:cs typeface="Arial"/>
              </a:rPr>
              <a:t>O </a:t>
            </a:r>
            <a:r>
              <a:rPr sz="5689" spc="-151" dirty="0">
                <a:latin typeface="Arial"/>
                <a:cs typeface="Arial"/>
              </a:rPr>
              <a:t>pretendente </a:t>
            </a:r>
            <a:r>
              <a:rPr sz="5689" spc="-142" dirty="0">
                <a:latin typeface="Arial"/>
                <a:cs typeface="Arial"/>
              </a:rPr>
              <a:t>terá </a:t>
            </a:r>
            <a:r>
              <a:rPr sz="5689" spc="-436" dirty="0">
                <a:latin typeface="Arial"/>
                <a:cs typeface="Arial"/>
              </a:rPr>
              <a:t>a </a:t>
            </a:r>
            <a:r>
              <a:rPr sz="5689" spc="-302" dirty="0">
                <a:latin typeface="Arial"/>
                <a:cs typeface="Arial"/>
              </a:rPr>
              <a:t>aprovação </a:t>
            </a:r>
            <a:r>
              <a:rPr sz="5689" spc="-311" dirty="0">
                <a:latin typeface="Arial"/>
                <a:cs typeface="Arial"/>
              </a:rPr>
              <a:t>da </a:t>
            </a:r>
            <a:r>
              <a:rPr sz="5689" spc="-407" dirty="0">
                <a:latin typeface="Arial"/>
                <a:cs typeface="Arial"/>
              </a:rPr>
              <a:t>sua  </a:t>
            </a:r>
            <a:r>
              <a:rPr sz="5689" spc="-338" dirty="0">
                <a:latin typeface="Arial"/>
                <a:cs typeface="Arial"/>
              </a:rPr>
              <a:t>seleção </a:t>
            </a:r>
            <a:r>
              <a:rPr sz="5689" spc="-356" dirty="0">
                <a:latin typeface="Arial"/>
                <a:cs typeface="Arial"/>
              </a:rPr>
              <a:t>após </a:t>
            </a:r>
            <a:r>
              <a:rPr sz="5689" spc="-436" dirty="0">
                <a:latin typeface="Arial"/>
                <a:cs typeface="Arial"/>
              </a:rPr>
              <a:t>a </a:t>
            </a:r>
            <a:r>
              <a:rPr sz="5689" spc="-284" dirty="0">
                <a:latin typeface="Arial"/>
                <a:cs typeface="Arial"/>
              </a:rPr>
              <a:t>apresentação </a:t>
            </a:r>
            <a:r>
              <a:rPr sz="5689" spc="-311" dirty="0">
                <a:latin typeface="Arial"/>
                <a:cs typeface="Arial"/>
              </a:rPr>
              <a:t>da </a:t>
            </a:r>
            <a:r>
              <a:rPr sz="5689" spc="-196" dirty="0">
                <a:latin typeface="Arial"/>
                <a:cs typeface="Arial"/>
              </a:rPr>
              <a:t>Nota </a:t>
            </a:r>
            <a:r>
              <a:rPr sz="5689" spc="-391" dirty="0">
                <a:latin typeface="Arial"/>
                <a:cs typeface="Arial"/>
              </a:rPr>
              <a:t>Fiscal </a:t>
            </a:r>
            <a:r>
              <a:rPr sz="5689" spc="-338" dirty="0">
                <a:latin typeface="Arial"/>
                <a:cs typeface="Arial"/>
              </a:rPr>
              <a:t>e  </a:t>
            </a:r>
            <a:r>
              <a:rPr sz="5689" spc="-347" dirty="0">
                <a:latin typeface="Arial"/>
                <a:cs typeface="Arial"/>
              </a:rPr>
              <a:t>assinará </a:t>
            </a:r>
            <a:r>
              <a:rPr sz="5689" spc="-187" dirty="0">
                <a:latin typeface="Arial"/>
                <a:cs typeface="Arial"/>
              </a:rPr>
              <a:t>um </a:t>
            </a:r>
            <a:r>
              <a:rPr sz="5689" b="1" spc="-347" dirty="0">
                <a:latin typeface="Arial"/>
                <a:cs typeface="Arial"/>
              </a:rPr>
              <a:t>contrato </a:t>
            </a:r>
            <a:r>
              <a:rPr sz="5689" b="1" spc="-551" dirty="0">
                <a:latin typeface="Arial"/>
                <a:cs typeface="Arial"/>
              </a:rPr>
              <a:t>com </a:t>
            </a:r>
            <a:r>
              <a:rPr sz="5689" b="1" spc="-418" dirty="0">
                <a:latin typeface="Arial"/>
                <a:cs typeface="Arial"/>
              </a:rPr>
              <a:t>o </a:t>
            </a:r>
            <a:r>
              <a:rPr sz="5689" b="1" spc="-320" dirty="0">
                <a:latin typeface="Arial"/>
                <a:cs typeface="Arial"/>
              </a:rPr>
              <a:t>Município </a:t>
            </a:r>
            <a:r>
              <a:rPr sz="5689" b="1" spc="-302" dirty="0">
                <a:latin typeface="Arial"/>
                <a:cs typeface="Arial"/>
              </a:rPr>
              <a:t>e  </a:t>
            </a:r>
            <a:r>
              <a:rPr sz="5689" b="1" spc="-533" dirty="0">
                <a:latin typeface="Arial"/>
                <a:cs typeface="Arial"/>
              </a:rPr>
              <a:t>Estado </a:t>
            </a:r>
            <a:r>
              <a:rPr sz="5689" spc="-284" dirty="0">
                <a:latin typeface="Arial"/>
                <a:cs typeface="Arial"/>
              </a:rPr>
              <a:t>assumindo </a:t>
            </a:r>
            <a:r>
              <a:rPr sz="5689" spc="-258" dirty="0">
                <a:latin typeface="Arial"/>
                <a:cs typeface="Arial"/>
              </a:rPr>
              <a:t>responsabilidades </a:t>
            </a:r>
            <a:r>
              <a:rPr sz="5689" spc="-338" dirty="0">
                <a:latin typeface="Arial"/>
                <a:cs typeface="Arial"/>
              </a:rPr>
              <a:t>e  </a:t>
            </a:r>
            <a:r>
              <a:rPr sz="5689" spc="-240" dirty="0">
                <a:latin typeface="Arial"/>
                <a:cs typeface="Arial"/>
              </a:rPr>
              <a:t>recebendo autorização </a:t>
            </a:r>
            <a:r>
              <a:rPr sz="5689" spc="-276" dirty="0">
                <a:latin typeface="Arial"/>
                <a:cs typeface="Arial"/>
              </a:rPr>
              <a:t>para </a:t>
            </a:r>
            <a:r>
              <a:rPr sz="5689" spc="-169" dirty="0">
                <a:latin typeface="Arial"/>
                <a:cs typeface="Arial"/>
              </a:rPr>
              <a:t>início </a:t>
            </a:r>
            <a:r>
              <a:rPr sz="5689" spc="-258" dirty="0">
                <a:latin typeface="Arial"/>
                <a:cs typeface="Arial"/>
              </a:rPr>
              <a:t>de</a:t>
            </a:r>
            <a:r>
              <a:rPr sz="5689" spc="-551" dirty="0">
                <a:latin typeface="Arial"/>
                <a:cs typeface="Arial"/>
              </a:rPr>
              <a:t> </a:t>
            </a:r>
            <a:r>
              <a:rPr sz="5689" spc="-196" dirty="0">
                <a:latin typeface="Arial"/>
                <a:cs typeface="Arial"/>
              </a:rPr>
              <a:t>obra.</a:t>
            </a:r>
            <a:endParaRPr sz="5689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4767" y="651196"/>
            <a:ext cx="14478000" cy="2550201"/>
          </a:xfrm>
          <a:prstGeom prst="rect">
            <a:avLst/>
          </a:prstGeom>
        </p:spPr>
        <p:txBody>
          <a:bodyPr vert="horz" wrap="square" lIns="0" tIns="1153938" rIns="0" bIns="0" rtlCol="0">
            <a:spAutoFit/>
          </a:bodyPr>
          <a:lstStyle/>
          <a:p>
            <a:pPr marL="239327">
              <a:spcBef>
                <a:spcPts val="169"/>
              </a:spcBef>
              <a:tabLst>
                <a:tab pos="2945306" algn="l"/>
                <a:tab pos="13527645" algn="l"/>
              </a:tabLst>
            </a:pPr>
            <a:r>
              <a:rPr sz="9000" u="sng" spc="-150" dirty="0">
                <a:uFill>
                  <a:solidFill>
                    <a:srgbClr val="7F7F7F"/>
                  </a:solidFill>
                </a:uFill>
              </a:rPr>
              <a:t> 	SELEÇÃO FINAL	</a:t>
            </a:r>
          </a:p>
        </p:txBody>
      </p:sp>
      <p:sp>
        <p:nvSpPr>
          <p:cNvPr id="4" name="object 2"/>
          <p:cNvSpPr/>
          <p:nvPr/>
        </p:nvSpPr>
        <p:spPr>
          <a:xfrm>
            <a:off x="5417" y="9849006"/>
            <a:ext cx="19004895" cy="812792"/>
          </a:xfrm>
          <a:custGeom>
            <a:avLst/>
            <a:gdLst/>
            <a:ahLst/>
            <a:cxnLst/>
            <a:rect l="l" t="t" r="r" b="b"/>
            <a:pathLst>
              <a:path w="9141460" h="457200">
                <a:moveTo>
                  <a:pt x="0" y="0"/>
                </a:moveTo>
                <a:lnTo>
                  <a:pt x="0" y="457200"/>
                </a:lnTo>
                <a:lnTo>
                  <a:pt x="9140952" y="457200"/>
                </a:lnTo>
                <a:lnTo>
                  <a:pt x="9140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3"/>
          <p:cNvSpPr/>
          <p:nvPr/>
        </p:nvSpPr>
        <p:spPr>
          <a:xfrm>
            <a:off x="0" y="9732510"/>
            <a:ext cx="19007534" cy="114017"/>
          </a:xfrm>
          <a:custGeom>
            <a:avLst/>
            <a:gdLst/>
            <a:ahLst/>
            <a:cxnLst/>
            <a:rect l="l" t="t" r="r" b="b"/>
            <a:pathLst>
              <a:path w="9142730" h="64134">
                <a:moveTo>
                  <a:pt x="0" y="64008"/>
                </a:moveTo>
                <a:lnTo>
                  <a:pt x="9142476" y="64008"/>
                </a:lnTo>
                <a:lnTo>
                  <a:pt x="9142476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9956" y="546100"/>
            <a:ext cx="13792200" cy="2493890"/>
          </a:xfrm>
          <a:prstGeom prst="rect">
            <a:avLst/>
          </a:prstGeom>
        </p:spPr>
        <p:txBody>
          <a:bodyPr vert="horz" wrap="square" lIns="0" tIns="1098171" rIns="0" bIns="0" rtlCol="0">
            <a:spAutoFit/>
          </a:bodyPr>
          <a:lstStyle/>
          <a:p>
            <a:pPr marL="239327">
              <a:spcBef>
                <a:spcPts val="178"/>
              </a:spcBef>
              <a:tabLst>
                <a:tab pos="2600993" algn="l"/>
                <a:tab pos="13527645" algn="l"/>
              </a:tabLst>
            </a:pPr>
            <a:r>
              <a:rPr sz="9000" u="sng" spc="-150" dirty="0">
                <a:uFill>
                  <a:solidFill>
                    <a:srgbClr val="7F7F7F"/>
                  </a:solidFill>
                </a:uFill>
              </a:rPr>
              <a:t> 	FASES E PRAZOS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21767" y="3822700"/>
            <a:ext cx="16764000" cy="4693307"/>
          </a:xfrm>
          <a:prstGeom prst="rect">
            <a:avLst/>
          </a:prstGeom>
        </p:spPr>
        <p:txBody>
          <a:bodyPr vert="horz" wrap="square" lIns="0" tIns="114017" rIns="0" bIns="0" rtlCol="0">
            <a:spAutoFit/>
          </a:bodyPr>
          <a:lstStyle/>
          <a:p>
            <a:pPr marL="708378" marR="9031" indent="-685800" algn="just">
              <a:lnSpc>
                <a:spcPts val="5760"/>
              </a:lnSpc>
              <a:spcBef>
                <a:spcPts val="898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sz="5333" spc="-347" dirty="0">
                <a:latin typeface="Arial"/>
                <a:cs typeface="Arial"/>
              </a:rPr>
              <a:t>Após </a:t>
            </a:r>
            <a:r>
              <a:rPr sz="5333" spc="-231" dirty="0">
                <a:latin typeface="Arial"/>
                <a:cs typeface="Arial"/>
              </a:rPr>
              <a:t>autorização </a:t>
            </a:r>
            <a:r>
              <a:rPr sz="5333" spc="-249" dirty="0">
                <a:latin typeface="Arial"/>
                <a:cs typeface="Arial"/>
              </a:rPr>
              <a:t>de </a:t>
            </a:r>
            <a:r>
              <a:rPr sz="5333" spc="-160" dirty="0">
                <a:latin typeface="Arial"/>
                <a:cs typeface="Arial"/>
              </a:rPr>
              <a:t>início </a:t>
            </a:r>
            <a:r>
              <a:rPr sz="5333" spc="-249" dirty="0">
                <a:latin typeface="Arial"/>
                <a:cs typeface="Arial"/>
              </a:rPr>
              <a:t>de </a:t>
            </a:r>
            <a:r>
              <a:rPr sz="5333" spc="-187" dirty="0">
                <a:latin typeface="Arial"/>
                <a:cs typeface="Arial"/>
              </a:rPr>
              <a:t>obra, </a:t>
            </a:r>
            <a:r>
              <a:rPr sz="5333" spc="-160" dirty="0">
                <a:latin typeface="Arial"/>
                <a:cs typeface="Arial"/>
              </a:rPr>
              <a:t>o  </a:t>
            </a:r>
            <a:r>
              <a:rPr sz="5333" spc="-240" dirty="0">
                <a:latin typeface="Arial"/>
                <a:cs typeface="Arial"/>
              </a:rPr>
              <a:t>selecionado </a:t>
            </a:r>
            <a:r>
              <a:rPr sz="5333" spc="-133" dirty="0">
                <a:latin typeface="Arial"/>
                <a:cs typeface="Arial"/>
              </a:rPr>
              <a:t>terá </a:t>
            </a:r>
            <a:r>
              <a:rPr sz="5333" spc="-293" dirty="0">
                <a:latin typeface="Arial"/>
                <a:cs typeface="Arial"/>
              </a:rPr>
              <a:t>prazo </a:t>
            </a:r>
            <a:r>
              <a:rPr sz="5333" spc="-249" dirty="0">
                <a:latin typeface="Arial"/>
                <a:cs typeface="Arial"/>
              </a:rPr>
              <a:t>de </a:t>
            </a:r>
            <a:r>
              <a:rPr sz="5333" spc="-267" dirty="0">
                <a:latin typeface="Arial"/>
                <a:cs typeface="Arial"/>
              </a:rPr>
              <a:t>6 </a:t>
            </a:r>
            <a:r>
              <a:rPr sz="5333" spc="-302" dirty="0">
                <a:latin typeface="Arial"/>
                <a:cs typeface="Arial"/>
              </a:rPr>
              <a:t>(seis) </a:t>
            </a:r>
            <a:r>
              <a:rPr sz="5333" spc="-407" dirty="0">
                <a:latin typeface="Arial"/>
                <a:cs typeface="Arial"/>
              </a:rPr>
              <a:t>meses </a:t>
            </a:r>
            <a:r>
              <a:rPr sz="5333" spc="-258" dirty="0">
                <a:latin typeface="Arial"/>
                <a:cs typeface="Arial"/>
              </a:rPr>
              <a:t>para </a:t>
            </a:r>
            <a:r>
              <a:rPr sz="5333" spc="-418" dirty="0">
                <a:latin typeface="Arial"/>
                <a:cs typeface="Arial"/>
              </a:rPr>
              <a:t>a  </a:t>
            </a:r>
            <a:r>
              <a:rPr sz="5333" spc="-363" dirty="0">
                <a:latin typeface="Arial"/>
                <a:cs typeface="Arial"/>
              </a:rPr>
              <a:t>execução </a:t>
            </a:r>
            <a:r>
              <a:rPr sz="5333" spc="-320" dirty="0">
                <a:latin typeface="Arial"/>
                <a:cs typeface="Arial"/>
              </a:rPr>
              <a:t>e </a:t>
            </a:r>
            <a:r>
              <a:rPr sz="5333" spc="-284" dirty="0">
                <a:latin typeface="Arial"/>
                <a:cs typeface="Arial"/>
              </a:rPr>
              <a:t>conclusão </a:t>
            </a:r>
            <a:r>
              <a:rPr sz="5333" spc="-293" dirty="0">
                <a:latin typeface="Arial"/>
                <a:cs typeface="Arial"/>
              </a:rPr>
              <a:t>da  </a:t>
            </a:r>
            <a:r>
              <a:rPr sz="5333" spc="116" dirty="0">
                <a:latin typeface="Arial"/>
                <a:cs typeface="Arial"/>
              </a:rPr>
              <a:t>“1ª </a:t>
            </a:r>
            <a:r>
              <a:rPr sz="5333" spc="-178" dirty="0">
                <a:latin typeface="Arial"/>
                <a:cs typeface="Arial"/>
              </a:rPr>
              <a:t>fase” </a:t>
            </a:r>
            <a:r>
              <a:rPr sz="5333" spc="-293" dirty="0">
                <a:latin typeface="Arial"/>
                <a:cs typeface="Arial"/>
              </a:rPr>
              <a:t>da  </a:t>
            </a:r>
            <a:r>
              <a:rPr sz="5333" spc="116" dirty="0">
                <a:latin typeface="Arial"/>
                <a:cs typeface="Arial"/>
              </a:rPr>
              <a:t>“2ª  </a:t>
            </a:r>
            <a:r>
              <a:rPr sz="5333" spc="-107" dirty="0" err="1">
                <a:latin typeface="Arial"/>
                <a:cs typeface="Arial"/>
              </a:rPr>
              <a:t>etapa</a:t>
            </a:r>
            <a:r>
              <a:rPr sz="5333" spc="-107" dirty="0" smtClean="0">
                <a:latin typeface="Arial"/>
                <a:cs typeface="Arial"/>
              </a:rPr>
              <a:t>”;</a:t>
            </a:r>
            <a:endParaRPr lang="pt-BR" sz="5333" spc="-107" dirty="0" smtClean="0">
              <a:latin typeface="Arial"/>
              <a:cs typeface="Arial"/>
            </a:endParaRPr>
          </a:p>
          <a:p>
            <a:pPr marL="708378" marR="9031" indent="-685800" algn="just">
              <a:lnSpc>
                <a:spcPts val="5760"/>
              </a:lnSpc>
              <a:spcBef>
                <a:spcPts val="898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pt-BR" sz="5333" spc="-107" dirty="0">
                <a:latin typeface="Arial"/>
                <a:cs typeface="Arial"/>
              </a:rPr>
              <a:t> </a:t>
            </a:r>
            <a:r>
              <a:rPr lang="pt-BR" sz="5333" spc="-542" dirty="0">
                <a:latin typeface="Arial"/>
                <a:cs typeface="Arial"/>
              </a:rPr>
              <a:t>Caso </a:t>
            </a:r>
            <a:r>
              <a:rPr lang="pt-BR" sz="5333" spc="-160" dirty="0">
                <a:latin typeface="Arial"/>
                <a:cs typeface="Arial"/>
              </a:rPr>
              <a:t>o </a:t>
            </a:r>
            <a:r>
              <a:rPr lang="pt-BR" sz="5333" spc="-240" dirty="0">
                <a:latin typeface="Arial"/>
                <a:cs typeface="Arial"/>
              </a:rPr>
              <a:t>selecionado </a:t>
            </a:r>
            <a:r>
              <a:rPr lang="pt-BR" sz="5333" spc="-249" dirty="0">
                <a:latin typeface="Arial"/>
                <a:cs typeface="Arial"/>
              </a:rPr>
              <a:t>não </a:t>
            </a:r>
            <a:r>
              <a:rPr lang="pt-BR" sz="5333" spc="-258" dirty="0">
                <a:latin typeface="Arial"/>
                <a:cs typeface="Arial"/>
              </a:rPr>
              <a:t>conclua </a:t>
            </a:r>
            <a:r>
              <a:rPr lang="pt-BR" sz="5333" spc="-267" dirty="0">
                <a:latin typeface="Arial"/>
                <a:cs typeface="Arial"/>
              </a:rPr>
              <a:t>1 </a:t>
            </a:r>
            <a:r>
              <a:rPr lang="pt-BR" sz="5333" spc="169" dirty="0">
                <a:latin typeface="Arial"/>
                <a:cs typeface="Arial"/>
              </a:rPr>
              <a:t>ª </a:t>
            </a:r>
            <a:r>
              <a:rPr lang="pt-BR" sz="5333" spc="-569" dirty="0">
                <a:latin typeface="Arial"/>
                <a:cs typeface="Arial"/>
              </a:rPr>
              <a:t>Fase </a:t>
            </a:r>
            <a:r>
              <a:rPr lang="pt-BR" sz="5333" spc="-169" dirty="0">
                <a:latin typeface="Arial"/>
                <a:cs typeface="Arial"/>
              </a:rPr>
              <a:t>no  </a:t>
            </a:r>
            <a:r>
              <a:rPr lang="pt-BR" sz="5333" spc="-293" dirty="0">
                <a:latin typeface="Arial"/>
                <a:cs typeface="Arial"/>
              </a:rPr>
              <a:t>prazo </a:t>
            </a:r>
            <a:r>
              <a:rPr lang="pt-BR" sz="5333" spc="-284" dirty="0">
                <a:latin typeface="Arial"/>
                <a:cs typeface="Arial"/>
              </a:rPr>
              <a:t>acima </a:t>
            </a:r>
            <a:r>
              <a:rPr lang="pt-BR" sz="5333" spc="-160" dirty="0">
                <a:latin typeface="Arial"/>
                <a:cs typeface="Arial"/>
              </a:rPr>
              <a:t>o </a:t>
            </a:r>
            <a:r>
              <a:rPr lang="pt-BR" sz="5333" spc="-293" dirty="0">
                <a:latin typeface="Arial"/>
                <a:cs typeface="Arial"/>
              </a:rPr>
              <a:t>mesmo </a:t>
            </a:r>
            <a:r>
              <a:rPr lang="pt-BR" sz="5333" spc="-338" dirty="0">
                <a:latin typeface="Arial"/>
                <a:cs typeface="Arial"/>
              </a:rPr>
              <a:t>será </a:t>
            </a:r>
            <a:r>
              <a:rPr lang="pt-BR" sz="5333" spc="-160" dirty="0">
                <a:latin typeface="Arial"/>
                <a:cs typeface="Arial"/>
              </a:rPr>
              <a:t>substituído </a:t>
            </a:r>
            <a:r>
              <a:rPr lang="pt-BR" sz="5333" spc="-320" dirty="0">
                <a:latin typeface="Arial"/>
                <a:cs typeface="Arial"/>
              </a:rPr>
              <a:t>e </a:t>
            </a:r>
            <a:r>
              <a:rPr lang="pt-BR" sz="5333" spc="-338" dirty="0">
                <a:latin typeface="Arial"/>
                <a:cs typeface="Arial"/>
              </a:rPr>
              <a:t>será  </a:t>
            </a:r>
            <a:r>
              <a:rPr lang="pt-BR" sz="5333" spc="-293" dirty="0">
                <a:latin typeface="Arial"/>
                <a:cs typeface="Arial"/>
              </a:rPr>
              <a:t>convocado </a:t>
            </a:r>
            <a:r>
              <a:rPr lang="pt-BR" sz="5333" spc="-160" dirty="0">
                <a:latin typeface="Arial"/>
                <a:cs typeface="Arial"/>
              </a:rPr>
              <a:t>o </a:t>
            </a:r>
            <a:r>
              <a:rPr lang="pt-BR" sz="5333" spc="-142" dirty="0">
                <a:latin typeface="Arial"/>
                <a:cs typeface="Arial"/>
              </a:rPr>
              <a:t>pretendente </a:t>
            </a:r>
            <a:r>
              <a:rPr lang="pt-BR" sz="5333" spc="-222" dirty="0">
                <a:latin typeface="Arial"/>
                <a:cs typeface="Arial"/>
              </a:rPr>
              <a:t>pré-selecionado  </a:t>
            </a:r>
            <a:r>
              <a:rPr lang="pt-BR" sz="5333" spc="-249" dirty="0">
                <a:latin typeface="Arial"/>
                <a:cs typeface="Arial"/>
              </a:rPr>
              <a:t>subsequente</a:t>
            </a:r>
            <a:r>
              <a:rPr lang="pt-BR" sz="5333" spc="-249" dirty="0" smtClean="0">
                <a:latin typeface="Arial"/>
                <a:cs typeface="Arial"/>
              </a:rPr>
              <a:t>.</a:t>
            </a:r>
            <a:endParaRPr lang="pt-BR" sz="5333" dirty="0">
              <a:latin typeface="Arial"/>
              <a:cs typeface="Arial"/>
            </a:endParaRPr>
          </a:p>
        </p:txBody>
      </p:sp>
      <p:sp>
        <p:nvSpPr>
          <p:cNvPr id="4" name="object 2"/>
          <p:cNvSpPr/>
          <p:nvPr/>
        </p:nvSpPr>
        <p:spPr>
          <a:xfrm>
            <a:off x="5417" y="9849006"/>
            <a:ext cx="19004895" cy="812792"/>
          </a:xfrm>
          <a:custGeom>
            <a:avLst/>
            <a:gdLst/>
            <a:ahLst/>
            <a:cxnLst/>
            <a:rect l="l" t="t" r="r" b="b"/>
            <a:pathLst>
              <a:path w="9141460" h="457200">
                <a:moveTo>
                  <a:pt x="0" y="0"/>
                </a:moveTo>
                <a:lnTo>
                  <a:pt x="0" y="457200"/>
                </a:lnTo>
                <a:lnTo>
                  <a:pt x="9140952" y="457200"/>
                </a:lnTo>
                <a:lnTo>
                  <a:pt x="9140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3"/>
          <p:cNvSpPr/>
          <p:nvPr/>
        </p:nvSpPr>
        <p:spPr>
          <a:xfrm>
            <a:off x="0" y="9732510"/>
            <a:ext cx="19007534" cy="114017"/>
          </a:xfrm>
          <a:custGeom>
            <a:avLst/>
            <a:gdLst/>
            <a:ahLst/>
            <a:cxnLst/>
            <a:rect l="l" t="t" r="r" b="b"/>
            <a:pathLst>
              <a:path w="9142730" h="64134">
                <a:moveTo>
                  <a:pt x="0" y="64008"/>
                </a:moveTo>
                <a:lnTo>
                  <a:pt x="9142476" y="64008"/>
                </a:lnTo>
                <a:lnTo>
                  <a:pt x="9142476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17" y="9849006"/>
            <a:ext cx="19004895" cy="812792"/>
          </a:xfrm>
          <a:custGeom>
            <a:avLst/>
            <a:gdLst/>
            <a:ahLst/>
            <a:cxnLst/>
            <a:rect l="l" t="t" r="r" b="b"/>
            <a:pathLst>
              <a:path w="9141460" h="457200">
                <a:moveTo>
                  <a:pt x="0" y="0"/>
                </a:moveTo>
                <a:lnTo>
                  <a:pt x="0" y="457200"/>
                </a:lnTo>
                <a:lnTo>
                  <a:pt x="9140952" y="457200"/>
                </a:lnTo>
                <a:lnTo>
                  <a:pt x="9140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0" y="9732510"/>
            <a:ext cx="19007534" cy="114017"/>
          </a:xfrm>
          <a:custGeom>
            <a:avLst/>
            <a:gdLst/>
            <a:ahLst/>
            <a:cxnLst/>
            <a:rect l="l" t="t" r="r" b="b"/>
            <a:pathLst>
              <a:path w="9142730" h="64134">
                <a:moveTo>
                  <a:pt x="0" y="64008"/>
                </a:moveTo>
                <a:lnTo>
                  <a:pt x="9142476" y="64008"/>
                </a:lnTo>
                <a:lnTo>
                  <a:pt x="9142476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2723356" y="3898900"/>
            <a:ext cx="12527164" cy="5226329"/>
          </a:xfrm>
          <a:prstGeom prst="rect">
            <a:avLst/>
          </a:prstGeom>
        </p:spPr>
        <p:txBody>
          <a:bodyPr vert="horz" wrap="square" lIns="0" tIns="231420" rIns="0" bIns="0" rtlCol="0">
            <a:spAutoFit/>
          </a:bodyPr>
          <a:lstStyle/>
          <a:p>
            <a:pPr marL="224650">
              <a:spcBef>
                <a:spcPts val="1822"/>
              </a:spcBef>
            </a:pPr>
            <a:r>
              <a:rPr sz="7111" spc="-427" dirty="0">
                <a:latin typeface="Arial"/>
                <a:cs typeface="Arial"/>
              </a:rPr>
              <a:t>Projeto </a:t>
            </a:r>
            <a:r>
              <a:rPr sz="7111" spc="-444" dirty="0">
                <a:latin typeface="Arial"/>
                <a:cs typeface="Arial"/>
              </a:rPr>
              <a:t>viabilizado </a:t>
            </a:r>
            <a:r>
              <a:rPr sz="7111" spc="-400" dirty="0">
                <a:latin typeface="Arial"/>
                <a:cs typeface="Arial"/>
              </a:rPr>
              <a:t>pela</a:t>
            </a:r>
            <a:r>
              <a:rPr sz="7111" spc="-240" dirty="0">
                <a:latin typeface="Arial"/>
                <a:cs typeface="Arial"/>
              </a:rPr>
              <a:t> </a:t>
            </a:r>
            <a:r>
              <a:rPr sz="7111" spc="-452" dirty="0">
                <a:latin typeface="Arial"/>
                <a:cs typeface="Arial"/>
              </a:rPr>
              <a:t>parceria:</a:t>
            </a:r>
            <a:endParaRPr sz="7111" dirty="0">
              <a:latin typeface="Arial"/>
              <a:cs typeface="Arial"/>
            </a:endParaRPr>
          </a:p>
          <a:p>
            <a:pPr marL="879827" indent="-857250">
              <a:spcBef>
                <a:spcPts val="1634"/>
              </a:spcBef>
              <a:buClr>
                <a:schemeClr val="accent3">
                  <a:lumMod val="50000"/>
                </a:schemeClr>
              </a:buClr>
              <a:buSzPct val="97500"/>
              <a:buFont typeface="Wingdings" panose="05000000000000000000" pitchFamily="2" charset="2"/>
              <a:buChar char="§"/>
              <a:tabLst>
                <a:tab pos="740559" algn="l"/>
              </a:tabLst>
            </a:pPr>
            <a:r>
              <a:rPr sz="7111" spc="-560" dirty="0" err="1">
                <a:latin typeface="Arial"/>
                <a:cs typeface="Arial"/>
              </a:rPr>
              <a:t>Governo</a:t>
            </a:r>
            <a:r>
              <a:rPr sz="7111" spc="-363" dirty="0">
                <a:latin typeface="Arial"/>
                <a:cs typeface="Arial"/>
              </a:rPr>
              <a:t> </a:t>
            </a:r>
            <a:r>
              <a:rPr sz="7111" spc="-596" dirty="0" smtClean="0">
                <a:latin typeface="Arial"/>
                <a:cs typeface="Arial"/>
              </a:rPr>
              <a:t>Estadual</a:t>
            </a:r>
            <a:endParaRPr lang="pt-BR" sz="7111" spc="-596" dirty="0" smtClean="0">
              <a:latin typeface="Arial"/>
              <a:cs typeface="Arial"/>
            </a:endParaRPr>
          </a:p>
          <a:p>
            <a:pPr marL="879827" indent="-857250">
              <a:spcBef>
                <a:spcPts val="1634"/>
              </a:spcBef>
              <a:buClr>
                <a:srgbClr val="99CB37"/>
              </a:buClr>
              <a:buSzPct val="97500"/>
              <a:buFont typeface="Wingdings" panose="05000000000000000000" pitchFamily="2" charset="2"/>
              <a:buChar char="§"/>
              <a:tabLst>
                <a:tab pos="740559" algn="l"/>
              </a:tabLst>
            </a:pPr>
            <a:r>
              <a:rPr lang="pt-BR" sz="7111" spc="-560" dirty="0">
                <a:latin typeface="Arial"/>
                <a:cs typeface="Arial"/>
              </a:rPr>
              <a:t>Governo</a:t>
            </a:r>
            <a:r>
              <a:rPr lang="pt-BR" sz="7111" spc="-363" dirty="0">
                <a:latin typeface="Arial"/>
                <a:cs typeface="Arial"/>
              </a:rPr>
              <a:t> </a:t>
            </a:r>
            <a:r>
              <a:rPr lang="pt-BR" sz="7111" spc="-391" dirty="0" smtClean="0">
                <a:latin typeface="Arial"/>
                <a:cs typeface="Arial"/>
              </a:rPr>
              <a:t>Municipal</a:t>
            </a:r>
          </a:p>
          <a:p>
            <a:pPr marL="879827" indent="-857250">
              <a:spcBef>
                <a:spcPts val="1634"/>
              </a:spcBef>
              <a:buClr>
                <a:schemeClr val="accent3">
                  <a:lumMod val="50000"/>
                </a:schemeClr>
              </a:buClr>
              <a:buSzPct val="97500"/>
              <a:buFont typeface="Wingdings" panose="05000000000000000000" pitchFamily="2" charset="2"/>
              <a:buChar char="§"/>
              <a:tabLst>
                <a:tab pos="740559" algn="l"/>
              </a:tabLst>
            </a:pPr>
            <a:r>
              <a:rPr lang="pt-BR" sz="7111" spc="-596" dirty="0" smtClean="0">
                <a:latin typeface="Arial"/>
                <a:cs typeface="Arial"/>
              </a:rPr>
              <a:t>Cidadão</a:t>
            </a:r>
            <a:endParaRPr lang="pt-BR" sz="7111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67077" y="211189"/>
            <a:ext cx="12073380" cy="3141666"/>
          </a:xfrm>
          <a:prstGeom prst="rect">
            <a:avLst/>
          </a:prstGeom>
        </p:spPr>
        <p:txBody>
          <a:bodyPr vert="horz" wrap="square" lIns="0" tIns="22578" rIns="0" bIns="0" rtlCol="0">
            <a:spAutoFit/>
          </a:bodyPr>
          <a:lstStyle/>
          <a:p>
            <a:pPr marL="22578" algn="ctr">
              <a:spcBef>
                <a:spcPts val="178"/>
              </a:spcBef>
            </a:pPr>
            <a:r>
              <a:rPr sz="9000" u="sng" spc="-150" dirty="0">
                <a:uFill>
                  <a:solidFill>
                    <a:srgbClr val="7F7F7F"/>
                  </a:solidFill>
                </a:uFill>
              </a:rPr>
              <a:t>PROJETO </a:t>
            </a:r>
            <a:r>
              <a:rPr sz="9000" u="sng" spc="-150" dirty="0" smtClean="0">
                <a:uFill>
                  <a:solidFill>
                    <a:srgbClr val="7F7F7F"/>
                  </a:solidFill>
                </a:uFill>
              </a:rPr>
              <a:t>LOTE URBANIZADO</a:t>
            </a:r>
            <a:r>
              <a:rPr lang="pt-BR" sz="10667" u="sng" spc="-150" dirty="0" smtClean="0">
                <a:uFill>
                  <a:solidFill>
                    <a:srgbClr val="7F7F7F"/>
                  </a:solidFill>
                </a:uFill>
              </a:rPr>
              <a:t>  </a:t>
            </a:r>
            <a:endParaRPr sz="10667" u="sng" spc="-150" dirty="0">
              <a:uFill>
                <a:solidFill>
                  <a:srgbClr val="7F7F7F"/>
                </a:solidFill>
              </a:u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99556" y="828469"/>
            <a:ext cx="14482935" cy="1664338"/>
          </a:xfrm>
          <a:prstGeom prst="rect">
            <a:avLst/>
          </a:prstGeom>
        </p:spPr>
        <p:txBody>
          <a:bodyPr vert="horz" wrap="square" lIns="0" tIns="22578" rIns="0" bIns="0" rtlCol="0">
            <a:spAutoFit/>
          </a:bodyPr>
          <a:lstStyle/>
          <a:p>
            <a:pPr marL="22578">
              <a:spcBef>
                <a:spcPts val="178"/>
              </a:spcBef>
            </a:pPr>
            <a:r>
              <a:rPr sz="10667" u="sng" spc="507" dirty="0">
                <a:uFill>
                  <a:solidFill>
                    <a:srgbClr val="7F7F7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9000" u="sng" spc="-150" dirty="0">
                <a:uFill>
                  <a:solidFill>
                    <a:srgbClr val="7F7F7F"/>
                  </a:solidFill>
                </a:uFill>
              </a:rPr>
              <a:t>ENTREGA DA MORADIA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56560" y="2865846"/>
            <a:ext cx="15629322" cy="2186922"/>
          </a:xfrm>
          <a:prstGeom prst="rect">
            <a:avLst/>
          </a:prstGeom>
        </p:spPr>
        <p:txBody>
          <a:bodyPr vert="horz" wrap="square" lIns="0" tIns="108372" rIns="0" bIns="0" rtlCol="0">
            <a:spAutoFit/>
          </a:bodyPr>
          <a:lstStyle/>
          <a:p>
            <a:pPr marL="22578" marR="9031" algn="just">
              <a:lnSpc>
                <a:spcPts val="5369"/>
              </a:lnSpc>
              <a:spcBef>
                <a:spcPts val="853"/>
              </a:spcBef>
            </a:pPr>
            <a:r>
              <a:rPr sz="4978" spc="-363" dirty="0">
                <a:latin typeface="Arial"/>
                <a:cs typeface="Arial"/>
              </a:rPr>
              <a:t>Sendo </a:t>
            </a:r>
            <a:r>
              <a:rPr sz="4978" spc="-203" dirty="0">
                <a:latin typeface="Arial"/>
                <a:cs typeface="Arial"/>
              </a:rPr>
              <a:t>constatado  </a:t>
            </a:r>
            <a:r>
              <a:rPr sz="4978" spc="-213" dirty="0">
                <a:latin typeface="Arial"/>
                <a:cs typeface="Arial"/>
              </a:rPr>
              <a:t>pela </a:t>
            </a:r>
            <a:r>
              <a:rPr sz="4978" spc="-267" dirty="0">
                <a:latin typeface="Arial"/>
                <a:cs typeface="Arial"/>
              </a:rPr>
              <a:t>fiscalização </a:t>
            </a:r>
            <a:r>
              <a:rPr sz="4978" spc="-284" dirty="0">
                <a:latin typeface="Arial"/>
                <a:cs typeface="Arial"/>
              </a:rPr>
              <a:t>da </a:t>
            </a:r>
            <a:r>
              <a:rPr sz="4978" spc="-613" dirty="0">
                <a:latin typeface="Arial"/>
                <a:cs typeface="Arial"/>
              </a:rPr>
              <a:t>AGEHAB </a:t>
            </a:r>
            <a:r>
              <a:rPr sz="4978" spc="-203" dirty="0">
                <a:latin typeface="Arial"/>
                <a:cs typeface="Arial"/>
              </a:rPr>
              <a:t>que</a:t>
            </a:r>
            <a:r>
              <a:rPr sz="4978" spc="969" dirty="0">
                <a:latin typeface="Arial"/>
                <a:cs typeface="Arial"/>
              </a:rPr>
              <a:t> </a:t>
            </a:r>
            <a:r>
              <a:rPr sz="4978" spc="-151" dirty="0">
                <a:latin typeface="Arial"/>
                <a:cs typeface="Arial"/>
              </a:rPr>
              <a:t>o  </a:t>
            </a:r>
            <a:r>
              <a:rPr sz="4978" spc="-231" dirty="0">
                <a:latin typeface="Arial"/>
                <a:cs typeface="Arial"/>
              </a:rPr>
              <a:t>selecionado </a:t>
            </a:r>
            <a:r>
              <a:rPr sz="4978" spc="-222" dirty="0">
                <a:latin typeface="Arial"/>
                <a:cs typeface="Arial"/>
              </a:rPr>
              <a:t>executou </a:t>
            </a:r>
            <a:r>
              <a:rPr sz="4978" spc="-231" dirty="0">
                <a:latin typeface="Arial"/>
                <a:cs typeface="Arial"/>
              </a:rPr>
              <a:t>de </a:t>
            </a:r>
            <a:r>
              <a:rPr sz="4978" spc="-124" dirty="0">
                <a:latin typeface="Arial"/>
                <a:cs typeface="Arial"/>
              </a:rPr>
              <a:t>forma </a:t>
            </a:r>
            <a:r>
              <a:rPr sz="4978" spc="-151" dirty="0">
                <a:latin typeface="Arial"/>
                <a:cs typeface="Arial"/>
              </a:rPr>
              <a:t>correta </a:t>
            </a:r>
            <a:r>
              <a:rPr sz="4978" spc="-391" dirty="0">
                <a:latin typeface="Arial"/>
                <a:cs typeface="Arial"/>
              </a:rPr>
              <a:t>a </a:t>
            </a:r>
            <a:r>
              <a:rPr sz="4978" spc="107" dirty="0">
                <a:latin typeface="Arial"/>
                <a:cs typeface="Arial"/>
              </a:rPr>
              <a:t>“2ª </a:t>
            </a:r>
            <a:r>
              <a:rPr sz="4978" spc="-338" dirty="0">
                <a:latin typeface="Arial"/>
                <a:cs typeface="Arial"/>
              </a:rPr>
              <a:t>Etapa </a:t>
            </a:r>
            <a:r>
              <a:rPr sz="4978" spc="-284" dirty="0">
                <a:latin typeface="Arial"/>
                <a:cs typeface="Arial"/>
              </a:rPr>
              <a:t>da</a:t>
            </a:r>
            <a:r>
              <a:rPr sz="4978" spc="-622" dirty="0">
                <a:latin typeface="Arial"/>
                <a:cs typeface="Arial"/>
              </a:rPr>
              <a:t> </a:t>
            </a:r>
            <a:r>
              <a:rPr sz="4978" spc="-231" dirty="0">
                <a:latin typeface="Arial"/>
                <a:cs typeface="Arial"/>
              </a:rPr>
              <a:t>Obra”,  </a:t>
            </a:r>
            <a:r>
              <a:rPr sz="4978" spc="-320" dirty="0">
                <a:latin typeface="Arial"/>
                <a:cs typeface="Arial"/>
              </a:rPr>
              <a:t>será </a:t>
            </a:r>
            <a:r>
              <a:rPr sz="4978" spc="-71" dirty="0">
                <a:latin typeface="Arial"/>
                <a:cs typeface="Arial"/>
              </a:rPr>
              <a:t>emitido </a:t>
            </a:r>
            <a:r>
              <a:rPr sz="4978" spc="-169" dirty="0">
                <a:latin typeface="Arial"/>
                <a:cs typeface="Arial"/>
              </a:rPr>
              <a:t>laudo </a:t>
            </a:r>
            <a:r>
              <a:rPr sz="4978" spc="-196" dirty="0">
                <a:latin typeface="Arial"/>
                <a:cs typeface="Arial"/>
              </a:rPr>
              <a:t>atestando </a:t>
            </a:r>
            <a:r>
              <a:rPr sz="4978" spc="-391" dirty="0">
                <a:latin typeface="Arial"/>
                <a:cs typeface="Arial"/>
              </a:rPr>
              <a:t>a </a:t>
            </a:r>
            <a:r>
              <a:rPr sz="4978" spc="-329" dirty="0">
                <a:latin typeface="Arial"/>
                <a:cs typeface="Arial"/>
              </a:rPr>
              <a:t>execução, </a:t>
            </a:r>
            <a:r>
              <a:rPr sz="4978" spc="-222" dirty="0">
                <a:latin typeface="Arial"/>
                <a:cs typeface="Arial"/>
              </a:rPr>
              <a:t>e, </a:t>
            </a:r>
            <a:r>
              <a:rPr sz="4978" spc="-311" dirty="0">
                <a:latin typeface="Arial"/>
                <a:cs typeface="Arial"/>
              </a:rPr>
              <a:t>após </a:t>
            </a:r>
            <a:r>
              <a:rPr sz="4978" spc="-391" dirty="0">
                <a:latin typeface="Arial"/>
                <a:cs typeface="Arial"/>
              </a:rPr>
              <a:t>a</a:t>
            </a:r>
            <a:r>
              <a:rPr sz="4978" spc="356" dirty="0">
                <a:latin typeface="Arial"/>
                <a:cs typeface="Arial"/>
              </a:rPr>
              <a:t> </a:t>
            </a:r>
            <a:r>
              <a:rPr sz="4978" spc="-302" dirty="0">
                <a:latin typeface="Arial"/>
                <a:cs typeface="Arial"/>
              </a:rPr>
              <a:t>emissão</a:t>
            </a:r>
            <a:endParaRPr sz="4978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56556" y="4914079"/>
            <a:ext cx="15625935" cy="787702"/>
          </a:xfrm>
          <a:prstGeom prst="rect">
            <a:avLst/>
          </a:prstGeom>
        </p:spPr>
        <p:txBody>
          <a:bodyPr vert="horz" wrap="square" lIns="0" tIns="21449" rIns="0" bIns="0" rtlCol="0">
            <a:spAutoFit/>
          </a:bodyPr>
          <a:lstStyle/>
          <a:p>
            <a:pPr marL="22578">
              <a:spcBef>
                <a:spcPts val="169"/>
              </a:spcBef>
              <a:tabLst>
                <a:tab pos="1100680" algn="l"/>
                <a:tab pos="3899231" algn="l"/>
                <a:tab pos="5435668" algn="l"/>
                <a:tab pos="8567245" algn="l"/>
                <a:tab pos="9312321" algn="l"/>
                <a:tab pos="11439174" algn="l"/>
                <a:tab pos="12923682" algn="l"/>
                <a:tab pos="14966996" algn="l"/>
              </a:tabLst>
            </a:pPr>
            <a:r>
              <a:rPr sz="4978" spc="-169" dirty="0">
                <a:latin typeface="Arial"/>
                <a:cs typeface="Arial"/>
              </a:rPr>
              <a:t>d</a:t>
            </a:r>
            <a:r>
              <a:rPr sz="4978" spc="-151" dirty="0">
                <a:latin typeface="Arial"/>
                <a:cs typeface="Arial"/>
              </a:rPr>
              <a:t>o</a:t>
            </a:r>
            <a:r>
              <a:rPr sz="4978" dirty="0">
                <a:latin typeface="Times New Roman"/>
                <a:cs typeface="Times New Roman"/>
              </a:rPr>
              <a:t>	</a:t>
            </a:r>
            <a:r>
              <a:rPr sz="4978" spc="-169" dirty="0">
                <a:latin typeface="Arial"/>
                <a:cs typeface="Arial"/>
              </a:rPr>
              <a:t>h</a:t>
            </a:r>
            <a:r>
              <a:rPr sz="4978" spc="-391" dirty="0">
                <a:latin typeface="Arial"/>
                <a:cs typeface="Arial"/>
              </a:rPr>
              <a:t>a</a:t>
            </a:r>
            <a:r>
              <a:rPr sz="4978" spc="-169" dirty="0">
                <a:latin typeface="Arial"/>
                <a:cs typeface="Arial"/>
              </a:rPr>
              <a:t>b</a:t>
            </a:r>
            <a:r>
              <a:rPr sz="4978" spc="9" dirty="0">
                <a:latin typeface="Arial"/>
                <a:cs typeface="Arial"/>
              </a:rPr>
              <a:t>i</a:t>
            </a:r>
            <a:r>
              <a:rPr sz="4978" spc="231" dirty="0">
                <a:latin typeface="Arial"/>
                <a:cs typeface="Arial"/>
              </a:rPr>
              <a:t>t</a:t>
            </a:r>
            <a:r>
              <a:rPr sz="4978" spc="-284" dirty="0">
                <a:latin typeface="Arial"/>
                <a:cs typeface="Arial"/>
              </a:rPr>
              <a:t>e</a:t>
            </a:r>
            <a:r>
              <a:rPr sz="4978" spc="-133" dirty="0">
                <a:latin typeface="Arial"/>
                <a:cs typeface="Arial"/>
              </a:rPr>
              <a:t>-</a:t>
            </a:r>
            <a:r>
              <a:rPr sz="4978" spc="-560" dirty="0">
                <a:latin typeface="Arial"/>
                <a:cs typeface="Arial"/>
              </a:rPr>
              <a:t>s</a:t>
            </a:r>
            <a:r>
              <a:rPr sz="4978" spc="-302" dirty="0">
                <a:latin typeface="Arial"/>
                <a:cs typeface="Arial"/>
              </a:rPr>
              <a:t>e</a:t>
            </a:r>
            <a:r>
              <a:rPr sz="4978" dirty="0">
                <a:latin typeface="Times New Roman"/>
                <a:cs typeface="Times New Roman"/>
              </a:rPr>
              <a:t>	</a:t>
            </a:r>
            <a:r>
              <a:rPr sz="4978" spc="-169" dirty="0">
                <a:latin typeface="Arial"/>
                <a:cs typeface="Arial"/>
              </a:rPr>
              <a:t>p</a:t>
            </a:r>
            <a:r>
              <a:rPr sz="4978" spc="-302" dirty="0">
                <a:latin typeface="Arial"/>
                <a:cs typeface="Arial"/>
              </a:rPr>
              <a:t>e</a:t>
            </a:r>
            <a:r>
              <a:rPr sz="4978" spc="9" dirty="0">
                <a:latin typeface="Arial"/>
                <a:cs typeface="Arial"/>
              </a:rPr>
              <a:t>l</a:t>
            </a:r>
            <a:r>
              <a:rPr sz="4978" spc="-151" dirty="0">
                <a:latin typeface="Arial"/>
                <a:cs typeface="Arial"/>
              </a:rPr>
              <a:t>o</a:t>
            </a:r>
            <a:r>
              <a:rPr sz="4978" dirty="0">
                <a:latin typeface="Times New Roman"/>
                <a:cs typeface="Times New Roman"/>
              </a:rPr>
              <a:t>	</a:t>
            </a:r>
            <a:r>
              <a:rPr sz="4978" spc="107" dirty="0">
                <a:latin typeface="Arial"/>
                <a:cs typeface="Arial"/>
              </a:rPr>
              <a:t>M</a:t>
            </a:r>
            <a:r>
              <a:rPr sz="4978" spc="-151" dirty="0">
                <a:latin typeface="Arial"/>
                <a:cs typeface="Arial"/>
              </a:rPr>
              <a:t>u</a:t>
            </a:r>
            <a:r>
              <a:rPr sz="4978" spc="-169" dirty="0">
                <a:latin typeface="Arial"/>
                <a:cs typeface="Arial"/>
              </a:rPr>
              <a:t>n</a:t>
            </a:r>
            <a:r>
              <a:rPr sz="4978" spc="9" dirty="0">
                <a:latin typeface="Arial"/>
                <a:cs typeface="Arial"/>
              </a:rPr>
              <a:t>i</a:t>
            </a:r>
            <a:r>
              <a:rPr sz="4978" spc="-382" dirty="0">
                <a:latin typeface="Arial"/>
                <a:cs typeface="Arial"/>
              </a:rPr>
              <a:t>c</a:t>
            </a:r>
            <a:r>
              <a:rPr sz="4978" spc="-240" dirty="0">
                <a:latin typeface="Arial"/>
                <a:cs typeface="Arial"/>
              </a:rPr>
              <a:t>í</a:t>
            </a:r>
            <a:r>
              <a:rPr sz="4978" spc="-169" dirty="0">
                <a:latin typeface="Arial"/>
                <a:cs typeface="Arial"/>
              </a:rPr>
              <a:t>p</a:t>
            </a:r>
            <a:r>
              <a:rPr sz="4978" spc="9" dirty="0">
                <a:latin typeface="Arial"/>
                <a:cs typeface="Arial"/>
              </a:rPr>
              <a:t>i</a:t>
            </a:r>
            <a:r>
              <a:rPr sz="4978" spc="-240" dirty="0">
                <a:latin typeface="Arial"/>
                <a:cs typeface="Arial"/>
              </a:rPr>
              <a:t>o</a:t>
            </a:r>
            <a:r>
              <a:rPr sz="4978" spc="-151" dirty="0">
                <a:latin typeface="Arial"/>
                <a:cs typeface="Arial"/>
              </a:rPr>
              <a:t>,</a:t>
            </a:r>
            <a:r>
              <a:rPr sz="4978" dirty="0">
                <a:latin typeface="Times New Roman"/>
                <a:cs typeface="Times New Roman"/>
              </a:rPr>
              <a:t>	</a:t>
            </a:r>
            <a:r>
              <a:rPr sz="4978" spc="-151" dirty="0">
                <a:latin typeface="Arial"/>
                <a:cs typeface="Arial"/>
              </a:rPr>
              <a:t>o</a:t>
            </a:r>
            <a:r>
              <a:rPr sz="4978" dirty="0">
                <a:latin typeface="Times New Roman"/>
                <a:cs typeface="Times New Roman"/>
              </a:rPr>
              <a:t>	</a:t>
            </a:r>
            <a:r>
              <a:rPr sz="4978" spc="9" dirty="0">
                <a:latin typeface="Arial"/>
                <a:cs typeface="Arial"/>
              </a:rPr>
              <a:t>i</a:t>
            </a:r>
            <a:r>
              <a:rPr sz="4978" spc="-187" dirty="0">
                <a:latin typeface="Arial"/>
                <a:cs typeface="Arial"/>
              </a:rPr>
              <a:t>m</a:t>
            </a:r>
            <a:r>
              <a:rPr sz="4978" spc="-178" dirty="0">
                <a:latin typeface="Arial"/>
                <a:cs typeface="Arial"/>
              </a:rPr>
              <a:t>ó</a:t>
            </a:r>
            <a:r>
              <a:rPr sz="4978" spc="-302" dirty="0">
                <a:latin typeface="Arial"/>
                <a:cs typeface="Arial"/>
              </a:rPr>
              <a:t>ve</a:t>
            </a:r>
            <a:r>
              <a:rPr sz="4978" spc="27" dirty="0">
                <a:latin typeface="Arial"/>
                <a:cs typeface="Arial"/>
              </a:rPr>
              <a:t>l</a:t>
            </a:r>
            <a:r>
              <a:rPr sz="4978" dirty="0">
                <a:latin typeface="Times New Roman"/>
                <a:cs typeface="Times New Roman"/>
              </a:rPr>
              <a:t>	</a:t>
            </a:r>
            <a:r>
              <a:rPr sz="4978" spc="-560" dirty="0">
                <a:latin typeface="Arial"/>
                <a:cs typeface="Arial"/>
              </a:rPr>
              <a:t>s</a:t>
            </a:r>
            <a:r>
              <a:rPr sz="4978" spc="-302" dirty="0">
                <a:latin typeface="Arial"/>
                <a:cs typeface="Arial"/>
              </a:rPr>
              <a:t>e</a:t>
            </a:r>
            <a:r>
              <a:rPr sz="4978" spc="-44" dirty="0">
                <a:latin typeface="Arial"/>
                <a:cs typeface="Arial"/>
              </a:rPr>
              <a:t>r</a:t>
            </a:r>
            <a:r>
              <a:rPr sz="4978" spc="-391" dirty="0">
                <a:latin typeface="Arial"/>
                <a:cs typeface="Arial"/>
              </a:rPr>
              <a:t>á</a:t>
            </a:r>
            <a:r>
              <a:rPr sz="4978" dirty="0">
                <a:latin typeface="Times New Roman"/>
                <a:cs typeface="Times New Roman"/>
              </a:rPr>
              <a:t>	</a:t>
            </a:r>
            <a:r>
              <a:rPr sz="4978" spc="-169" dirty="0">
                <a:latin typeface="Arial"/>
                <a:cs typeface="Arial"/>
              </a:rPr>
              <a:t>d</a:t>
            </a:r>
            <a:r>
              <a:rPr sz="4978" spc="-151" dirty="0">
                <a:latin typeface="Arial"/>
                <a:cs typeface="Arial"/>
              </a:rPr>
              <a:t>o</a:t>
            </a:r>
            <a:r>
              <a:rPr sz="4978" spc="-391" dirty="0">
                <a:latin typeface="Arial"/>
                <a:cs typeface="Arial"/>
              </a:rPr>
              <a:t>a</a:t>
            </a:r>
            <a:r>
              <a:rPr sz="4978" spc="-169" dirty="0">
                <a:latin typeface="Arial"/>
                <a:cs typeface="Arial"/>
              </a:rPr>
              <a:t>d</a:t>
            </a:r>
            <a:r>
              <a:rPr sz="4978" spc="-151" dirty="0">
                <a:latin typeface="Arial"/>
                <a:cs typeface="Arial"/>
              </a:rPr>
              <a:t>o</a:t>
            </a:r>
            <a:r>
              <a:rPr sz="4978" dirty="0">
                <a:latin typeface="Times New Roman"/>
                <a:cs typeface="Times New Roman"/>
              </a:rPr>
              <a:t>	</a:t>
            </a:r>
            <a:r>
              <a:rPr sz="4978" spc="-391" dirty="0">
                <a:latin typeface="Arial"/>
                <a:cs typeface="Arial"/>
              </a:rPr>
              <a:t>a</a:t>
            </a:r>
            <a:r>
              <a:rPr sz="4978" spc="-151" dirty="0">
                <a:latin typeface="Arial"/>
                <a:cs typeface="Arial"/>
              </a:rPr>
              <a:t>o</a:t>
            </a:r>
            <a:endParaRPr sz="4978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56556" y="5427336"/>
            <a:ext cx="10119266" cy="2134199"/>
          </a:xfrm>
          <a:prstGeom prst="rect">
            <a:avLst/>
          </a:prstGeom>
        </p:spPr>
        <p:txBody>
          <a:bodyPr vert="horz" wrap="square" lIns="0" tIns="190779" rIns="0" bIns="0" rtlCol="0">
            <a:spAutoFit/>
          </a:bodyPr>
          <a:lstStyle/>
          <a:p>
            <a:pPr marL="22578">
              <a:spcBef>
                <a:spcPts val="1500"/>
              </a:spcBef>
            </a:pPr>
            <a:r>
              <a:rPr sz="4978" spc="-231" dirty="0">
                <a:latin typeface="Arial"/>
                <a:cs typeface="Arial"/>
              </a:rPr>
              <a:t>selecionado </a:t>
            </a:r>
            <a:r>
              <a:rPr sz="4978" spc="-80" dirty="0">
                <a:latin typeface="Arial"/>
                <a:cs typeface="Arial"/>
              </a:rPr>
              <a:t>por </a:t>
            </a:r>
            <a:r>
              <a:rPr sz="4978" spc="-116" dirty="0">
                <a:latin typeface="Arial"/>
                <a:cs typeface="Arial"/>
              </a:rPr>
              <a:t>contrato </a:t>
            </a:r>
            <a:r>
              <a:rPr sz="4978" spc="-231" dirty="0">
                <a:latin typeface="Arial"/>
                <a:cs typeface="Arial"/>
              </a:rPr>
              <a:t>de</a:t>
            </a:r>
            <a:r>
              <a:rPr sz="4978" spc="-542" dirty="0">
                <a:latin typeface="Arial"/>
                <a:cs typeface="Arial"/>
              </a:rPr>
              <a:t> </a:t>
            </a:r>
            <a:r>
              <a:rPr sz="4978" spc="-284" dirty="0">
                <a:latin typeface="Arial"/>
                <a:cs typeface="Arial"/>
              </a:rPr>
              <a:t>doação</a:t>
            </a:r>
            <a:endParaRPr sz="4978">
              <a:latin typeface="Arial"/>
              <a:cs typeface="Arial"/>
            </a:endParaRPr>
          </a:p>
          <a:p>
            <a:pPr marL="5544043">
              <a:spcBef>
                <a:spcPts val="1678"/>
              </a:spcBef>
            </a:pPr>
            <a:r>
              <a:rPr sz="6222" spc="-613" dirty="0">
                <a:solidFill>
                  <a:srgbClr val="FF0000"/>
                </a:solidFill>
                <a:latin typeface="Arial"/>
                <a:cs typeface="Arial"/>
              </a:rPr>
              <a:t>IMPORTANTE!</a:t>
            </a:r>
            <a:endParaRPr sz="6222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98593" y="7789564"/>
            <a:ext cx="15191317" cy="1536404"/>
          </a:xfrm>
          <a:custGeom>
            <a:avLst/>
            <a:gdLst/>
            <a:ahLst/>
            <a:cxnLst/>
            <a:rect l="l" t="t" r="r" b="b"/>
            <a:pathLst>
              <a:path w="8545195" h="864235">
                <a:moveTo>
                  <a:pt x="0" y="0"/>
                </a:moveTo>
                <a:lnTo>
                  <a:pt x="0" y="864108"/>
                </a:lnTo>
                <a:lnTo>
                  <a:pt x="8545068" y="864108"/>
                </a:lnTo>
                <a:lnTo>
                  <a:pt x="8545068" y="0"/>
                </a:lnTo>
                <a:lnTo>
                  <a:pt x="0" y="0"/>
                </a:lnTo>
                <a:close/>
              </a:path>
            </a:pathLst>
          </a:custGeom>
          <a:solidFill>
            <a:srgbClr val="DFF1D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882333" y="7776019"/>
            <a:ext cx="15224054" cy="1563497"/>
          </a:xfrm>
          <a:custGeom>
            <a:avLst/>
            <a:gdLst/>
            <a:ahLst/>
            <a:cxnLst/>
            <a:rect l="l" t="t" r="r" b="b"/>
            <a:pathLst>
              <a:path w="8563610" h="879475">
                <a:moveTo>
                  <a:pt x="8563353" y="876300"/>
                </a:moveTo>
                <a:lnTo>
                  <a:pt x="8563353" y="3048"/>
                </a:lnTo>
                <a:lnTo>
                  <a:pt x="8558781" y="0"/>
                </a:lnTo>
                <a:lnTo>
                  <a:pt x="4572" y="0"/>
                </a:lnTo>
                <a:lnTo>
                  <a:pt x="0" y="3048"/>
                </a:lnTo>
                <a:lnTo>
                  <a:pt x="0" y="876300"/>
                </a:lnTo>
                <a:lnTo>
                  <a:pt x="4572" y="879348"/>
                </a:lnTo>
                <a:lnTo>
                  <a:pt x="9144" y="879348"/>
                </a:lnTo>
                <a:lnTo>
                  <a:pt x="9144" y="15240"/>
                </a:lnTo>
                <a:lnTo>
                  <a:pt x="16764" y="7620"/>
                </a:lnTo>
                <a:lnTo>
                  <a:pt x="16764" y="15240"/>
                </a:lnTo>
                <a:lnTo>
                  <a:pt x="8546589" y="15240"/>
                </a:lnTo>
                <a:lnTo>
                  <a:pt x="8546589" y="7620"/>
                </a:lnTo>
                <a:lnTo>
                  <a:pt x="8554209" y="15240"/>
                </a:lnTo>
                <a:lnTo>
                  <a:pt x="8554209" y="879348"/>
                </a:lnTo>
                <a:lnTo>
                  <a:pt x="8558781" y="879348"/>
                </a:lnTo>
                <a:lnTo>
                  <a:pt x="8563353" y="876300"/>
                </a:lnTo>
                <a:close/>
              </a:path>
              <a:path w="8563610" h="879475">
                <a:moveTo>
                  <a:pt x="16764" y="15240"/>
                </a:moveTo>
                <a:lnTo>
                  <a:pt x="16764" y="7620"/>
                </a:lnTo>
                <a:lnTo>
                  <a:pt x="9144" y="15240"/>
                </a:lnTo>
                <a:lnTo>
                  <a:pt x="16764" y="15240"/>
                </a:lnTo>
                <a:close/>
              </a:path>
              <a:path w="8563610" h="879475">
                <a:moveTo>
                  <a:pt x="16764" y="864108"/>
                </a:moveTo>
                <a:lnTo>
                  <a:pt x="16764" y="15240"/>
                </a:lnTo>
                <a:lnTo>
                  <a:pt x="9144" y="15240"/>
                </a:lnTo>
                <a:lnTo>
                  <a:pt x="9144" y="864108"/>
                </a:lnTo>
                <a:lnTo>
                  <a:pt x="16764" y="864108"/>
                </a:lnTo>
                <a:close/>
              </a:path>
              <a:path w="8563610" h="879475">
                <a:moveTo>
                  <a:pt x="8554209" y="864108"/>
                </a:moveTo>
                <a:lnTo>
                  <a:pt x="9144" y="864108"/>
                </a:lnTo>
                <a:lnTo>
                  <a:pt x="16764" y="871728"/>
                </a:lnTo>
                <a:lnTo>
                  <a:pt x="16764" y="879348"/>
                </a:lnTo>
                <a:lnTo>
                  <a:pt x="8546589" y="879348"/>
                </a:lnTo>
                <a:lnTo>
                  <a:pt x="8546589" y="871728"/>
                </a:lnTo>
                <a:lnTo>
                  <a:pt x="8554209" y="864108"/>
                </a:lnTo>
                <a:close/>
              </a:path>
              <a:path w="8563610" h="879475">
                <a:moveTo>
                  <a:pt x="16764" y="879348"/>
                </a:moveTo>
                <a:lnTo>
                  <a:pt x="16764" y="871728"/>
                </a:lnTo>
                <a:lnTo>
                  <a:pt x="9144" y="864108"/>
                </a:lnTo>
                <a:lnTo>
                  <a:pt x="9144" y="879348"/>
                </a:lnTo>
                <a:lnTo>
                  <a:pt x="16764" y="879348"/>
                </a:lnTo>
                <a:close/>
              </a:path>
              <a:path w="8563610" h="879475">
                <a:moveTo>
                  <a:pt x="8554209" y="15240"/>
                </a:moveTo>
                <a:lnTo>
                  <a:pt x="8546589" y="7620"/>
                </a:lnTo>
                <a:lnTo>
                  <a:pt x="8546589" y="15240"/>
                </a:lnTo>
                <a:lnTo>
                  <a:pt x="8554209" y="15240"/>
                </a:lnTo>
                <a:close/>
              </a:path>
              <a:path w="8563610" h="879475">
                <a:moveTo>
                  <a:pt x="8554209" y="864108"/>
                </a:moveTo>
                <a:lnTo>
                  <a:pt x="8554209" y="15240"/>
                </a:lnTo>
                <a:lnTo>
                  <a:pt x="8546589" y="15240"/>
                </a:lnTo>
                <a:lnTo>
                  <a:pt x="8546589" y="864108"/>
                </a:lnTo>
                <a:lnTo>
                  <a:pt x="8554209" y="864108"/>
                </a:lnTo>
                <a:close/>
              </a:path>
              <a:path w="8563610" h="879475">
                <a:moveTo>
                  <a:pt x="8554209" y="879348"/>
                </a:moveTo>
                <a:lnTo>
                  <a:pt x="8554209" y="864108"/>
                </a:lnTo>
                <a:lnTo>
                  <a:pt x="8546589" y="871728"/>
                </a:lnTo>
                <a:lnTo>
                  <a:pt x="8546589" y="879348"/>
                </a:lnTo>
                <a:lnTo>
                  <a:pt x="8554209" y="879348"/>
                </a:lnTo>
                <a:close/>
              </a:path>
            </a:pathLst>
          </a:custGeom>
          <a:solidFill>
            <a:srgbClr val="6F9425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 txBox="1"/>
          <p:nvPr/>
        </p:nvSpPr>
        <p:spPr>
          <a:xfrm>
            <a:off x="12535357" y="7734469"/>
            <a:ext cx="4412786" cy="787702"/>
          </a:xfrm>
          <a:prstGeom prst="rect">
            <a:avLst/>
          </a:prstGeom>
        </p:spPr>
        <p:txBody>
          <a:bodyPr vert="horz" wrap="square" lIns="0" tIns="21449" rIns="0" bIns="0" rtlCol="0">
            <a:spAutoFit/>
          </a:bodyPr>
          <a:lstStyle/>
          <a:p>
            <a:pPr>
              <a:spcBef>
                <a:spcPts val="169"/>
              </a:spcBef>
              <a:tabLst>
                <a:tab pos="2779359" algn="l"/>
                <a:tab pos="3727638" algn="l"/>
              </a:tabLst>
            </a:pPr>
            <a:r>
              <a:rPr sz="4978" b="1" spc="-960" dirty="0">
                <a:latin typeface="Arial"/>
                <a:cs typeface="Arial"/>
              </a:rPr>
              <a:t>C</a:t>
            </a:r>
            <a:r>
              <a:rPr sz="4978" b="1" spc="-329" dirty="0">
                <a:latin typeface="Arial"/>
                <a:cs typeface="Arial"/>
              </a:rPr>
              <a:t>a</a:t>
            </a:r>
            <a:r>
              <a:rPr sz="4978" b="1" spc="-178" dirty="0">
                <a:latin typeface="Arial"/>
                <a:cs typeface="Arial"/>
              </a:rPr>
              <a:t>r</a:t>
            </a:r>
            <a:r>
              <a:rPr sz="4978" b="1" spc="18" dirty="0">
                <a:latin typeface="Arial"/>
                <a:cs typeface="Arial"/>
              </a:rPr>
              <a:t>t</a:t>
            </a:r>
            <a:r>
              <a:rPr sz="4978" b="1" spc="-382" dirty="0">
                <a:latin typeface="Arial"/>
                <a:cs typeface="Arial"/>
              </a:rPr>
              <a:t>ó</a:t>
            </a:r>
            <a:r>
              <a:rPr sz="4978" b="1" spc="-160" dirty="0">
                <a:latin typeface="Arial"/>
                <a:cs typeface="Arial"/>
              </a:rPr>
              <a:t>ri</a:t>
            </a:r>
            <a:r>
              <a:rPr sz="4978" b="1" spc="-373" dirty="0">
                <a:latin typeface="Arial"/>
                <a:cs typeface="Arial"/>
              </a:rPr>
              <a:t>o</a:t>
            </a:r>
            <a:r>
              <a:rPr sz="4978" dirty="0">
                <a:latin typeface="Times New Roman"/>
                <a:cs typeface="Times New Roman"/>
              </a:rPr>
              <a:t>	</a:t>
            </a:r>
            <a:r>
              <a:rPr sz="4978" b="1" spc="-267" dirty="0">
                <a:latin typeface="Arial"/>
                <a:cs typeface="Arial"/>
              </a:rPr>
              <a:t>é</a:t>
            </a:r>
            <a:r>
              <a:rPr sz="4978" dirty="0">
                <a:latin typeface="Times New Roman"/>
                <a:cs typeface="Times New Roman"/>
              </a:rPr>
              <a:t>	</a:t>
            </a:r>
            <a:r>
              <a:rPr sz="4978" b="1" spc="-338" dirty="0">
                <a:latin typeface="Arial"/>
                <a:cs typeface="Arial"/>
              </a:rPr>
              <a:t>d</a:t>
            </a:r>
            <a:r>
              <a:rPr sz="4978" b="1" spc="-267" dirty="0">
                <a:latin typeface="Arial"/>
                <a:cs typeface="Arial"/>
              </a:rPr>
              <a:t>e</a:t>
            </a:r>
            <a:endParaRPr sz="4978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58441" y="7734469"/>
            <a:ext cx="9872042" cy="1553745"/>
          </a:xfrm>
          <a:prstGeom prst="rect">
            <a:avLst/>
          </a:prstGeom>
        </p:spPr>
        <p:txBody>
          <a:bodyPr vert="horz" wrap="square" lIns="0" tIns="21449" rIns="0" bIns="0" rtlCol="0">
            <a:spAutoFit/>
          </a:bodyPr>
          <a:lstStyle/>
          <a:p>
            <a:pPr marR="9031">
              <a:spcBef>
                <a:spcPts val="169"/>
              </a:spcBef>
              <a:tabLst>
                <a:tab pos="1014884" algn="l"/>
                <a:tab pos="5142153" algn="l"/>
                <a:tab pos="6450552" algn="l"/>
                <a:tab pos="9170079" algn="l"/>
              </a:tabLst>
            </a:pPr>
            <a:r>
              <a:rPr sz="4978" b="1" spc="-587" dirty="0">
                <a:latin typeface="Arial"/>
                <a:cs typeface="Arial"/>
              </a:rPr>
              <a:t>A</a:t>
            </a:r>
            <a:r>
              <a:rPr sz="4978" spc="-587" dirty="0">
                <a:latin typeface="Times New Roman"/>
                <a:cs typeface="Times New Roman"/>
              </a:rPr>
              <a:t>	</a:t>
            </a:r>
            <a:r>
              <a:rPr sz="4978" b="1" spc="-240" dirty="0">
                <a:latin typeface="Arial"/>
                <a:cs typeface="Arial"/>
              </a:rPr>
              <a:t>r</a:t>
            </a:r>
            <a:r>
              <a:rPr sz="4978" b="1" spc="-258" dirty="0">
                <a:latin typeface="Arial"/>
                <a:cs typeface="Arial"/>
              </a:rPr>
              <a:t>e</a:t>
            </a:r>
            <a:r>
              <a:rPr sz="4978" b="1" spc="-702" dirty="0">
                <a:latin typeface="Arial"/>
                <a:cs typeface="Arial"/>
              </a:rPr>
              <a:t>g</a:t>
            </a:r>
            <a:r>
              <a:rPr sz="4978" b="1" spc="-382" dirty="0">
                <a:latin typeface="Arial"/>
                <a:cs typeface="Arial"/>
              </a:rPr>
              <a:t>u</a:t>
            </a:r>
            <a:r>
              <a:rPr sz="4978" b="1" spc="-160" dirty="0">
                <a:latin typeface="Arial"/>
                <a:cs typeface="Arial"/>
              </a:rPr>
              <a:t>l</a:t>
            </a:r>
            <a:r>
              <a:rPr sz="4978" b="1" spc="-302" dirty="0">
                <a:latin typeface="Arial"/>
                <a:cs typeface="Arial"/>
              </a:rPr>
              <a:t>a</a:t>
            </a:r>
            <a:r>
              <a:rPr sz="4978" b="1" spc="-178" dirty="0">
                <a:latin typeface="Arial"/>
                <a:cs typeface="Arial"/>
              </a:rPr>
              <a:t>ri</a:t>
            </a:r>
            <a:r>
              <a:rPr sz="4978" b="1" spc="-578" dirty="0">
                <a:latin typeface="Arial"/>
                <a:cs typeface="Arial"/>
              </a:rPr>
              <a:t>z</a:t>
            </a:r>
            <a:r>
              <a:rPr sz="4978" b="1" spc="-329" dirty="0">
                <a:latin typeface="Arial"/>
                <a:cs typeface="Arial"/>
              </a:rPr>
              <a:t>a</a:t>
            </a:r>
            <a:r>
              <a:rPr sz="4978" b="1" spc="-711" dirty="0">
                <a:latin typeface="Arial"/>
                <a:cs typeface="Arial"/>
              </a:rPr>
              <a:t>ç</a:t>
            </a:r>
            <a:r>
              <a:rPr sz="4978" b="1" spc="-329" dirty="0">
                <a:latin typeface="Arial"/>
                <a:cs typeface="Arial"/>
              </a:rPr>
              <a:t>ã</a:t>
            </a:r>
            <a:r>
              <a:rPr sz="4978" b="1" spc="-373" dirty="0">
                <a:latin typeface="Arial"/>
                <a:cs typeface="Arial"/>
              </a:rPr>
              <a:t>o</a:t>
            </a:r>
            <a:r>
              <a:rPr sz="4978" dirty="0">
                <a:latin typeface="Times New Roman"/>
                <a:cs typeface="Times New Roman"/>
              </a:rPr>
              <a:t>	</a:t>
            </a:r>
            <a:r>
              <a:rPr sz="4978" b="1" spc="-382" dirty="0">
                <a:latin typeface="Arial"/>
                <a:cs typeface="Arial"/>
              </a:rPr>
              <a:t>d</a:t>
            </a:r>
            <a:r>
              <a:rPr sz="4978" b="1" spc="-373" dirty="0">
                <a:latin typeface="Arial"/>
                <a:cs typeface="Arial"/>
              </a:rPr>
              <a:t>o</a:t>
            </a:r>
            <a:r>
              <a:rPr sz="4978" dirty="0">
                <a:latin typeface="Times New Roman"/>
                <a:cs typeface="Times New Roman"/>
              </a:rPr>
              <a:t>	</a:t>
            </a:r>
            <a:r>
              <a:rPr sz="4978" b="1" spc="-71" dirty="0">
                <a:latin typeface="Arial"/>
                <a:cs typeface="Arial"/>
              </a:rPr>
              <a:t>I</a:t>
            </a:r>
            <a:r>
              <a:rPr sz="4978" b="1" spc="196" dirty="0">
                <a:latin typeface="Arial"/>
                <a:cs typeface="Arial"/>
              </a:rPr>
              <a:t>M</a:t>
            </a:r>
            <a:r>
              <a:rPr sz="4978" b="1" spc="-596" dirty="0">
                <a:latin typeface="Arial"/>
                <a:cs typeface="Arial"/>
              </a:rPr>
              <a:t>Ó</a:t>
            </a:r>
            <a:r>
              <a:rPr sz="4978" b="1" spc="-382" dirty="0">
                <a:latin typeface="Arial"/>
                <a:cs typeface="Arial"/>
              </a:rPr>
              <a:t>V</a:t>
            </a:r>
            <a:r>
              <a:rPr sz="4978" b="1" spc="-898" dirty="0">
                <a:latin typeface="Arial"/>
                <a:cs typeface="Arial"/>
              </a:rPr>
              <a:t>E</a:t>
            </a:r>
            <a:r>
              <a:rPr sz="4978" b="1" spc="-942" dirty="0">
                <a:latin typeface="Arial"/>
                <a:cs typeface="Arial"/>
              </a:rPr>
              <a:t>L</a:t>
            </a:r>
            <a:r>
              <a:rPr sz="4978" dirty="0">
                <a:latin typeface="Times New Roman"/>
                <a:cs typeface="Times New Roman"/>
              </a:rPr>
              <a:t>	</a:t>
            </a:r>
            <a:r>
              <a:rPr sz="4978" b="1" spc="-382" dirty="0">
                <a:latin typeface="Arial"/>
                <a:cs typeface="Arial"/>
              </a:rPr>
              <a:t>n</a:t>
            </a:r>
            <a:r>
              <a:rPr sz="4978" b="1" spc="-276" dirty="0">
                <a:latin typeface="Arial"/>
                <a:cs typeface="Arial"/>
              </a:rPr>
              <a:t>o </a:t>
            </a:r>
            <a:r>
              <a:rPr sz="4978" spc="-151" dirty="0">
                <a:latin typeface="Times New Roman"/>
                <a:cs typeface="Times New Roman"/>
              </a:rPr>
              <a:t> </a:t>
            </a:r>
            <a:r>
              <a:rPr sz="4978" b="1" spc="-363" dirty="0">
                <a:latin typeface="Arial"/>
                <a:cs typeface="Arial"/>
              </a:rPr>
              <a:t>responsabilidade </a:t>
            </a:r>
            <a:r>
              <a:rPr sz="4978" b="1" spc="-382" dirty="0">
                <a:latin typeface="Arial"/>
                <a:cs typeface="Arial"/>
              </a:rPr>
              <a:t>do</a:t>
            </a:r>
            <a:r>
              <a:rPr sz="4978" b="1" spc="-98" dirty="0">
                <a:latin typeface="Arial"/>
                <a:cs typeface="Arial"/>
              </a:rPr>
              <a:t> </a:t>
            </a:r>
            <a:r>
              <a:rPr sz="4978" b="1" spc="-356" dirty="0">
                <a:latin typeface="Arial"/>
                <a:cs typeface="Arial"/>
              </a:rPr>
              <a:t>selecionado</a:t>
            </a:r>
            <a:r>
              <a:rPr sz="3556" b="1" spc="-356" dirty="0">
                <a:latin typeface="Arial"/>
                <a:cs typeface="Arial"/>
              </a:rPr>
              <a:t>.</a:t>
            </a:r>
            <a:endParaRPr sz="3556">
              <a:latin typeface="Arial"/>
              <a:cs typeface="Arial"/>
            </a:endParaRPr>
          </a:p>
        </p:txBody>
      </p:sp>
      <p:sp>
        <p:nvSpPr>
          <p:cNvPr id="10" name="object 2"/>
          <p:cNvSpPr/>
          <p:nvPr/>
        </p:nvSpPr>
        <p:spPr>
          <a:xfrm>
            <a:off x="5417" y="9849006"/>
            <a:ext cx="19004895" cy="812792"/>
          </a:xfrm>
          <a:custGeom>
            <a:avLst/>
            <a:gdLst/>
            <a:ahLst/>
            <a:cxnLst/>
            <a:rect l="l" t="t" r="r" b="b"/>
            <a:pathLst>
              <a:path w="9141460" h="457200">
                <a:moveTo>
                  <a:pt x="0" y="0"/>
                </a:moveTo>
                <a:lnTo>
                  <a:pt x="0" y="457200"/>
                </a:lnTo>
                <a:lnTo>
                  <a:pt x="9140952" y="457200"/>
                </a:lnTo>
                <a:lnTo>
                  <a:pt x="9140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3"/>
          <p:cNvSpPr/>
          <p:nvPr/>
        </p:nvSpPr>
        <p:spPr>
          <a:xfrm>
            <a:off x="0" y="9732510"/>
            <a:ext cx="19007534" cy="114017"/>
          </a:xfrm>
          <a:custGeom>
            <a:avLst/>
            <a:gdLst/>
            <a:ahLst/>
            <a:cxnLst/>
            <a:rect l="l" t="t" r="r" b="b"/>
            <a:pathLst>
              <a:path w="9142730" h="64134">
                <a:moveTo>
                  <a:pt x="0" y="64008"/>
                </a:moveTo>
                <a:lnTo>
                  <a:pt x="9142476" y="64008"/>
                </a:lnTo>
                <a:lnTo>
                  <a:pt x="9142476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/>
        </p:nvSpPr>
        <p:spPr>
          <a:xfrm>
            <a:off x="5417" y="9849006"/>
            <a:ext cx="19004895" cy="812792"/>
          </a:xfrm>
          <a:custGeom>
            <a:avLst/>
            <a:gdLst/>
            <a:ahLst/>
            <a:cxnLst/>
            <a:rect l="l" t="t" r="r" b="b"/>
            <a:pathLst>
              <a:path w="9141460" h="457200">
                <a:moveTo>
                  <a:pt x="0" y="0"/>
                </a:moveTo>
                <a:lnTo>
                  <a:pt x="0" y="457200"/>
                </a:lnTo>
                <a:lnTo>
                  <a:pt x="9140952" y="457200"/>
                </a:lnTo>
                <a:lnTo>
                  <a:pt x="9140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3"/>
          <p:cNvSpPr/>
          <p:nvPr/>
        </p:nvSpPr>
        <p:spPr>
          <a:xfrm>
            <a:off x="0" y="9732510"/>
            <a:ext cx="19007534" cy="114017"/>
          </a:xfrm>
          <a:custGeom>
            <a:avLst/>
            <a:gdLst/>
            <a:ahLst/>
            <a:cxnLst/>
            <a:rect l="l" t="t" r="r" b="b"/>
            <a:pathLst>
              <a:path w="9142730" h="64134">
                <a:moveTo>
                  <a:pt x="0" y="64008"/>
                </a:moveTo>
                <a:lnTo>
                  <a:pt x="9142476" y="64008"/>
                </a:lnTo>
                <a:lnTo>
                  <a:pt x="9142476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665956" y="1948540"/>
            <a:ext cx="17924835" cy="626845"/>
          </a:xfrm>
          <a:prstGeom prst="rect">
            <a:avLst/>
          </a:prstGeom>
        </p:spPr>
        <p:txBody>
          <a:bodyPr vert="horz" wrap="square" lIns="0" tIns="95955" rIns="0" bIns="0" rtlCol="0">
            <a:spAutoFit/>
          </a:bodyPr>
          <a:lstStyle/>
          <a:p>
            <a:pPr marL="22578" marR="9031">
              <a:lnSpc>
                <a:spcPts val="4605"/>
              </a:lnSpc>
              <a:spcBef>
                <a:spcPts val="756"/>
              </a:spcBef>
            </a:pPr>
            <a:r>
              <a:rPr sz="3000" b="1" spc="-498" dirty="0">
                <a:latin typeface="Arial"/>
                <a:cs typeface="Arial"/>
              </a:rPr>
              <a:t>O </a:t>
            </a:r>
            <a:r>
              <a:rPr sz="3000" b="1" spc="-240" dirty="0">
                <a:latin typeface="Arial"/>
                <a:cs typeface="Arial"/>
              </a:rPr>
              <a:t>processo </a:t>
            </a:r>
            <a:r>
              <a:rPr sz="3000" b="1" spc="-196" dirty="0">
                <a:latin typeface="Arial"/>
                <a:cs typeface="Arial"/>
              </a:rPr>
              <a:t>de </a:t>
            </a:r>
            <a:r>
              <a:rPr sz="3000" b="1" spc="-178" dirty="0">
                <a:latin typeface="Arial"/>
                <a:cs typeface="Arial"/>
              </a:rPr>
              <a:t>cadastramento </a:t>
            </a:r>
            <a:r>
              <a:rPr sz="3000" b="1" spc="-267" dirty="0">
                <a:latin typeface="Arial"/>
                <a:cs typeface="Arial"/>
              </a:rPr>
              <a:t>será </a:t>
            </a:r>
            <a:r>
              <a:rPr sz="3000" b="1" spc="-187" dirty="0">
                <a:latin typeface="Arial"/>
                <a:cs typeface="Arial"/>
              </a:rPr>
              <a:t>realizado </a:t>
            </a:r>
            <a:r>
              <a:rPr sz="3000" b="1" spc="-338" dirty="0">
                <a:latin typeface="Arial"/>
                <a:cs typeface="Arial"/>
              </a:rPr>
              <a:t>a </a:t>
            </a:r>
            <a:r>
              <a:rPr sz="3000" b="1" spc="-18" dirty="0">
                <a:latin typeface="Arial"/>
                <a:cs typeface="Arial"/>
              </a:rPr>
              <a:t>partir </a:t>
            </a:r>
            <a:r>
              <a:rPr sz="3000" b="1" spc="-196" dirty="0">
                <a:latin typeface="Arial"/>
                <a:cs typeface="Arial"/>
              </a:rPr>
              <a:t>de </a:t>
            </a:r>
            <a:r>
              <a:rPr sz="3000" b="1" spc="-213" dirty="0">
                <a:latin typeface="Arial"/>
                <a:cs typeface="Arial"/>
              </a:rPr>
              <a:t>9 </a:t>
            </a:r>
            <a:r>
              <a:rPr sz="3000" b="1" spc="-203" dirty="0">
                <a:latin typeface="Arial"/>
                <a:cs typeface="Arial"/>
              </a:rPr>
              <a:t>de  </a:t>
            </a:r>
            <a:r>
              <a:rPr sz="3000" b="1" spc="-107" dirty="0">
                <a:latin typeface="Arial"/>
                <a:cs typeface="Arial"/>
              </a:rPr>
              <a:t>janeiro </a:t>
            </a:r>
            <a:r>
              <a:rPr sz="3000" b="1" spc="-142" dirty="0">
                <a:latin typeface="Arial"/>
                <a:cs typeface="Arial"/>
              </a:rPr>
              <a:t>conforme </a:t>
            </a:r>
            <a:r>
              <a:rPr sz="3000" b="1" spc="-151" dirty="0">
                <a:latin typeface="Arial"/>
                <a:cs typeface="Arial"/>
              </a:rPr>
              <a:t>proposta </a:t>
            </a:r>
            <a:r>
              <a:rPr sz="3000" b="1" spc="-196" dirty="0">
                <a:latin typeface="Arial"/>
                <a:cs typeface="Arial"/>
              </a:rPr>
              <a:t>de cronograma</a:t>
            </a:r>
            <a:r>
              <a:rPr sz="3000" b="1" spc="-640" dirty="0">
                <a:latin typeface="Arial"/>
                <a:cs typeface="Arial"/>
              </a:rPr>
              <a:t> </a:t>
            </a:r>
            <a:r>
              <a:rPr sz="3000" b="1" spc="-196" dirty="0">
                <a:latin typeface="Arial"/>
                <a:cs typeface="Arial"/>
              </a:rPr>
              <a:t>abaixo:</a:t>
            </a:r>
            <a:endParaRPr sz="3000" b="1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8570" y="715878"/>
            <a:ext cx="18468964" cy="1100016"/>
          </a:xfrm>
          <a:prstGeom prst="rect">
            <a:avLst/>
          </a:prstGeom>
        </p:spPr>
        <p:txBody>
          <a:bodyPr vert="horz" wrap="square" lIns="0" tIns="22578" rIns="0" bIns="0" rtlCol="0">
            <a:spAutoFit/>
          </a:bodyPr>
          <a:lstStyle/>
          <a:p>
            <a:pPr marL="22578">
              <a:spcBef>
                <a:spcPts val="178"/>
              </a:spcBef>
            </a:pPr>
            <a:r>
              <a:rPr sz="7000" u="sng" spc="-150" dirty="0">
                <a:uFill>
                  <a:solidFill>
                    <a:srgbClr val="7F7F7F"/>
                  </a:solidFill>
                </a:uFill>
              </a:rPr>
              <a:t>PROPOSTA DE CRONOGRAMA DAS AÇÕES</a:t>
            </a:r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216979"/>
              </p:ext>
            </p:extLst>
          </p:nvPr>
        </p:nvGraphicFramePr>
        <p:xfrm>
          <a:off x="1961356" y="2678719"/>
          <a:ext cx="14463188" cy="71107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12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3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80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805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45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922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6086">
                <a:tc>
                  <a:txBody>
                    <a:bodyPr/>
                    <a:lstStyle/>
                    <a:p>
                      <a:pPr marL="11430" algn="ctr">
                        <a:lnSpc>
                          <a:spcPts val="1220"/>
                        </a:lnSpc>
                      </a:pPr>
                      <a:endParaRPr lang="pt-BR" sz="1900" b="1" spc="-114" dirty="0" smtClean="0">
                        <a:latin typeface="Arial"/>
                        <a:cs typeface="Arial"/>
                      </a:endParaRPr>
                    </a:p>
                    <a:p>
                      <a:pPr marL="11430" algn="ctr">
                        <a:lnSpc>
                          <a:spcPts val="1220"/>
                        </a:lnSpc>
                      </a:pPr>
                      <a:r>
                        <a:rPr sz="1900" b="1" spc="-114" dirty="0" smtClean="0">
                          <a:latin typeface="Arial"/>
                          <a:cs typeface="Arial"/>
                        </a:rPr>
                        <a:t>DATA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220"/>
                        </a:lnSpc>
                      </a:pPr>
                      <a:endParaRPr lang="pt-BR" sz="1900" b="1" spc="-114" dirty="0" smtClean="0">
                        <a:latin typeface="Arial"/>
                        <a:cs typeface="Arial"/>
                      </a:endParaRPr>
                    </a:p>
                    <a:p>
                      <a:pPr marL="12065" algn="ctr">
                        <a:lnSpc>
                          <a:spcPts val="1220"/>
                        </a:lnSpc>
                      </a:pPr>
                      <a:r>
                        <a:rPr sz="1900" b="1" spc="-114" dirty="0" smtClean="0">
                          <a:latin typeface="Arial"/>
                          <a:cs typeface="Arial"/>
                        </a:rPr>
                        <a:t>SAÍDA</a:t>
                      </a:r>
                      <a:r>
                        <a:rPr sz="1900" b="1" spc="-7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spc="-114" dirty="0">
                          <a:latin typeface="Arial"/>
                          <a:cs typeface="Arial"/>
                        </a:rPr>
                        <a:t>C.G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220"/>
                        </a:lnSpc>
                      </a:pPr>
                      <a:endParaRPr lang="pt-BR" sz="1900" b="1" spc="-130" dirty="0" smtClean="0">
                        <a:latin typeface="Arial"/>
                        <a:cs typeface="Arial"/>
                      </a:endParaRPr>
                    </a:p>
                    <a:p>
                      <a:pPr marL="13970" algn="ctr">
                        <a:lnSpc>
                          <a:spcPts val="1220"/>
                        </a:lnSpc>
                      </a:pPr>
                      <a:r>
                        <a:rPr sz="1900" b="1" spc="-130" dirty="0" smtClean="0">
                          <a:latin typeface="Arial"/>
                          <a:cs typeface="Arial"/>
                        </a:rPr>
                        <a:t>RETORNO</a:t>
                      </a:r>
                      <a:r>
                        <a:rPr sz="1900" b="1" spc="-1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spc="-114" dirty="0">
                          <a:latin typeface="Arial"/>
                          <a:cs typeface="Arial"/>
                        </a:rPr>
                        <a:t>C.G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220"/>
                        </a:lnSpc>
                      </a:pPr>
                      <a:endParaRPr lang="pt-BR" sz="1900" b="1" spc="-70" dirty="0" smtClean="0">
                        <a:latin typeface="Arial"/>
                        <a:cs typeface="Arial"/>
                      </a:endParaRPr>
                    </a:p>
                    <a:p>
                      <a:pPr marL="13970" algn="ctr">
                        <a:lnSpc>
                          <a:spcPts val="1220"/>
                        </a:lnSpc>
                      </a:pPr>
                      <a:r>
                        <a:rPr sz="1900" b="1" spc="-70" dirty="0" smtClean="0">
                          <a:latin typeface="Arial"/>
                          <a:cs typeface="Arial"/>
                        </a:rPr>
                        <a:t>MUNICÍPIO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220"/>
                        </a:lnSpc>
                      </a:pPr>
                      <a:endParaRPr lang="pt-BR" sz="1900" b="1" spc="-105" dirty="0" smtClean="0">
                        <a:latin typeface="Arial"/>
                        <a:cs typeface="Arial"/>
                      </a:endParaRPr>
                    </a:p>
                    <a:p>
                      <a:pPr marL="13970" algn="ctr">
                        <a:lnSpc>
                          <a:spcPts val="1220"/>
                        </a:lnSpc>
                      </a:pPr>
                      <a:r>
                        <a:rPr sz="1900" b="1" spc="-105" dirty="0" smtClean="0">
                          <a:latin typeface="Arial"/>
                          <a:cs typeface="Arial"/>
                        </a:rPr>
                        <a:t>REUNIÃO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20"/>
                        </a:lnSpc>
                      </a:pPr>
                      <a:endParaRPr lang="pt-BR" sz="1900" b="1" spc="-135" dirty="0" smtClean="0">
                        <a:latin typeface="Arial"/>
                        <a:cs typeface="Arial"/>
                      </a:endParaRPr>
                    </a:p>
                    <a:p>
                      <a:pPr marL="12700" algn="ctr">
                        <a:lnSpc>
                          <a:spcPts val="1220"/>
                        </a:lnSpc>
                      </a:pPr>
                      <a:r>
                        <a:rPr sz="1900" b="1" spc="-135" dirty="0" smtClean="0">
                          <a:latin typeface="Arial"/>
                          <a:cs typeface="Arial"/>
                        </a:rPr>
                        <a:t>CAPACITAÇÃO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086">
                <a:tc>
                  <a:txBody>
                    <a:bodyPr/>
                    <a:lstStyle/>
                    <a:p>
                      <a:pPr marL="8890" algn="ctr">
                        <a:lnSpc>
                          <a:spcPts val="1220"/>
                        </a:lnSpc>
                      </a:pPr>
                      <a:endParaRPr lang="pt-BR" sz="1900" b="1" spc="-10" dirty="0" smtClean="0">
                        <a:latin typeface="Arial"/>
                        <a:cs typeface="Arial"/>
                      </a:endParaRPr>
                    </a:p>
                    <a:p>
                      <a:pPr marL="8890" algn="ctr">
                        <a:lnSpc>
                          <a:spcPts val="1220"/>
                        </a:lnSpc>
                      </a:pPr>
                      <a:r>
                        <a:rPr sz="1900" b="1" spc="-10" dirty="0" smtClean="0">
                          <a:latin typeface="Arial"/>
                          <a:cs typeface="Arial"/>
                        </a:rPr>
                        <a:t>12/12/2016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2700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06:00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220"/>
                        </a:lnSpc>
                      </a:pPr>
                      <a:endParaRPr lang="pt-BR" sz="1900" b="1" spc="-10" dirty="0" smtClean="0">
                        <a:latin typeface="Arial"/>
                        <a:cs typeface="Arial"/>
                      </a:endParaRPr>
                    </a:p>
                    <a:p>
                      <a:pPr marL="12065" algn="ctr">
                        <a:lnSpc>
                          <a:spcPts val="1220"/>
                        </a:lnSpc>
                      </a:pPr>
                      <a:r>
                        <a:rPr sz="1900" b="1" spc="-10" dirty="0" smtClean="0">
                          <a:latin typeface="Arial"/>
                          <a:cs typeface="Arial"/>
                        </a:rPr>
                        <a:t>16/12/2016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220"/>
                        </a:lnSpc>
                      </a:pPr>
                      <a:endParaRPr lang="pt-BR" sz="1900" b="1" spc="-50" dirty="0" smtClean="0">
                        <a:latin typeface="Arial"/>
                        <a:cs typeface="Arial"/>
                      </a:endParaRPr>
                    </a:p>
                    <a:p>
                      <a:pPr marL="13970" algn="ctr">
                        <a:lnSpc>
                          <a:spcPts val="1220"/>
                        </a:lnSpc>
                      </a:pPr>
                      <a:r>
                        <a:rPr sz="1900" b="1" spc="-50" dirty="0" err="1" smtClean="0">
                          <a:latin typeface="Arial"/>
                          <a:cs typeface="Arial"/>
                        </a:rPr>
                        <a:t>Itaquiraí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25780">
                        <a:lnSpc>
                          <a:spcPts val="1220"/>
                        </a:lnSpc>
                      </a:pPr>
                      <a:endParaRPr lang="pt-BR" sz="1900" b="1" spc="-140" dirty="0" smtClean="0">
                        <a:latin typeface="Arial"/>
                        <a:cs typeface="Arial"/>
                      </a:endParaRPr>
                    </a:p>
                    <a:p>
                      <a:pPr marL="525780">
                        <a:lnSpc>
                          <a:spcPts val="1220"/>
                        </a:lnSpc>
                      </a:pPr>
                      <a:r>
                        <a:rPr sz="1900" b="1" spc="-140" dirty="0" smtClean="0">
                          <a:latin typeface="Arial"/>
                          <a:cs typeface="Arial"/>
                        </a:rPr>
                        <a:t>CADASTRO </a:t>
                      </a:r>
                      <a:r>
                        <a:rPr sz="1900" b="1" spc="-145" dirty="0">
                          <a:latin typeface="Arial"/>
                          <a:cs typeface="Arial"/>
                        </a:rPr>
                        <a:t>DAS</a:t>
                      </a:r>
                      <a:r>
                        <a:rPr sz="1900" b="1" spc="-1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spc="-105" dirty="0">
                          <a:latin typeface="Arial"/>
                          <a:cs typeface="Arial"/>
                        </a:rPr>
                        <a:t>FAMÍLIAS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828">
                <a:tc rowSpan="2"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pt-BR" sz="2000" b="0" spc="0" baseline="0" dirty="0" smtClean="0"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sz="1900" b="1" spc="-10" dirty="0" smtClean="0">
                          <a:latin typeface="Arial"/>
                          <a:cs typeface="Arial"/>
                        </a:rPr>
                        <a:t>09/01/2017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790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2700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06:00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205"/>
                        </a:lnSpc>
                      </a:pPr>
                      <a:endParaRPr lang="pt-BR" sz="1900" b="1" spc="-105" dirty="0" smtClean="0">
                        <a:latin typeface="Arial"/>
                        <a:cs typeface="Arial"/>
                      </a:endParaRPr>
                    </a:p>
                    <a:p>
                      <a:pPr marL="13335" algn="ctr">
                        <a:lnSpc>
                          <a:spcPts val="1205"/>
                        </a:lnSpc>
                      </a:pPr>
                      <a:r>
                        <a:rPr sz="1900" b="1" spc="-105" dirty="0" err="1" smtClean="0">
                          <a:latin typeface="Arial"/>
                          <a:cs typeface="Arial"/>
                        </a:rPr>
                        <a:t>Ribas</a:t>
                      </a:r>
                      <a:r>
                        <a:rPr sz="1900" b="1" spc="-10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spc="-80" dirty="0">
                          <a:latin typeface="Arial"/>
                          <a:cs typeface="Arial"/>
                        </a:rPr>
                        <a:t>do </a:t>
                      </a:r>
                      <a:r>
                        <a:rPr sz="1900" b="1" spc="-90" dirty="0">
                          <a:latin typeface="Arial"/>
                          <a:cs typeface="Arial"/>
                        </a:rPr>
                        <a:t>Rio</a:t>
                      </a:r>
                      <a:r>
                        <a:rPr sz="1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spc="-85" dirty="0">
                          <a:latin typeface="Arial"/>
                          <a:cs typeface="Arial"/>
                        </a:rPr>
                        <a:t>Pardo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4604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08:00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2700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10:00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63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220"/>
                        </a:lnSpc>
                      </a:pPr>
                      <a:endParaRPr lang="pt-BR" sz="1900" b="1" spc="-105" dirty="0" smtClean="0">
                        <a:latin typeface="Arial"/>
                        <a:cs typeface="Arial"/>
                      </a:endParaRPr>
                    </a:p>
                    <a:p>
                      <a:pPr marL="13970" algn="ctr">
                        <a:lnSpc>
                          <a:spcPts val="1220"/>
                        </a:lnSpc>
                      </a:pPr>
                      <a:r>
                        <a:rPr sz="1900" b="1" spc="-105" dirty="0" err="1" smtClean="0">
                          <a:latin typeface="Arial"/>
                          <a:cs typeface="Arial"/>
                        </a:rPr>
                        <a:t>Água</a:t>
                      </a:r>
                      <a:r>
                        <a:rPr sz="1900" b="1" spc="-7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spc="-85" dirty="0">
                          <a:latin typeface="Arial"/>
                          <a:cs typeface="Arial"/>
                        </a:rPr>
                        <a:t>Clara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4604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14:00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2700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16:00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086">
                <a:tc>
                  <a:txBody>
                    <a:bodyPr/>
                    <a:lstStyle/>
                    <a:p>
                      <a:pPr marL="8890" algn="ctr">
                        <a:lnSpc>
                          <a:spcPts val="1220"/>
                        </a:lnSpc>
                      </a:pPr>
                      <a:endParaRPr lang="pt-BR" sz="1900" b="1" spc="-10" dirty="0" smtClean="0">
                        <a:latin typeface="Arial"/>
                        <a:cs typeface="Arial"/>
                      </a:endParaRPr>
                    </a:p>
                    <a:p>
                      <a:pPr marL="8890" algn="ctr">
                        <a:lnSpc>
                          <a:spcPts val="1220"/>
                        </a:lnSpc>
                      </a:pPr>
                      <a:r>
                        <a:rPr sz="1900" b="1" spc="-10" dirty="0" smtClean="0">
                          <a:latin typeface="Arial"/>
                          <a:cs typeface="Arial"/>
                        </a:rPr>
                        <a:t>10/01/2017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220"/>
                        </a:lnSpc>
                      </a:pPr>
                      <a:endParaRPr lang="pt-BR" sz="1900" b="1" spc="-80" dirty="0" smtClean="0">
                        <a:latin typeface="Arial"/>
                        <a:cs typeface="Arial"/>
                      </a:endParaRPr>
                    </a:p>
                    <a:p>
                      <a:pPr marL="15240" algn="ctr">
                        <a:lnSpc>
                          <a:spcPts val="1220"/>
                        </a:lnSpc>
                      </a:pPr>
                      <a:r>
                        <a:rPr sz="1900" b="1" spc="-80" dirty="0" err="1" smtClean="0">
                          <a:latin typeface="Arial"/>
                          <a:cs typeface="Arial"/>
                        </a:rPr>
                        <a:t>Inocência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4604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10:00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2700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14:00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828">
                <a:tc>
                  <a:txBody>
                    <a:bodyPr/>
                    <a:lstStyle/>
                    <a:p>
                      <a:pPr marL="8890" algn="ctr">
                        <a:lnSpc>
                          <a:spcPts val="1205"/>
                        </a:lnSpc>
                      </a:pPr>
                      <a:endParaRPr lang="pt-BR" sz="1900" b="1" spc="-10" dirty="0" smtClean="0">
                        <a:latin typeface="Arial"/>
                        <a:cs typeface="Arial"/>
                      </a:endParaRPr>
                    </a:p>
                    <a:p>
                      <a:pPr marL="8890" algn="ctr">
                        <a:lnSpc>
                          <a:spcPts val="1205"/>
                        </a:lnSpc>
                      </a:pPr>
                      <a:r>
                        <a:rPr sz="1900" b="1" spc="-10" dirty="0" smtClean="0">
                          <a:latin typeface="Arial"/>
                          <a:cs typeface="Arial"/>
                        </a:rPr>
                        <a:t>11/01/2017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2065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20:00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205"/>
                        </a:lnSpc>
                      </a:pPr>
                      <a:endParaRPr lang="pt-BR" sz="1900" b="1" spc="-95" dirty="0" smtClean="0">
                        <a:latin typeface="Arial"/>
                        <a:cs typeface="Arial"/>
                      </a:endParaRPr>
                    </a:p>
                    <a:p>
                      <a:pPr marL="13970" algn="ctr">
                        <a:lnSpc>
                          <a:spcPts val="1205"/>
                        </a:lnSpc>
                      </a:pPr>
                      <a:r>
                        <a:rPr sz="1900" b="1" spc="-95" dirty="0" err="1" smtClean="0">
                          <a:latin typeface="Arial"/>
                          <a:cs typeface="Arial"/>
                        </a:rPr>
                        <a:t>Cassilândia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4604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10:00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2700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08:00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0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632">
                <a:tc>
                  <a:txBody>
                    <a:bodyPr/>
                    <a:lstStyle/>
                    <a:p>
                      <a:pPr marL="8890" algn="ctr">
                        <a:lnSpc>
                          <a:spcPts val="1205"/>
                        </a:lnSpc>
                      </a:pPr>
                      <a:endParaRPr lang="pt-BR" sz="1900" b="1" spc="-10" dirty="0" smtClean="0">
                        <a:latin typeface="Arial"/>
                        <a:cs typeface="Arial"/>
                      </a:endParaRPr>
                    </a:p>
                    <a:p>
                      <a:pPr marL="8890" algn="ctr">
                        <a:lnSpc>
                          <a:spcPts val="1205"/>
                        </a:lnSpc>
                      </a:pPr>
                      <a:r>
                        <a:rPr sz="1900" b="1" spc="-10" dirty="0" smtClean="0">
                          <a:latin typeface="Arial"/>
                          <a:cs typeface="Arial"/>
                        </a:rPr>
                        <a:t>12/01/2017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2700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06:00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205"/>
                        </a:lnSpc>
                      </a:pPr>
                      <a:endParaRPr lang="pt-BR" sz="1900" b="1" spc="-65" dirty="0" smtClean="0">
                        <a:latin typeface="Arial"/>
                        <a:cs typeface="Arial"/>
                      </a:endParaRPr>
                    </a:p>
                    <a:p>
                      <a:pPr marL="13970" algn="ctr">
                        <a:lnSpc>
                          <a:spcPts val="1205"/>
                        </a:lnSpc>
                      </a:pPr>
                      <a:r>
                        <a:rPr sz="1900" b="1" spc="-65" dirty="0" err="1" smtClean="0">
                          <a:latin typeface="Arial"/>
                          <a:cs typeface="Arial"/>
                        </a:rPr>
                        <a:t>Fátima</a:t>
                      </a:r>
                      <a:r>
                        <a:rPr sz="1900" b="1" spc="-6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spc="-80" dirty="0">
                          <a:latin typeface="Arial"/>
                          <a:cs typeface="Arial"/>
                        </a:rPr>
                        <a:t>do</a:t>
                      </a:r>
                      <a:r>
                        <a:rPr sz="1900" b="1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spc="-105" dirty="0">
                          <a:latin typeface="Arial"/>
                          <a:cs typeface="Arial"/>
                        </a:rPr>
                        <a:t>Sul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4604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10:00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2700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14:00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632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sz="1900" b="1" spc="-10" dirty="0" smtClean="0">
                          <a:latin typeface="Arial"/>
                          <a:cs typeface="Arial"/>
                        </a:rPr>
                        <a:t>13/01/2017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790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205"/>
                        </a:lnSpc>
                      </a:pPr>
                      <a:endParaRPr lang="pt-BR" sz="1900" b="1" spc="-70" dirty="0" smtClean="0">
                        <a:latin typeface="Arial"/>
                        <a:cs typeface="Arial"/>
                      </a:endParaRPr>
                    </a:p>
                    <a:p>
                      <a:pPr marL="14604" algn="ctr">
                        <a:lnSpc>
                          <a:spcPts val="1205"/>
                        </a:lnSpc>
                      </a:pPr>
                      <a:r>
                        <a:rPr sz="1900" b="1" spc="-70" dirty="0" err="1" smtClean="0">
                          <a:latin typeface="Arial"/>
                          <a:cs typeface="Arial"/>
                        </a:rPr>
                        <a:t>Glória</a:t>
                      </a:r>
                      <a:r>
                        <a:rPr sz="1900" b="1" spc="-7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spc="-7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9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spc="-90" dirty="0">
                          <a:latin typeface="Arial"/>
                          <a:cs typeface="Arial"/>
                        </a:rPr>
                        <a:t>Dourados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4604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08:00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2700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10:00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63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05"/>
                        </a:lnSpc>
                      </a:pPr>
                      <a:endParaRPr lang="pt-BR" sz="1900" b="1" spc="-75" dirty="0" smtClean="0">
                        <a:latin typeface="Arial"/>
                        <a:cs typeface="Arial"/>
                      </a:endParaRPr>
                    </a:p>
                    <a:p>
                      <a:pPr marL="12700" algn="ctr">
                        <a:lnSpc>
                          <a:spcPts val="1205"/>
                        </a:lnSpc>
                      </a:pPr>
                      <a:r>
                        <a:rPr sz="1900" b="1" spc="-75" dirty="0" smtClean="0">
                          <a:latin typeface="Arial"/>
                          <a:cs typeface="Arial"/>
                        </a:rPr>
                        <a:t>Novo </a:t>
                      </a:r>
                      <a:r>
                        <a:rPr sz="1900" b="1" spc="-60" dirty="0">
                          <a:latin typeface="Arial"/>
                          <a:cs typeface="Arial"/>
                        </a:rPr>
                        <a:t>Horizonte </a:t>
                      </a:r>
                      <a:r>
                        <a:rPr sz="1900" b="1" spc="-80" dirty="0">
                          <a:latin typeface="Arial"/>
                          <a:cs typeface="Arial"/>
                        </a:rPr>
                        <a:t>do</a:t>
                      </a:r>
                      <a:r>
                        <a:rPr sz="1900" b="1" spc="-1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spc="-105" dirty="0">
                          <a:latin typeface="Arial"/>
                          <a:cs typeface="Arial"/>
                        </a:rPr>
                        <a:t>Sul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4604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14:00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2700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16:00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7375">
                <a:tc>
                  <a:txBody>
                    <a:bodyPr/>
                    <a:lstStyle/>
                    <a:p>
                      <a:pPr marL="8890" algn="ctr">
                        <a:lnSpc>
                          <a:spcPts val="1205"/>
                        </a:lnSpc>
                      </a:pPr>
                      <a:endParaRPr lang="pt-BR" sz="1900" b="1" spc="-10" dirty="0" smtClean="0">
                        <a:latin typeface="Arial"/>
                        <a:cs typeface="Arial"/>
                      </a:endParaRPr>
                    </a:p>
                    <a:p>
                      <a:pPr marL="8890" algn="ctr">
                        <a:lnSpc>
                          <a:spcPts val="1205"/>
                        </a:lnSpc>
                      </a:pPr>
                      <a:r>
                        <a:rPr sz="1900" b="1" spc="-10" dirty="0" smtClean="0">
                          <a:latin typeface="Arial"/>
                          <a:cs typeface="Arial"/>
                        </a:rPr>
                        <a:t>14/01/2017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2065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12:00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96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9632">
                <a:tc>
                  <a:txBody>
                    <a:bodyPr/>
                    <a:lstStyle/>
                    <a:p>
                      <a:pPr marL="8890" algn="ctr">
                        <a:lnSpc>
                          <a:spcPts val="1220"/>
                        </a:lnSpc>
                      </a:pPr>
                      <a:endParaRPr lang="pt-BR" sz="1900" b="1" spc="-10" dirty="0" smtClean="0">
                        <a:latin typeface="Arial"/>
                        <a:cs typeface="Arial"/>
                      </a:endParaRPr>
                    </a:p>
                    <a:p>
                      <a:pPr marL="8890" algn="ctr">
                        <a:lnSpc>
                          <a:spcPts val="1220"/>
                        </a:lnSpc>
                      </a:pPr>
                      <a:r>
                        <a:rPr sz="1900" b="1" spc="-10" dirty="0" smtClean="0">
                          <a:latin typeface="Arial"/>
                          <a:cs typeface="Arial"/>
                        </a:rPr>
                        <a:t>16/01/2017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2700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12:00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08465">
                <a:tc>
                  <a:txBody>
                    <a:bodyPr/>
                    <a:lstStyle/>
                    <a:p>
                      <a:pPr marL="8890" algn="ctr">
                        <a:lnSpc>
                          <a:spcPts val="1220"/>
                        </a:lnSpc>
                      </a:pPr>
                      <a:endParaRPr lang="pt-BR" sz="1900" b="1" spc="-10" dirty="0" smtClean="0">
                        <a:latin typeface="Arial"/>
                        <a:cs typeface="Arial"/>
                      </a:endParaRPr>
                    </a:p>
                    <a:p>
                      <a:pPr marL="8890" algn="ctr">
                        <a:lnSpc>
                          <a:spcPts val="1220"/>
                        </a:lnSpc>
                      </a:pPr>
                      <a:r>
                        <a:rPr sz="1900" b="1" spc="-10" dirty="0" smtClean="0">
                          <a:latin typeface="Arial"/>
                          <a:cs typeface="Arial"/>
                        </a:rPr>
                        <a:t>17/01/2017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220"/>
                        </a:lnSpc>
                      </a:pPr>
                      <a:endParaRPr lang="pt-BR" sz="1900" b="1" spc="-100" dirty="0" smtClean="0">
                        <a:latin typeface="Arial"/>
                        <a:cs typeface="Arial"/>
                      </a:endParaRPr>
                    </a:p>
                    <a:p>
                      <a:pPr marL="13970" algn="ctr">
                        <a:lnSpc>
                          <a:spcPts val="1220"/>
                        </a:lnSpc>
                      </a:pPr>
                      <a:endParaRPr lang="pt-BR" sz="1900" b="1" spc="-100" dirty="0" smtClean="0">
                        <a:latin typeface="Arial"/>
                        <a:cs typeface="Arial"/>
                      </a:endParaRPr>
                    </a:p>
                    <a:p>
                      <a:pPr marL="13970" algn="ctr">
                        <a:lnSpc>
                          <a:spcPts val="1220"/>
                        </a:lnSpc>
                      </a:pPr>
                      <a:r>
                        <a:rPr sz="1900" b="1" spc="-100" dirty="0" err="1" smtClean="0">
                          <a:latin typeface="Arial"/>
                          <a:cs typeface="Arial"/>
                        </a:rPr>
                        <a:t>Japorã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4604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08:00 </a:t>
                      </a:r>
                      <a:r>
                        <a:rPr sz="1900" b="1" spc="-5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900" b="1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spc="-55" dirty="0">
                          <a:latin typeface="Arial"/>
                          <a:cs typeface="Arial"/>
                        </a:rPr>
                        <a:t>14:00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900" b="1" spc="-50" dirty="0">
                          <a:latin typeface="Arial"/>
                          <a:cs typeface="Arial"/>
                        </a:rPr>
                        <a:t>(Distrito)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2700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2700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10:00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9632">
                <a:tc>
                  <a:txBody>
                    <a:bodyPr/>
                    <a:lstStyle/>
                    <a:p>
                      <a:pPr marL="8890" algn="ctr">
                        <a:lnSpc>
                          <a:spcPts val="1205"/>
                        </a:lnSpc>
                      </a:pPr>
                      <a:endParaRPr lang="pt-BR" sz="1900" b="1" spc="-10" dirty="0" smtClean="0">
                        <a:latin typeface="Arial"/>
                        <a:cs typeface="Arial"/>
                      </a:endParaRPr>
                    </a:p>
                    <a:p>
                      <a:pPr marL="8890" algn="ctr">
                        <a:lnSpc>
                          <a:spcPts val="1205"/>
                        </a:lnSpc>
                      </a:pPr>
                      <a:r>
                        <a:rPr sz="1900" b="1" spc="-10" dirty="0" smtClean="0">
                          <a:latin typeface="Arial"/>
                          <a:cs typeface="Arial"/>
                        </a:rPr>
                        <a:t>18/01/2017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205"/>
                        </a:lnSpc>
                      </a:pPr>
                      <a:endParaRPr lang="pt-BR" sz="1900" b="1" spc="-95" dirty="0" smtClean="0">
                        <a:latin typeface="Arial"/>
                        <a:cs typeface="Arial"/>
                      </a:endParaRPr>
                    </a:p>
                    <a:p>
                      <a:pPr marL="13335" algn="ctr">
                        <a:lnSpc>
                          <a:spcPts val="1205"/>
                        </a:lnSpc>
                      </a:pPr>
                      <a:r>
                        <a:rPr sz="1900" b="1" spc="-95" dirty="0" err="1" smtClean="0">
                          <a:latin typeface="Arial"/>
                          <a:cs typeface="Arial"/>
                        </a:rPr>
                        <a:t>Paranhos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4604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10:00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2700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14:00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9632">
                <a:tc rowSpan="2"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endParaRPr lang="pt-BR" sz="2000" b="0" spc="0" dirty="0" smtClean="0">
                        <a:latin typeface="Times New Roman"/>
                        <a:cs typeface="Times New Roman"/>
                      </a:endParaRPr>
                    </a:p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pt-BR" sz="1900" b="1" spc="-10" dirty="0" smtClean="0">
                          <a:latin typeface="Arial"/>
                          <a:cs typeface="Arial"/>
                        </a:rPr>
                        <a:t>  </a:t>
                      </a:r>
                      <a:r>
                        <a:rPr sz="1900" b="1" spc="-10" dirty="0" smtClean="0">
                          <a:latin typeface="Arial"/>
                          <a:cs typeface="Arial"/>
                        </a:rPr>
                        <a:t>19/01/2017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790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205"/>
                        </a:lnSpc>
                      </a:pPr>
                      <a:endParaRPr lang="pt-BR" sz="1900" b="1" spc="-80" dirty="0" smtClean="0">
                        <a:latin typeface="Arial"/>
                        <a:cs typeface="Arial"/>
                      </a:endParaRPr>
                    </a:p>
                    <a:p>
                      <a:pPr marL="15240" algn="ctr">
                        <a:lnSpc>
                          <a:spcPts val="1205"/>
                        </a:lnSpc>
                      </a:pPr>
                      <a:r>
                        <a:rPr sz="1900" b="1" spc="-80" dirty="0" smtClean="0">
                          <a:latin typeface="Arial"/>
                          <a:cs typeface="Arial"/>
                        </a:rPr>
                        <a:t>Coronel </a:t>
                      </a:r>
                      <a:r>
                        <a:rPr sz="1900" b="1" spc="-95" dirty="0">
                          <a:latin typeface="Arial"/>
                          <a:cs typeface="Arial"/>
                        </a:rPr>
                        <a:t>Sapucaia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4604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08:00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2700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10:00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2963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05"/>
                        </a:lnSpc>
                      </a:pPr>
                      <a:endParaRPr lang="pt-BR" sz="1900" b="1" spc="-75" dirty="0" smtClean="0">
                        <a:latin typeface="Arial"/>
                        <a:cs typeface="Arial"/>
                      </a:endParaRPr>
                    </a:p>
                    <a:p>
                      <a:pPr marL="12700" algn="ctr">
                        <a:lnSpc>
                          <a:spcPts val="1205"/>
                        </a:lnSpc>
                      </a:pPr>
                      <a:r>
                        <a:rPr sz="1900" b="1" spc="-75" dirty="0" err="1" smtClean="0">
                          <a:latin typeface="Arial"/>
                          <a:cs typeface="Arial"/>
                        </a:rPr>
                        <a:t>Amambai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4604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16:00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2700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14:00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27375">
                <a:tc>
                  <a:txBody>
                    <a:bodyPr/>
                    <a:lstStyle/>
                    <a:p>
                      <a:pPr marL="8890" algn="ctr">
                        <a:lnSpc>
                          <a:spcPts val="1205"/>
                        </a:lnSpc>
                      </a:pPr>
                      <a:endParaRPr lang="pt-BR" sz="1900" b="1" spc="-10" dirty="0" smtClean="0">
                        <a:latin typeface="Arial"/>
                        <a:cs typeface="Arial"/>
                      </a:endParaRPr>
                    </a:p>
                    <a:p>
                      <a:pPr marL="8890" algn="ctr">
                        <a:lnSpc>
                          <a:spcPts val="1205"/>
                        </a:lnSpc>
                      </a:pPr>
                      <a:r>
                        <a:rPr sz="1900" b="1" spc="-10" dirty="0" smtClean="0">
                          <a:latin typeface="Arial"/>
                          <a:cs typeface="Arial"/>
                        </a:rPr>
                        <a:t>20/01/2017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2065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12:00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296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29632">
                <a:tc>
                  <a:txBody>
                    <a:bodyPr/>
                    <a:lstStyle/>
                    <a:p>
                      <a:pPr marL="8890" algn="ctr">
                        <a:lnSpc>
                          <a:spcPts val="1220"/>
                        </a:lnSpc>
                      </a:pPr>
                      <a:endParaRPr lang="pt-BR" sz="1900" b="1" spc="-10" dirty="0" smtClean="0">
                        <a:latin typeface="Arial"/>
                        <a:cs typeface="Arial"/>
                      </a:endParaRPr>
                    </a:p>
                    <a:p>
                      <a:pPr marL="8890" algn="ctr">
                        <a:lnSpc>
                          <a:spcPts val="1220"/>
                        </a:lnSpc>
                      </a:pPr>
                      <a:r>
                        <a:rPr sz="1900" b="1" spc="-10" dirty="0" smtClean="0">
                          <a:latin typeface="Arial"/>
                          <a:cs typeface="Arial"/>
                        </a:rPr>
                        <a:t>24/01/2017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2700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06:00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220"/>
                        </a:lnSpc>
                      </a:pPr>
                      <a:endParaRPr lang="pt-BR" sz="1900" b="1" spc="-100" dirty="0" smtClean="0">
                        <a:latin typeface="Arial"/>
                        <a:cs typeface="Arial"/>
                      </a:endParaRPr>
                    </a:p>
                    <a:p>
                      <a:pPr marL="15240" algn="ctr">
                        <a:lnSpc>
                          <a:spcPts val="1220"/>
                        </a:lnSpc>
                      </a:pPr>
                      <a:r>
                        <a:rPr sz="1900" b="1" spc="-100" dirty="0" smtClean="0">
                          <a:latin typeface="Arial"/>
                          <a:cs typeface="Arial"/>
                        </a:rPr>
                        <a:t>Costa</a:t>
                      </a:r>
                      <a:r>
                        <a:rPr sz="1900" b="1" spc="-9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spc="-100" dirty="0">
                          <a:latin typeface="Arial"/>
                          <a:cs typeface="Arial"/>
                        </a:rPr>
                        <a:t>Rica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4604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14:00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2700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10:30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29632">
                <a:tc>
                  <a:txBody>
                    <a:bodyPr/>
                    <a:lstStyle/>
                    <a:p>
                      <a:pPr marL="8890" algn="ctr">
                        <a:lnSpc>
                          <a:spcPts val="1220"/>
                        </a:lnSpc>
                      </a:pPr>
                      <a:endParaRPr lang="pt-BR" sz="1900" b="1" spc="-10" dirty="0" smtClean="0">
                        <a:latin typeface="Arial"/>
                        <a:cs typeface="Arial"/>
                      </a:endParaRPr>
                    </a:p>
                    <a:p>
                      <a:pPr marL="8890" algn="ctr">
                        <a:lnSpc>
                          <a:spcPts val="1220"/>
                        </a:lnSpc>
                      </a:pPr>
                      <a:r>
                        <a:rPr sz="1900" b="1" spc="-10" dirty="0" smtClean="0">
                          <a:latin typeface="Arial"/>
                          <a:cs typeface="Arial"/>
                        </a:rPr>
                        <a:t>25/01/2017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2065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22:00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20"/>
                        </a:lnSpc>
                      </a:pPr>
                      <a:endParaRPr lang="pt-BR" sz="1900" b="1" spc="-95" dirty="0" smtClean="0">
                        <a:latin typeface="Arial"/>
                        <a:cs typeface="Arial"/>
                      </a:endParaRPr>
                    </a:p>
                    <a:p>
                      <a:pPr marL="12700" algn="ctr">
                        <a:lnSpc>
                          <a:spcPts val="1220"/>
                        </a:lnSpc>
                      </a:pPr>
                      <a:r>
                        <a:rPr sz="1900" b="1" spc="-95" dirty="0" err="1" smtClean="0">
                          <a:latin typeface="Arial"/>
                          <a:cs typeface="Arial"/>
                        </a:rPr>
                        <a:t>Chapadão</a:t>
                      </a:r>
                      <a:r>
                        <a:rPr sz="1900" b="1" spc="-9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spc="-80" dirty="0">
                          <a:latin typeface="Arial"/>
                          <a:cs typeface="Arial"/>
                        </a:rPr>
                        <a:t>do</a:t>
                      </a:r>
                      <a:r>
                        <a:rPr sz="19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spc="-105" dirty="0">
                          <a:latin typeface="Arial"/>
                          <a:cs typeface="Arial"/>
                        </a:rPr>
                        <a:t>Sul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4604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10:00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12700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08:00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0307" y="755848"/>
            <a:ext cx="18606919" cy="1100016"/>
          </a:xfrm>
          <a:prstGeom prst="rect">
            <a:avLst/>
          </a:prstGeom>
        </p:spPr>
        <p:txBody>
          <a:bodyPr vert="horz" wrap="square" lIns="0" tIns="22578" rIns="0" bIns="0" rtlCol="0">
            <a:spAutoFit/>
          </a:bodyPr>
          <a:lstStyle/>
          <a:p>
            <a:pPr marL="22578">
              <a:spcBef>
                <a:spcPts val="178"/>
              </a:spcBef>
            </a:pPr>
            <a:r>
              <a:rPr sz="7000" u="sng" spc="-150" dirty="0">
                <a:uFill>
                  <a:solidFill>
                    <a:srgbClr val="7F7F7F"/>
                  </a:solidFill>
                </a:uFill>
              </a:rPr>
              <a:t>PROPOSTA DE CRONOGRAMA DAS AÇÕES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787178"/>
              </p:ext>
            </p:extLst>
          </p:nvPr>
        </p:nvGraphicFramePr>
        <p:xfrm>
          <a:off x="2189956" y="2310470"/>
          <a:ext cx="14215962" cy="69674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0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2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22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550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572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7365">
                <a:tc>
                  <a:txBody>
                    <a:bodyPr/>
                    <a:lstStyle/>
                    <a:p>
                      <a:pPr marL="10795" algn="ctr">
                        <a:lnSpc>
                          <a:spcPts val="1220"/>
                        </a:lnSpc>
                      </a:pPr>
                      <a:endParaRPr lang="pt-BR" sz="1900" b="1" spc="-114" dirty="0" smtClean="0">
                        <a:latin typeface="Arial"/>
                        <a:cs typeface="Arial"/>
                      </a:endParaRPr>
                    </a:p>
                    <a:p>
                      <a:pPr marL="10795" algn="ctr">
                        <a:lnSpc>
                          <a:spcPts val="1220"/>
                        </a:lnSpc>
                      </a:pPr>
                      <a:r>
                        <a:rPr sz="1900" b="1" spc="-114" dirty="0" smtClean="0">
                          <a:latin typeface="Arial"/>
                          <a:cs typeface="Arial"/>
                        </a:rPr>
                        <a:t>DATA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1220"/>
                        </a:lnSpc>
                      </a:pPr>
                      <a:endParaRPr lang="pt-BR" sz="1900" b="1" spc="-114" dirty="0" smtClean="0">
                        <a:latin typeface="Arial"/>
                        <a:cs typeface="Arial"/>
                      </a:endParaRPr>
                    </a:p>
                    <a:p>
                      <a:pPr marL="8255" algn="ctr">
                        <a:lnSpc>
                          <a:spcPts val="1220"/>
                        </a:lnSpc>
                      </a:pPr>
                      <a:r>
                        <a:rPr sz="1900" b="1" spc="-114" dirty="0" smtClean="0">
                          <a:latin typeface="Arial"/>
                          <a:cs typeface="Arial"/>
                        </a:rPr>
                        <a:t>SAÍDA</a:t>
                      </a:r>
                      <a:r>
                        <a:rPr sz="1900" b="1" spc="-7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spc="-114" dirty="0">
                          <a:latin typeface="Arial"/>
                          <a:cs typeface="Arial"/>
                        </a:rPr>
                        <a:t>C.G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20"/>
                        </a:lnSpc>
                      </a:pPr>
                      <a:endParaRPr lang="pt-BR" sz="1900" b="1" spc="-130" dirty="0" smtClean="0">
                        <a:latin typeface="Arial"/>
                        <a:cs typeface="Arial"/>
                      </a:endParaRPr>
                    </a:p>
                    <a:p>
                      <a:pPr marL="8890" algn="ctr">
                        <a:lnSpc>
                          <a:spcPts val="1220"/>
                        </a:lnSpc>
                      </a:pPr>
                      <a:r>
                        <a:rPr sz="1900" b="1" spc="-130" dirty="0" smtClean="0">
                          <a:latin typeface="Arial"/>
                          <a:cs typeface="Arial"/>
                        </a:rPr>
                        <a:t>RETORNO</a:t>
                      </a:r>
                      <a:r>
                        <a:rPr sz="1900" b="1" spc="-1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spc="-114" dirty="0">
                          <a:latin typeface="Arial"/>
                          <a:cs typeface="Arial"/>
                        </a:rPr>
                        <a:t>C.G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1220"/>
                        </a:lnSpc>
                      </a:pPr>
                      <a:endParaRPr lang="pt-BR" sz="1900" b="1" spc="-70" dirty="0" smtClean="0">
                        <a:latin typeface="Arial"/>
                        <a:cs typeface="Arial"/>
                      </a:endParaRPr>
                    </a:p>
                    <a:p>
                      <a:pPr marL="8255" algn="ctr">
                        <a:lnSpc>
                          <a:spcPts val="1220"/>
                        </a:lnSpc>
                      </a:pPr>
                      <a:r>
                        <a:rPr sz="1900" b="1" spc="-70" dirty="0" smtClean="0">
                          <a:latin typeface="Arial"/>
                          <a:cs typeface="Arial"/>
                        </a:rPr>
                        <a:t>MUNICÍPIO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220"/>
                        </a:lnSpc>
                      </a:pPr>
                      <a:endParaRPr lang="pt-BR" sz="1900" b="1" spc="-105" dirty="0" smtClean="0">
                        <a:latin typeface="Arial"/>
                        <a:cs typeface="Arial"/>
                      </a:endParaRPr>
                    </a:p>
                    <a:p>
                      <a:pPr marL="5080" algn="ctr">
                        <a:lnSpc>
                          <a:spcPts val="1220"/>
                        </a:lnSpc>
                      </a:pPr>
                      <a:r>
                        <a:rPr sz="1900" b="1" spc="-105" dirty="0" smtClean="0">
                          <a:latin typeface="Arial"/>
                          <a:cs typeface="Arial"/>
                        </a:rPr>
                        <a:t>REUNIÃO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220"/>
                        </a:lnSpc>
                      </a:pPr>
                      <a:endParaRPr lang="pt-BR" sz="1900" b="1" spc="-135" dirty="0" smtClean="0">
                        <a:latin typeface="Arial"/>
                        <a:cs typeface="Arial"/>
                      </a:endParaRPr>
                    </a:p>
                    <a:p>
                      <a:pPr marL="2540" algn="ctr">
                        <a:lnSpc>
                          <a:spcPts val="1220"/>
                        </a:lnSpc>
                      </a:pPr>
                      <a:r>
                        <a:rPr sz="1900" b="1" spc="-135" dirty="0" smtClean="0">
                          <a:latin typeface="Arial"/>
                          <a:cs typeface="Arial"/>
                        </a:rPr>
                        <a:t>CAPACITAÇÃO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365">
                <a:tc>
                  <a:txBody>
                    <a:bodyPr/>
                    <a:lstStyle/>
                    <a:p>
                      <a:pPr marL="8255" algn="ctr">
                        <a:lnSpc>
                          <a:spcPts val="1220"/>
                        </a:lnSpc>
                      </a:pPr>
                      <a:endParaRPr lang="pt-BR" sz="1900" b="1" spc="-10" dirty="0" smtClean="0">
                        <a:latin typeface="Arial"/>
                        <a:cs typeface="Arial"/>
                      </a:endParaRPr>
                    </a:p>
                    <a:p>
                      <a:pPr marL="8255" algn="ctr">
                        <a:lnSpc>
                          <a:spcPts val="1220"/>
                        </a:lnSpc>
                      </a:pPr>
                      <a:r>
                        <a:rPr sz="1900" b="1" spc="-10" dirty="0" smtClean="0">
                          <a:latin typeface="Arial"/>
                          <a:cs typeface="Arial"/>
                        </a:rPr>
                        <a:t>12/12/2016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6350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06:00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1220"/>
                        </a:lnSpc>
                      </a:pPr>
                      <a:endParaRPr lang="pt-BR" sz="1900" b="1" spc="-10" dirty="0" smtClean="0">
                        <a:latin typeface="Arial"/>
                        <a:cs typeface="Arial"/>
                      </a:endParaRPr>
                    </a:p>
                    <a:p>
                      <a:pPr marL="6985" algn="ctr">
                        <a:lnSpc>
                          <a:spcPts val="1220"/>
                        </a:lnSpc>
                      </a:pPr>
                      <a:r>
                        <a:rPr sz="1900" b="1" spc="-10" dirty="0" smtClean="0">
                          <a:latin typeface="Arial"/>
                          <a:cs typeface="Arial"/>
                        </a:rPr>
                        <a:t>16/12/2016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1220"/>
                        </a:lnSpc>
                      </a:pPr>
                      <a:endParaRPr lang="pt-BR" sz="1900" b="1" spc="-50" dirty="0" smtClean="0">
                        <a:latin typeface="Arial"/>
                        <a:cs typeface="Arial"/>
                      </a:endParaRPr>
                    </a:p>
                    <a:p>
                      <a:pPr marL="8255" algn="ctr">
                        <a:lnSpc>
                          <a:spcPts val="1220"/>
                        </a:lnSpc>
                      </a:pPr>
                      <a:r>
                        <a:rPr sz="1900" b="1" spc="-50" dirty="0" err="1" smtClean="0">
                          <a:latin typeface="Arial"/>
                          <a:cs typeface="Arial"/>
                        </a:rPr>
                        <a:t>Itaquiraí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99109">
                        <a:lnSpc>
                          <a:spcPts val="1220"/>
                        </a:lnSpc>
                      </a:pPr>
                      <a:endParaRPr lang="pt-BR" sz="1900" b="1" spc="-140" dirty="0" smtClean="0">
                        <a:latin typeface="Arial"/>
                        <a:cs typeface="Arial"/>
                      </a:endParaRPr>
                    </a:p>
                    <a:p>
                      <a:pPr marL="499109">
                        <a:lnSpc>
                          <a:spcPts val="1220"/>
                        </a:lnSpc>
                      </a:pPr>
                      <a:r>
                        <a:rPr sz="1900" b="1" spc="-140" dirty="0" smtClean="0">
                          <a:latin typeface="Arial"/>
                          <a:cs typeface="Arial"/>
                        </a:rPr>
                        <a:t>CADASTRO </a:t>
                      </a:r>
                      <a:r>
                        <a:rPr sz="1900" b="1" spc="-145" dirty="0">
                          <a:latin typeface="Arial"/>
                          <a:cs typeface="Arial"/>
                        </a:rPr>
                        <a:t>DAS</a:t>
                      </a:r>
                      <a:r>
                        <a:rPr sz="1900" b="1" spc="-1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spc="-105" dirty="0">
                          <a:latin typeface="Arial"/>
                          <a:cs typeface="Arial"/>
                        </a:rPr>
                        <a:t>FAMÍLIAS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365">
                <a:tc>
                  <a:txBody>
                    <a:bodyPr/>
                    <a:lstStyle/>
                    <a:p>
                      <a:pPr marL="8255" algn="ctr">
                        <a:lnSpc>
                          <a:spcPts val="1220"/>
                        </a:lnSpc>
                      </a:pPr>
                      <a:endParaRPr lang="pt-BR" sz="1900" b="1" spc="-10" dirty="0" smtClean="0">
                        <a:latin typeface="Arial"/>
                        <a:cs typeface="Arial"/>
                      </a:endParaRPr>
                    </a:p>
                    <a:p>
                      <a:pPr marL="8255" algn="ctr">
                        <a:lnSpc>
                          <a:spcPts val="1220"/>
                        </a:lnSpc>
                      </a:pPr>
                      <a:r>
                        <a:rPr sz="1900" b="1" spc="-10" dirty="0" smtClean="0">
                          <a:latin typeface="Arial"/>
                          <a:cs typeface="Arial"/>
                        </a:rPr>
                        <a:t>09/01/2017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6350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06:00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1220"/>
                        </a:lnSpc>
                      </a:pPr>
                      <a:endParaRPr lang="pt-BR" sz="1900" b="1" spc="-100" dirty="0" smtClean="0">
                        <a:latin typeface="Arial"/>
                        <a:cs typeface="Arial"/>
                      </a:endParaRPr>
                    </a:p>
                    <a:p>
                      <a:pPr marL="9525" algn="ctr">
                        <a:lnSpc>
                          <a:spcPts val="1220"/>
                        </a:lnSpc>
                      </a:pPr>
                      <a:r>
                        <a:rPr sz="1900" b="1" spc="-100" dirty="0" err="1" smtClean="0">
                          <a:latin typeface="Arial"/>
                          <a:cs typeface="Arial"/>
                        </a:rPr>
                        <a:t>Bataguassu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5080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14:00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2540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16:00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107">
                <a:tc>
                  <a:txBody>
                    <a:bodyPr/>
                    <a:lstStyle/>
                    <a:p>
                      <a:pPr marL="8255" algn="ctr">
                        <a:lnSpc>
                          <a:spcPts val="1205"/>
                        </a:lnSpc>
                      </a:pPr>
                      <a:endParaRPr lang="pt-BR" sz="1900" b="1" spc="-10" dirty="0" smtClean="0">
                        <a:latin typeface="Arial"/>
                        <a:cs typeface="Arial"/>
                      </a:endParaRPr>
                    </a:p>
                    <a:p>
                      <a:pPr marL="8255" algn="ctr">
                        <a:lnSpc>
                          <a:spcPts val="1205"/>
                        </a:lnSpc>
                      </a:pPr>
                      <a:r>
                        <a:rPr sz="1900" b="1" spc="-10" dirty="0" smtClean="0">
                          <a:latin typeface="Arial"/>
                          <a:cs typeface="Arial"/>
                        </a:rPr>
                        <a:t>10/01/2017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6985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22:00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1205"/>
                        </a:lnSpc>
                      </a:pPr>
                      <a:endParaRPr lang="pt-BR" sz="1900" b="1" spc="-80" dirty="0" smtClean="0">
                        <a:latin typeface="Arial"/>
                        <a:cs typeface="Arial"/>
                      </a:endParaRPr>
                    </a:p>
                    <a:p>
                      <a:pPr marL="8255" algn="ctr">
                        <a:lnSpc>
                          <a:spcPts val="1205"/>
                        </a:lnSpc>
                      </a:pPr>
                      <a:r>
                        <a:rPr sz="1900" b="1" spc="-80" dirty="0" err="1" smtClean="0">
                          <a:latin typeface="Arial"/>
                          <a:cs typeface="Arial"/>
                        </a:rPr>
                        <a:t>Brasilândia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5080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08:00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2540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10:00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3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556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2012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10" dirty="0" smtClean="0">
                          <a:latin typeface="Arial"/>
                          <a:cs typeface="Arial"/>
                        </a:rPr>
                        <a:t>12/01/2017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6350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06:00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1220"/>
                        </a:lnSpc>
                      </a:pPr>
                      <a:endParaRPr lang="pt-BR" sz="1900" b="1" spc="-90" dirty="0" smtClean="0">
                        <a:latin typeface="Arial"/>
                        <a:cs typeface="Arial"/>
                      </a:endParaRPr>
                    </a:p>
                    <a:p>
                      <a:pPr marL="8255" algn="ctr">
                        <a:lnSpc>
                          <a:spcPts val="1220"/>
                        </a:lnSpc>
                      </a:pPr>
                      <a:r>
                        <a:rPr sz="1900" b="1" spc="-90" dirty="0" err="1" smtClean="0">
                          <a:latin typeface="Arial"/>
                          <a:cs typeface="Arial"/>
                        </a:rPr>
                        <a:t>Jaraguari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5080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08:00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2540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10:00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29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1205"/>
                        </a:lnSpc>
                      </a:pPr>
                      <a:endParaRPr lang="pt-BR" sz="1900" b="1" spc="-90" dirty="0" smtClean="0">
                        <a:latin typeface="Arial"/>
                        <a:cs typeface="Arial"/>
                      </a:endParaRPr>
                    </a:p>
                    <a:p>
                      <a:pPr marL="6985" algn="ctr">
                        <a:lnSpc>
                          <a:spcPts val="1205"/>
                        </a:lnSpc>
                      </a:pPr>
                      <a:r>
                        <a:rPr sz="1900" b="1" spc="-90" dirty="0" smtClean="0">
                          <a:latin typeface="Arial"/>
                          <a:cs typeface="Arial"/>
                        </a:rPr>
                        <a:t>Rio </a:t>
                      </a:r>
                      <a:r>
                        <a:rPr sz="1900" b="1" spc="-65" dirty="0">
                          <a:latin typeface="Arial"/>
                          <a:cs typeface="Arial"/>
                        </a:rPr>
                        <a:t>Verde </a:t>
                      </a:r>
                      <a:r>
                        <a:rPr sz="1900" b="1" spc="-70" dirty="0">
                          <a:latin typeface="Arial"/>
                          <a:cs typeface="Arial"/>
                        </a:rPr>
                        <a:t>de </a:t>
                      </a:r>
                      <a:r>
                        <a:rPr sz="1900" b="1" spc="-40" dirty="0">
                          <a:latin typeface="Arial"/>
                          <a:cs typeface="Arial"/>
                        </a:rPr>
                        <a:t>MT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5080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17:00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2540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15:00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298">
                <a:tc>
                  <a:txBody>
                    <a:bodyPr/>
                    <a:lstStyle/>
                    <a:p>
                      <a:pPr marL="8255" algn="ctr">
                        <a:lnSpc>
                          <a:spcPts val="1220"/>
                        </a:lnSpc>
                      </a:pPr>
                      <a:endParaRPr lang="pt-BR" sz="1900" b="1" spc="-10" dirty="0" smtClean="0">
                        <a:latin typeface="Arial"/>
                        <a:cs typeface="Arial"/>
                      </a:endParaRPr>
                    </a:p>
                    <a:p>
                      <a:pPr marL="8255" algn="ctr">
                        <a:lnSpc>
                          <a:spcPts val="1220"/>
                        </a:lnSpc>
                      </a:pPr>
                      <a:r>
                        <a:rPr sz="1900" b="1" spc="-10" dirty="0" smtClean="0">
                          <a:latin typeface="Arial"/>
                          <a:cs typeface="Arial"/>
                        </a:rPr>
                        <a:t>13/01/2017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20"/>
                        </a:lnSpc>
                      </a:pPr>
                      <a:endParaRPr lang="pt-BR" sz="1900" b="1" spc="-80" dirty="0" smtClean="0">
                        <a:latin typeface="Arial"/>
                        <a:cs typeface="Arial"/>
                      </a:endParaRPr>
                    </a:p>
                    <a:p>
                      <a:pPr marL="8890" algn="ctr">
                        <a:lnSpc>
                          <a:spcPts val="1220"/>
                        </a:lnSpc>
                      </a:pPr>
                      <a:r>
                        <a:rPr sz="1900" b="1" spc="-80" dirty="0" smtClean="0">
                          <a:latin typeface="Arial"/>
                          <a:cs typeface="Arial"/>
                        </a:rPr>
                        <a:t>Pedro</a:t>
                      </a:r>
                      <a:r>
                        <a:rPr sz="1900" b="1" spc="-7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spc="-105" dirty="0">
                          <a:latin typeface="Arial"/>
                          <a:cs typeface="Arial"/>
                        </a:rPr>
                        <a:t>Gomes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5080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09:00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2540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14:00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6556">
                <a:tc>
                  <a:txBody>
                    <a:bodyPr/>
                    <a:lstStyle/>
                    <a:p>
                      <a:pPr marL="8255" algn="ctr">
                        <a:lnSpc>
                          <a:spcPts val="1220"/>
                        </a:lnSpc>
                      </a:pPr>
                      <a:endParaRPr lang="pt-BR" sz="1900" b="1" spc="-10" dirty="0" smtClean="0">
                        <a:latin typeface="Arial"/>
                        <a:cs typeface="Arial"/>
                      </a:endParaRPr>
                    </a:p>
                    <a:p>
                      <a:pPr marL="8255" algn="ctr">
                        <a:lnSpc>
                          <a:spcPts val="1220"/>
                        </a:lnSpc>
                      </a:pPr>
                      <a:r>
                        <a:rPr sz="1900" b="1" spc="-10" dirty="0" smtClean="0">
                          <a:latin typeface="Arial"/>
                          <a:cs typeface="Arial"/>
                        </a:rPr>
                        <a:t>14/01/2017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6985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12:00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42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6556">
                <a:tc>
                  <a:txBody>
                    <a:bodyPr/>
                    <a:lstStyle/>
                    <a:p>
                      <a:pPr marL="8255" algn="ctr">
                        <a:lnSpc>
                          <a:spcPts val="1220"/>
                        </a:lnSpc>
                      </a:pPr>
                      <a:endParaRPr lang="pt-BR" sz="1900" b="1" spc="-10" dirty="0" smtClean="0">
                        <a:latin typeface="Arial"/>
                        <a:cs typeface="Arial"/>
                      </a:endParaRPr>
                    </a:p>
                    <a:p>
                      <a:pPr marL="8255" algn="ctr">
                        <a:lnSpc>
                          <a:spcPts val="1220"/>
                        </a:lnSpc>
                      </a:pPr>
                      <a:r>
                        <a:rPr sz="1900" b="1" spc="-10" dirty="0" smtClean="0">
                          <a:latin typeface="Arial"/>
                          <a:cs typeface="Arial"/>
                        </a:rPr>
                        <a:t>16/01/2017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6350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12:00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1220"/>
                        </a:lnSpc>
                      </a:pPr>
                      <a:endParaRPr lang="pt-BR" sz="1900" b="1" spc="-90" dirty="0" smtClean="0">
                        <a:latin typeface="Arial"/>
                        <a:cs typeface="Arial"/>
                      </a:endParaRPr>
                    </a:p>
                    <a:p>
                      <a:pPr marL="8255" algn="ctr">
                        <a:lnSpc>
                          <a:spcPts val="1220"/>
                        </a:lnSpc>
                      </a:pPr>
                      <a:r>
                        <a:rPr sz="1900" b="1" spc="-90" dirty="0" err="1" smtClean="0">
                          <a:latin typeface="Arial"/>
                          <a:cs typeface="Arial"/>
                        </a:rPr>
                        <a:t>Bodoquena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5080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16:00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2540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14:00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4298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201295">
                        <a:lnSpc>
                          <a:spcPct val="100000"/>
                        </a:lnSpc>
                      </a:pPr>
                      <a:r>
                        <a:rPr sz="1900" b="1" spc="-10" dirty="0" smtClean="0">
                          <a:latin typeface="Arial"/>
                          <a:cs typeface="Arial"/>
                        </a:rPr>
                        <a:t>17/01/2017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790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1205"/>
                        </a:lnSpc>
                      </a:pPr>
                      <a:endParaRPr lang="pt-BR" sz="1900" b="1" spc="-90" dirty="0" smtClean="0">
                        <a:latin typeface="Arial"/>
                        <a:cs typeface="Arial"/>
                      </a:endParaRPr>
                    </a:p>
                    <a:p>
                      <a:pPr marL="6985" algn="ctr">
                        <a:lnSpc>
                          <a:spcPts val="1205"/>
                        </a:lnSpc>
                      </a:pPr>
                      <a:r>
                        <a:rPr sz="1900" b="1" spc="-90" dirty="0" err="1" smtClean="0">
                          <a:latin typeface="Arial"/>
                          <a:cs typeface="Arial"/>
                        </a:rPr>
                        <a:t>Jardim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5080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08:00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2540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10:00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65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1220"/>
                        </a:lnSpc>
                      </a:pPr>
                      <a:endParaRPr lang="pt-BR" sz="1900" b="1" spc="-65" dirty="0" smtClean="0">
                        <a:latin typeface="Arial"/>
                        <a:cs typeface="Arial"/>
                      </a:endParaRPr>
                    </a:p>
                    <a:p>
                      <a:pPr marL="9525" algn="ctr">
                        <a:lnSpc>
                          <a:spcPts val="1220"/>
                        </a:lnSpc>
                      </a:pPr>
                      <a:r>
                        <a:rPr sz="1900" b="1" spc="-65" dirty="0" smtClean="0">
                          <a:latin typeface="Arial"/>
                          <a:cs typeface="Arial"/>
                        </a:rPr>
                        <a:t>Porto</a:t>
                      </a:r>
                      <a:r>
                        <a:rPr sz="1900" b="1" spc="-7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spc="-40" dirty="0">
                          <a:latin typeface="Arial"/>
                          <a:cs typeface="Arial"/>
                        </a:rPr>
                        <a:t>Murtinho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5080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17:00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2540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15:00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4298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201295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Arial"/>
                          <a:cs typeface="Arial"/>
                        </a:rPr>
                        <a:t>18/01/2017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790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1205"/>
                        </a:lnSpc>
                      </a:pPr>
                      <a:endParaRPr lang="pt-BR" sz="1900" b="1" spc="-85" dirty="0" smtClean="0">
                        <a:latin typeface="Arial"/>
                        <a:cs typeface="Arial"/>
                      </a:endParaRPr>
                    </a:p>
                    <a:p>
                      <a:pPr marL="8255" algn="ctr">
                        <a:lnSpc>
                          <a:spcPts val="1205"/>
                        </a:lnSpc>
                      </a:pPr>
                      <a:r>
                        <a:rPr sz="1900" b="1" spc="-85" dirty="0" smtClean="0">
                          <a:latin typeface="Arial"/>
                          <a:cs typeface="Arial"/>
                        </a:rPr>
                        <a:t>Bela</a:t>
                      </a:r>
                      <a:r>
                        <a:rPr sz="1900" b="1" spc="-7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spc="-65" dirty="0">
                          <a:latin typeface="Arial"/>
                          <a:cs typeface="Arial"/>
                        </a:rPr>
                        <a:t>Vista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5080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13:00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205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2540" algn="ctr">
                        <a:lnSpc>
                          <a:spcPts val="1205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10:00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429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1220"/>
                        </a:lnSpc>
                      </a:pPr>
                      <a:endParaRPr lang="pt-BR" sz="1900" b="1" spc="-65" dirty="0" smtClean="0">
                        <a:latin typeface="Arial"/>
                        <a:cs typeface="Arial"/>
                      </a:endParaRPr>
                    </a:p>
                    <a:p>
                      <a:pPr marL="7620" algn="ctr">
                        <a:lnSpc>
                          <a:spcPts val="1220"/>
                        </a:lnSpc>
                      </a:pPr>
                      <a:r>
                        <a:rPr sz="1900" b="1" spc="-65" dirty="0" err="1" smtClean="0">
                          <a:latin typeface="Arial"/>
                          <a:cs typeface="Arial"/>
                        </a:rPr>
                        <a:t>Antônio</a:t>
                      </a:r>
                      <a:r>
                        <a:rPr sz="1900" b="1" spc="-9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spc="-120" dirty="0">
                          <a:latin typeface="Arial"/>
                          <a:cs typeface="Arial"/>
                        </a:rPr>
                        <a:t>João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5080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17:00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16556">
                <a:tc>
                  <a:txBody>
                    <a:bodyPr/>
                    <a:lstStyle/>
                    <a:p>
                      <a:pPr marL="8255" algn="ctr">
                        <a:lnSpc>
                          <a:spcPts val="1220"/>
                        </a:lnSpc>
                      </a:pPr>
                      <a:endParaRPr lang="pt-BR" sz="1900" b="1" spc="-10" dirty="0" smtClean="0">
                        <a:latin typeface="Arial"/>
                        <a:cs typeface="Arial"/>
                      </a:endParaRPr>
                    </a:p>
                    <a:p>
                      <a:pPr marL="8255" algn="ctr">
                        <a:lnSpc>
                          <a:spcPts val="1220"/>
                        </a:lnSpc>
                      </a:pPr>
                      <a:r>
                        <a:rPr sz="1900" b="1" spc="-10" dirty="0" smtClean="0">
                          <a:latin typeface="Arial"/>
                          <a:cs typeface="Arial"/>
                        </a:rPr>
                        <a:t>19/01/2017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6985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18:00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220"/>
                        </a:lnSpc>
                      </a:pPr>
                      <a:endParaRPr lang="pt-BR" sz="1900" b="1" spc="-55" dirty="0" smtClean="0">
                        <a:latin typeface="Arial"/>
                        <a:cs typeface="Arial"/>
                      </a:endParaRPr>
                    </a:p>
                    <a:p>
                      <a:pPr marL="2540" algn="ctr">
                        <a:lnSpc>
                          <a:spcPts val="1220"/>
                        </a:lnSpc>
                      </a:pPr>
                      <a:r>
                        <a:rPr sz="1900" b="1" spc="-55" dirty="0" smtClean="0">
                          <a:latin typeface="Arial"/>
                          <a:cs typeface="Arial"/>
                        </a:rPr>
                        <a:t>08:00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142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CB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4" name="object 2"/>
          <p:cNvSpPr/>
          <p:nvPr/>
        </p:nvSpPr>
        <p:spPr>
          <a:xfrm>
            <a:off x="5417" y="9849006"/>
            <a:ext cx="19004895" cy="812792"/>
          </a:xfrm>
          <a:custGeom>
            <a:avLst/>
            <a:gdLst/>
            <a:ahLst/>
            <a:cxnLst/>
            <a:rect l="l" t="t" r="r" b="b"/>
            <a:pathLst>
              <a:path w="9141460" h="457200">
                <a:moveTo>
                  <a:pt x="0" y="0"/>
                </a:moveTo>
                <a:lnTo>
                  <a:pt x="0" y="457200"/>
                </a:lnTo>
                <a:lnTo>
                  <a:pt x="9140952" y="457200"/>
                </a:lnTo>
                <a:lnTo>
                  <a:pt x="9140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3"/>
          <p:cNvSpPr/>
          <p:nvPr/>
        </p:nvSpPr>
        <p:spPr>
          <a:xfrm>
            <a:off x="0" y="9732510"/>
            <a:ext cx="19007534" cy="114017"/>
          </a:xfrm>
          <a:custGeom>
            <a:avLst/>
            <a:gdLst/>
            <a:ahLst/>
            <a:cxnLst/>
            <a:rect l="l" t="t" r="r" b="b"/>
            <a:pathLst>
              <a:path w="9142730" h="64134">
                <a:moveTo>
                  <a:pt x="0" y="64008"/>
                </a:moveTo>
                <a:lnTo>
                  <a:pt x="9142476" y="64008"/>
                </a:lnTo>
                <a:lnTo>
                  <a:pt x="9142476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6222" y="3594100"/>
            <a:ext cx="18175089" cy="5753711"/>
          </a:xfrm>
          <a:prstGeom prst="rect">
            <a:avLst/>
          </a:prstGeom>
        </p:spPr>
        <p:txBody>
          <a:bodyPr vert="horz" wrap="square" lIns="0" tIns="84666" rIns="0" bIns="0" rtlCol="0">
            <a:spAutoFit/>
          </a:bodyPr>
          <a:lstStyle/>
          <a:p>
            <a:pPr marL="22578" marR="13547" algn="just">
              <a:lnSpc>
                <a:spcPts val="3840"/>
              </a:lnSpc>
              <a:spcBef>
                <a:spcPts val="667"/>
              </a:spcBef>
            </a:pPr>
            <a:r>
              <a:rPr sz="3556" spc="-133" dirty="0">
                <a:latin typeface="Arial"/>
                <a:cs typeface="Arial"/>
              </a:rPr>
              <a:t>Conjunto </a:t>
            </a:r>
            <a:r>
              <a:rPr sz="3556" spc="-160" dirty="0">
                <a:latin typeface="Arial"/>
                <a:cs typeface="Arial"/>
              </a:rPr>
              <a:t>de </a:t>
            </a:r>
            <a:r>
              <a:rPr sz="3556" spc="-267" dirty="0">
                <a:latin typeface="Arial"/>
                <a:cs typeface="Arial"/>
              </a:rPr>
              <a:t>ações </a:t>
            </a:r>
            <a:r>
              <a:rPr sz="3556" spc="-160" dirty="0">
                <a:latin typeface="Arial"/>
                <a:cs typeface="Arial"/>
              </a:rPr>
              <a:t>propostas </a:t>
            </a:r>
            <a:r>
              <a:rPr sz="3556" spc="-169" dirty="0">
                <a:latin typeface="Arial"/>
                <a:cs typeface="Arial"/>
              </a:rPr>
              <a:t>para </a:t>
            </a:r>
            <a:r>
              <a:rPr sz="3556" spc="-187" dirty="0">
                <a:latin typeface="Arial"/>
                <a:cs typeface="Arial"/>
              </a:rPr>
              <a:t>serem </a:t>
            </a:r>
            <a:r>
              <a:rPr sz="3556" spc="-178" dirty="0">
                <a:latin typeface="Arial"/>
                <a:cs typeface="Arial"/>
              </a:rPr>
              <a:t>realizados </a:t>
            </a:r>
            <a:r>
              <a:rPr sz="3556" spc="-107" dirty="0">
                <a:latin typeface="Arial"/>
                <a:cs typeface="Arial"/>
              </a:rPr>
              <a:t>no </a:t>
            </a:r>
            <a:r>
              <a:rPr sz="3556" spc="-89" dirty="0">
                <a:latin typeface="Arial"/>
                <a:cs typeface="Arial"/>
              </a:rPr>
              <a:t>Município </a:t>
            </a:r>
            <a:r>
              <a:rPr sz="3556" spc="-178" dirty="0">
                <a:latin typeface="Arial"/>
                <a:cs typeface="Arial"/>
              </a:rPr>
              <a:t>para  </a:t>
            </a:r>
            <a:r>
              <a:rPr sz="3556" spc="-107" dirty="0">
                <a:latin typeface="Arial"/>
                <a:cs typeface="Arial"/>
              </a:rPr>
              <a:t>início do</a:t>
            </a:r>
            <a:r>
              <a:rPr sz="3556" spc="-302" dirty="0">
                <a:latin typeface="Arial"/>
                <a:cs typeface="Arial"/>
              </a:rPr>
              <a:t> </a:t>
            </a:r>
            <a:r>
              <a:rPr sz="3556" spc="-169" dirty="0">
                <a:latin typeface="Arial"/>
                <a:cs typeface="Arial"/>
              </a:rPr>
              <a:t>Cadastramento.</a:t>
            </a:r>
            <a:endParaRPr sz="3556" dirty="0">
              <a:latin typeface="Arial"/>
              <a:cs typeface="Arial"/>
            </a:endParaRPr>
          </a:p>
          <a:p>
            <a:pPr marL="22578" marR="11289" algn="just">
              <a:lnSpc>
                <a:spcPts val="3840"/>
              </a:lnSpc>
              <a:spcBef>
                <a:spcPts val="2498"/>
              </a:spcBef>
              <a:buFont typeface="Arial"/>
              <a:buAutoNum type="arabicPlain"/>
              <a:tabLst>
                <a:tab pos="456077" algn="l"/>
              </a:tabLst>
            </a:pPr>
            <a:r>
              <a:rPr sz="3556" spc="-203" dirty="0">
                <a:latin typeface="Arial"/>
                <a:cs typeface="Arial"/>
              </a:rPr>
              <a:t>– </a:t>
            </a:r>
            <a:r>
              <a:rPr sz="3556" spc="-71" dirty="0">
                <a:latin typeface="Arial"/>
                <a:cs typeface="Arial"/>
              </a:rPr>
              <a:t>treinamento </a:t>
            </a:r>
            <a:r>
              <a:rPr sz="3556" spc="-196" dirty="0">
                <a:latin typeface="Arial"/>
                <a:cs typeface="Arial"/>
              </a:rPr>
              <a:t>da </a:t>
            </a:r>
            <a:r>
              <a:rPr sz="3556" spc="-124" dirty="0">
                <a:latin typeface="Arial"/>
                <a:cs typeface="Arial"/>
              </a:rPr>
              <a:t>equipe </a:t>
            </a:r>
            <a:r>
              <a:rPr sz="3556" spc="-107" dirty="0">
                <a:latin typeface="Arial"/>
                <a:cs typeface="Arial"/>
              </a:rPr>
              <a:t>municipal, quanto </a:t>
            </a:r>
            <a:r>
              <a:rPr sz="3556" spc="-187" dirty="0">
                <a:latin typeface="Arial"/>
                <a:cs typeface="Arial"/>
              </a:rPr>
              <a:t>ao </a:t>
            </a:r>
            <a:r>
              <a:rPr sz="3556" spc="-107" dirty="0">
                <a:latin typeface="Arial"/>
                <a:cs typeface="Arial"/>
              </a:rPr>
              <a:t>funcionamento do  </a:t>
            </a:r>
            <a:r>
              <a:rPr sz="3556" spc="-187" dirty="0">
                <a:latin typeface="Arial"/>
                <a:cs typeface="Arial"/>
              </a:rPr>
              <a:t>sistema </a:t>
            </a:r>
            <a:r>
              <a:rPr sz="3556" spc="-160" dirty="0">
                <a:latin typeface="Arial"/>
                <a:cs typeface="Arial"/>
              </a:rPr>
              <a:t>de</a:t>
            </a:r>
            <a:r>
              <a:rPr sz="3556" spc="-142" dirty="0">
                <a:latin typeface="Arial"/>
                <a:cs typeface="Arial"/>
              </a:rPr>
              <a:t> </a:t>
            </a:r>
            <a:r>
              <a:rPr sz="3556" spc="-124" dirty="0">
                <a:latin typeface="Arial"/>
                <a:cs typeface="Arial"/>
              </a:rPr>
              <a:t>cadastramento/inscrição;</a:t>
            </a:r>
            <a:endParaRPr sz="3556" dirty="0">
              <a:latin typeface="Arial"/>
              <a:cs typeface="Arial"/>
            </a:endParaRPr>
          </a:p>
          <a:p>
            <a:pPr marL="22578" marR="9031" algn="just">
              <a:lnSpc>
                <a:spcPts val="3840"/>
              </a:lnSpc>
              <a:spcBef>
                <a:spcPts val="2471"/>
              </a:spcBef>
              <a:buFont typeface="Arial"/>
              <a:buAutoNum type="arabicPlain"/>
              <a:tabLst>
                <a:tab pos="575741" algn="l"/>
              </a:tabLst>
            </a:pPr>
            <a:r>
              <a:rPr sz="3556" spc="-203" dirty="0">
                <a:latin typeface="Arial"/>
                <a:cs typeface="Arial"/>
              </a:rPr>
              <a:t>– </a:t>
            </a:r>
            <a:r>
              <a:rPr sz="3556" spc="-178" dirty="0">
                <a:latin typeface="Arial"/>
                <a:cs typeface="Arial"/>
              </a:rPr>
              <a:t>apresentação </a:t>
            </a:r>
            <a:r>
              <a:rPr sz="3556" spc="-107" dirty="0">
                <a:latin typeface="Arial"/>
                <a:cs typeface="Arial"/>
              </a:rPr>
              <a:t>do </a:t>
            </a:r>
            <a:r>
              <a:rPr sz="3556" spc="-62" dirty="0">
                <a:latin typeface="Arial"/>
                <a:cs typeface="Arial"/>
              </a:rPr>
              <a:t>projeto </a:t>
            </a:r>
            <a:r>
              <a:rPr sz="3556" spc="-160" dirty="0">
                <a:latin typeface="Arial"/>
                <a:cs typeface="Arial"/>
              </a:rPr>
              <a:t>Lote </a:t>
            </a:r>
            <a:r>
              <a:rPr sz="3556" spc="-169" dirty="0">
                <a:latin typeface="Arial"/>
                <a:cs typeface="Arial"/>
              </a:rPr>
              <a:t>Urbanizado </a:t>
            </a:r>
            <a:r>
              <a:rPr sz="3556" spc="-98" dirty="0">
                <a:latin typeface="Arial"/>
                <a:cs typeface="Arial"/>
              </a:rPr>
              <a:t>quanto: </a:t>
            </a:r>
            <a:r>
              <a:rPr sz="3556" spc="-80" dirty="0">
                <a:latin typeface="Arial"/>
                <a:cs typeface="Arial"/>
              </a:rPr>
              <a:t>objetivo,  </a:t>
            </a:r>
            <a:r>
              <a:rPr sz="3556" spc="-107" dirty="0">
                <a:latin typeface="Arial"/>
                <a:cs typeface="Arial"/>
              </a:rPr>
              <a:t>funcionamento, </a:t>
            </a:r>
            <a:r>
              <a:rPr sz="3556" spc="-98" dirty="0">
                <a:latin typeface="Arial"/>
                <a:cs typeface="Arial"/>
              </a:rPr>
              <a:t>público </a:t>
            </a:r>
            <a:r>
              <a:rPr sz="3556" spc="-160" dirty="0">
                <a:latin typeface="Arial"/>
                <a:cs typeface="Arial"/>
              </a:rPr>
              <a:t>alvo, responsabilidades </a:t>
            </a:r>
            <a:r>
              <a:rPr sz="3556" spc="-213" dirty="0">
                <a:latin typeface="Arial"/>
                <a:cs typeface="Arial"/>
              </a:rPr>
              <a:t>e </a:t>
            </a:r>
            <a:r>
              <a:rPr sz="3556" spc="-124" dirty="0">
                <a:latin typeface="Arial"/>
                <a:cs typeface="Arial"/>
              </a:rPr>
              <a:t>pontos críticos </a:t>
            </a:r>
            <a:r>
              <a:rPr sz="3556" spc="-169" dirty="0">
                <a:latin typeface="Arial"/>
                <a:cs typeface="Arial"/>
              </a:rPr>
              <a:t>para </a:t>
            </a:r>
            <a:r>
              <a:rPr sz="3556" spc="-276" dirty="0">
                <a:latin typeface="Arial"/>
                <a:cs typeface="Arial"/>
              </a:rPr>
              <a:t>a  </a:t>
            </a:r>
            <a:r>
              <a:rPr sz="3556" spc="-124" dirty="0">
                <a:latin typeface="Arial"/>
                <a:cs typeface="Arial"/>
              </a:rPr>
              <a:t>equipe </a:t>
            </a:r>
            <a:r>
              <a:rPr sz="3556" spc="-169" dirty="0">
                <a:latin typeface="Arial"/>
                <a:cs typeface="Arial"/>
              </a:rPr>
              <a:t>social </a:t>
            </a:r>
            <a:r>
              <a:rPr sz="3556" spc="-213" dirty="0">
                <a:latin typeface="Arial"/>
                <a:cs typeface="Arial"/>
              </a:rPr>
              <a:t>e </a:t>
            </a:r>
            <a:r>
              <a:rPr sz="3556" spc="-160" dirty="0">
                <a:latin typeface="Arial"/>
                <a:cs typeface="Arial"/>
              </a:rPr>
              <a:t>de engenharia </a:t>
            </a:r>
            <a:r>
              <a:rPr sz="3556" spc="-107" dirty="0">
                <a:latin typeface="Arial"/>
                <a:cs typeface="Arial"/>
              </a:rPr>
              <a:t>do</a:t>
            </a:r>
            <a:r>
              <a:rPr sz="3556" spc="-373" dirty="0">
                <a:latin typeface="Arial"/>
                <a:cs typeface="Arial"/>
              </a:rPr>
              <a:t> </a:t>
            </a:r>
            <a:r>
              <a:rPr sz="3556" spc="-80" dirty="0">
                <a:latin typeface="Arial"/>
                <a:cs typeface="Arial"/>
              </a:rPr>
              <a:t>Município;</a:t>
            </a:r>
            <a:endParaRPr sz="3556" dirty="0">
              <a:latin typeface="Arial"/>
              <a:cs typeface="Arial"/>
            </a:endParaRPr>
          </a:p>
          <a:p>
            <a:pPr marL="22578" marR="11289" algn="just">
              <a:lnSpc>
                <a:spcPts val="3840"/>
              </a:lnSpc>
              <a:spcBef>
                <a:spcPts val="2498"/>
              </a:spcBef>
              <a:buFont typeface="Arial"/>
              <a:buAutoNum type="arabicPlain"/>
              <a:tabLst>
                <a:tab pos="356733" algn="l"/>
              </a:tabLst>
            </a:pPr>
            <a:r>
              <a:rPr sz="3556" spc="-203" dirty="0">
                <a:latin typeface="Arial"/>
                <a:cs typeface="Arial"/>
              </a:rPr>
              <a:t>– </a:t>
            </a:r>
            <a:r>
              <a:rPr sz="3556" spc="-178" dirty="0">
                <a:latin typeface="Arial"/>
                <a:cs typeface="Arial"/>
              </a:rPr>
              <a:t>apresentação </a:t>
            </a:r>
            <a:r>
              <a:rPr sz="3556" spc="-169" dirty="0">
                <a:latin typeface="Arial"/>
                <a:cs typeface="Arial"/>
              </a:rPr>
              <a:t>para </a:t>
            </a:r>
            <a:r>
              <a:rPr sz="3556" spc="-276" dirty="0">
                <a:latin typeface="Arial"/>
                <a:cs typeface="Arial"/>
              </a:rPr>
              <a:t>a </a:t>
            </a:r>
            <a:r>
              <a:rPr sz="3556" spc="-160" dirty="0">
                <a:latin typeface="Arial"/>
                <a:cs typeface="Arial"/>
              </a:rPr>
              <a:t>população </a:t>
            </a:r>
            <a:r>
              <a:rPr sz="3556" spc="-107" dirty="0">
                <a:latin typeface="Arial"/>
                <a:cs typeface="Arial"/>
              </a:rPr>
              <a:t>do </a:t>
            </a:r>
            <a:r>
              <a:rPr sz="3556" spc="-53" dirty="0">
                <a:latin typeface="Arial"/>
                <a:cs typeface="Arial"/>
              </a:rPr>
              <a:t>projeto </a:t>
            </a:r>
            <a:r>
              <a:rPr sz="3556" spc="-178" dirty="0">
                <a:latin typeface="Arial"/>
                <a:cs typeface="Arial"/>
              </a:rPr>
              <a:t>destacando </a:t>
            </a:r>
            <a:r>
              <a:rPr sz="3556" spc="-249" dirty="0">
                <a:latin typeface="Arial"/>
                <a:cs typeface="Arial"/>
              </a:rPr>
              <a:t>os </a:t>
            </a:r>
            <a:r>
              <a:rPr sz="3556" spc="-116" dirty="0">
                <a:latin typeface="Arial"/>
                <a:cs typeface="Arial"/>
              </a:rPr>
              <a:t>“ganhos” </a:t>
            </a:r>
            <a:r>
              <a:rPr sz="3556" spc="-213" dirty="0">
                <a:latin typeface="Arial"/>
                <a:cs typeface="Arial"/>
              </a:rPr>
              <a:t>e  </a:t>
            </a:r>
            <a:r>
              <a:rPr sz="3556" spc="-329" dirty="0">
                <a:latin typeface="Arial"/>
                <a:cs typeface="Arial"/>
              </a:rPr>
              <a:t>as </a:t>
            </a:r>
            <a:r>
              <a:rPr sz="3556" spc="-160" dirty="0">
                <a:latin typeface="Arial"/>
                <a:cs typeface="Arial"/>
              </a:rPr>
              <a:t>responsabilidades </a:t>
            </a:r>
            <a:r>
              <a:rPr sz="3556" spc="-142" dirty="0">
                <a:latin typeface="Arial"/>
                <a:cs typeface="Arial"/>
              </a:rPr>
              <a:t>que </a:t>
            </a:r>
            <a:r>
              <a:rPr sz="3556" spc="-249" dirty="0">
                <a:latin typeface="Arial"/>
                <a:cs typeface="Arial"/>
              </a:rPr>
              <a:t>os </a:t>
            </a:r>
            <a:r>
              <a:rPr sz="3556" spc="-187" dirty="0">
                <a:latin typeface="Arial"/>
                <a:cs typeface="Arial"/>
              </a:rPr>
              <a:t>selecionados </a:t>
            </a:r>
            <a:r>
              <a:rPr sz="3556" spc="-169" dirty="0">
                <a:latin typeface="Arial"/>
                <a:cs typeface="Arial"/>
              </a:rPr>
              <a:t>deverão</a:t>
            </a:r>
            <a:r>
              <a:rPr sz="3556" spc="-53" dirty="0">
                <a:latin typeface="Arial"/>
                <a:cs typeface="Arial"/>
              </a:rPr>
              <a:t> </a:t>
            </a:r>
            <a:r>
              <a:rPr sz="3556" spc="-160" dirty="0">
                <a:latin typeface="Arial"/>
                <a:cs typeface="Arial"/>
              </a:rPr>
              <a:t>assumir;</a:t>
            </a:r>
            <a:endParaRPr sz="3556" dirty="0">
              <a:latin typeface="Arial"/>
              <a:cs typeface="Arial"/>
            </a:endParaRPr>
          </a:p>
          <a:p>
            <a:pPr marL="22578" marR="9031" algn="just">
              <a:lnSpc>
                <a:spcPts val="3840"/>
              </a:lnSpc>
              <a:spcBef>
                <a:spcPts val="2498"/>
              </a:spcBef>
              <a:buFont typeface="Arial"/>
              <a:buAutoNum type="arabicPlain"/>
              <a:tabLst>
                <a:tab pos="364634" algn="l"/>
              </a:tabLst>
            </a:pPr>
            <a:r>
              <a:rPr sz="3556" spc="-203" dirty="0">
                <a:latin typeface="Arial"/>
                <a:cs typeface="Arial"/>
              </a:rPr>
              <a:t>– </a:t>
            </a:r>
            <a:r>
              <a:rPr sz="3556" spc="-169" dirty="0">
                <a:latin typeface="Arial"/>
                <a:cs typeface="Arial"/>
              </a:rPr>
              <a:t>divulgação </a:t>
            </a:r>
            <a:r>
              <a:rPr sz="3556" spc="-178" dirty="0">
                <a:latin typeface="Arial"/>
                <a:cs typeface="Arial"/>
              </a:rPr>
              <a:t>através </a:t>
            </a:r>
            <a:r>
              <a:rPr sz="3556" spc="-160" dirty="0">
                <a:latin typeface="Arial"/>
                <a:cs typeface="Arial"/>
              </a:rPr>
              <a:t>de </a:t>
            </a:r>
            <a:r>
              <a:rPr sz="3556" spc="-142" dirty="0">
                <a:latin typeface="Arial"/>
                <a:cs typeface="Arial"/>
              </a:rPr>
              <a:t>entrevistas </a:t>
            </a:r>
            <a:r>
              <a:rPr sz="3556" spc="-213" dirty="0">
                <a:latin typeface="Arial"/>
                <a:cs typeface="Arial"/>
              </a:rPr>
              <a:t>e </a:t>
            </a:r>
            <a:r>
              <a:rPr sz="3556" spc="-169" dirty="0">
                <a:latin typeface="Arial"/>
                <a:cs typeface="Arial"/>
              </a:rPr>
              <a:t>spots em </a:t>
            </a:r>
            <a:r>
              <a:rPr sz="3556" spc="-98" dirty="0">
                <a:latin typeface="Arial"/>
                <a:cs typeface="Arial"/>
              </a:rPr>
              <a:t>rádio </a:t>
            </a:r>
            <a:r>
              <a:rPr sz="3556" spc="-124" dirty="0">
                <a:latin typeface="Arial"/>
                <a:cs typeface="Arial"/>
              </a:rPr>
              <a:t>local, </a:t>
            </a:r>
            <a:r>
              <a:rPr sz="3556" spc="-178" dirty="0">
                <a:latin typeface="Arial"/>
                <a:cs typeface="Arial"/>
              </a:rPr>
              <a:t>destacando  </a:t>
            </a:r>
            <a:r>
              <a:rPr sz="3556" spc="-107" dirty="0">
                <a:latin typeface="Arial"/>
                <a:cs typeface="Arial"/>
              </a:rPr>
              <a:t>o </a:t>
            </a:r>
            <a:r>
              <a:rPr sz="3556" spc="-98" dirty="0">
                <a:latin typeface="Arial"/>
                <a:cs typeface="Arial"/>
              </a:rPr>
              <a:t>público </a:t>
            </a:r>
            <a:r>
              <a:rPr sz="3556" spc="-151" dirty="0">
                <a:latin typeface="Arial"/>
                <a:cs typeface="Arial"/>
              </a:rPr>
              <a:t>alvo </a:t>
            </a:r>
            <a:r>
              <a:rPr sz="3556" spc="-213" dirty="0">
                <a:latin typeface="Arial"/>
                <a:cs typeface="Arial"/>
              </a:rPr>
              <a:t>e </a:t>
            </a:r>
            <a:r>
              <a:rPr sz="3556" spc="-107" dirty="0">
                <a:latin typeface="Arial"/>
                <a:cs typeface="Arial"/>
              </a:rPr>
              <a:t>o funcionamento do</a:t>
            </a:r>
            <a:r>
              <a:rPr sz="3556" spc="-631" dirty="0">
                <a:latin typeface="Arial"/>
                <a:cs typeface="Arial"/>
              </a:rPr>
              <a:t> </a:t>
            </a:r>
            <a:r>
              <a:rPr sz="3556" spc="-151" dirty="0">
                <a:latin typeface="Arial"/>
                <a:cs typeface="Arial"/>
              </a:rPr>
              <a:t>programa.</a:t>
            </a:r>
            <a:endParaRPr sz="3556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35122" y="241300"/>
            <a:ext cx="15736345" cy="2459363"/>
          </a:xfrm>
          <a:prstGeom prst="rect">
            <a:avLst/>
          </a:prstGeom>
        </p:spPr>
        <p:txBody>
          <a:bodyPr vert="horz" wrap="square" lIns="0" tIns="22578" rIns="0" bIns="0" rtlCol="0">
            <a:spAutoFit/>
          </a:bodyPr>
          <a:lstStyle/>
          <a:p>
            <a:pPr marR="107246" algn="ctr">
              <a:lnSpc>
                <a:spcPts val="9511"/>
              </a:lnSpc>
              <a:spcBef>
                <a:spcPts val="178"/>
              </a:spcBef>
            </a:pPr>
            <a:r>
              <a:rPr sz="9000" u="sng" spc="-150" dirty="0">
                <a:uFill>
                  <a:solidFill>
                    <a:srgbClr val="7F7F7F"/>
                  </a:solidFill>
                </a:uFill>
              </a:rPr>
              <a:t>AÇÕES LOCAIS PARA INÍCIO</a:t>
            </a:r>
          </a:p>
          <a:p>
            <a:pPr algn="ctr">
              <a:lnSpc>
                <a:spcPts val="9511"/>
              </a:lnSpc>
              <a:tabLst>
                <a:tab pos="1651585" algn="l"/>
                <a:tab pos="13288315" algn="l"/>
              </a:tabLst>
            </a:pPr>
            <a:r>
              <a:rPr sz="9000" u="sng" spc="-150" dirty="0">
                <a:uFill>
                  <a:solidFill>
                    <a:srgbClr val="7F7F7F"/>
                  </a:solidFill>
                </a:uFill>
              </a:rPr>
              <a:t> 	DO CADASTRAMENTO	</a:t>
            </a:r>
          </a:p>
        </p:txBody>
      </p:sp>
      <p:sp>
        <p:nvSpPr>
          <p:cNvPr id="4" name="object 2"/>
          <p:cNvSpPr/>
          <p:nvPr/>
        </p:nvSpPr>
        <p:spPr>
          <a:xfrm>
            <a:off x="5417" y="9849006"/>
            <a:ext cx="19004895" cy="812792"/>
          </a:xfrm>
          <a:custGeom>
            <a:avLst/>
            <a:gdLst/>
            <a:ahLst/>
            <a:cxnLst/>
            <a:rect l="l" t="t" r="r" b="b"/>
            <a:pathLst>
              <a:path w="9141460" h="457200">
                <a:moveTo>
                  <a:pt x="0" y="0"/>
                </a:moveTo>
                <a:lnTo>
                  <a:pt x="0" y="457200"/>
                </a:lnTo>
                <a:lnTo>
                  <a:pt x="9140952" y="457200"/>
                </a:lnTo>
                <a:lnTo>
                  <a:pt x="9140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3"/>
          <p:cNvSpPr/>
          <p:nvPr/>
        </p:nvSpPr>
        <p:spPr>
          <a:xfrm>
            <a:off x="0" y="9732510"/>
            <a:ext cx="19007534" cy="114017"/>
          </a:xfrm>
          <a:custGeom>
            <a:avLst/>
            <a:gdLst/>
            <a:ahLst/>
            <a:cxnLst/>
            <a:rect l="l" t="t" r="r" b="b"/>
            <a:pathLst>
              <a:path w="9142730" h="64134">
                <a:moveTo>
                  <a:pt x="0" y="64008"/>
                </a:moveTo>
                <a:lnTo>
                  <a:pt x="9142476" y="64008"/>
                </a:lnTo>
                <a:lnTo>
                  <a:pt x="9142476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28156" y="3924555"/>
            <a:ext cx="13294801" cy="3871144"/>
          </a:xfrm>
          <a:prstGeom prst="rect">
            <a:avLst/>
          </a:prstGeom>
        </p:spPr>
        <p:txBody>
          <a:bodyPr vert="horz" wrap="square" lIns="0" tIns="176105" rIns="0" bIns="0" rtlCol="0">
            <a:spAutoFit/>
          </a:bodyPr>
          <a:lstStyle/>
          <a:p>
            <a:pPr marL="22578" marR="9031" indent="91441" algn="ctr">
              <a:lnSpc>
                <a:spcPts val="9600"/>
              </a:lnSpc>
              <a:spcBef>
                <a:spcPts val="1387"/>
              </a:spcBef>
            </a:pPr>
            <a:r>
              <a:rPr sz="8889" spc="-658" dirty="0">
                <a:latin typeface="Arial"/>
                <a:cs typeface="Arial"/>
              </a:rPr>
              <a:t>Tempo </a:t>
            </a:r>
            <a:r>
              <a:rPr sz="8889" spc="-276" dirty="0">
                <a:latin typeface="Arial"/>
                <a:cs typeface="Arial"/>
              </a:rPr>
              <a:t>previsto </a:t>
            </a:r>
            <a:r>
              <a:rPr sz="8889" spc="-436" dirty="0">
                <a:latin typeface="Arial"/>
                <a:cs typeface="Arial"/>
              </a:rPr>
              <a:t>para </a:t>
            </a:r>
            <a:r>
              <a:rPr sz="8889" spc="-258" dirty="0">
                <a:latin typeface="Arial"/>
                <a:cs typeface="Arial"/>
              </a:rPr>
              <a:t>o  </a:t>
            </a:r>
            <a:r>
              <a:rPr sz="8889" spc="-347" dirty="0">
                <a:latin typeface="Arial"/>
                <a:cs typeface="Arial"/>
              </a:rPr>
              <a:t>cadastramento: </a:t>
            </a:r>
            <a:r>
              <a:rPr sz="8889" spc="-444" dirty="0">
                <a:latin typeface="Arial"/>
                <a:cs typeface="Arial"/>
              </a:rPr>
              <a:t>30 </a:t>
            </a:r>
            <a:r>
              <a:rPr sz="8889" spc="-471" dirty="0">
                <a:latin typeface="Arial"/>
                <a:cs typeface="Arial"/>
              </a:rPr>
              <a:t>dias </a:t>
            </a:r>
            <a:r>
              <a:rPr sz="8889" spc="-551" dirty="0">
                <a:latin typeface="Arial"/>
                <a:cs typeface="Arial"/>
              </a:rPr>
              <a:t>após  </a:t>
            </a:r>
            <a:r>
              <a:rPr sz="8889" spc="-258" dirty="0">
                <a:latin typeface="Arial"/>
                <a:cs typeface="Arial"/>
              </a:rPr>
              <a:t>o</a:t>
            </a:r>
            <a:r>
              <a:rPr sz="8889" spc="-480" dirty="0">
                <a:latin typeface="Arial"/>
                <a:cs typeface="Arial"/>
              </a:rPr>
              <a:t> </a:t>
            </a:r>
            <a:r>
              <a:rPr sz="8889" spc="-249" dirty="0">
                <a:latin typeface="Arial"/>
                <a:cs typeface="Arial"/>
              </a:rPr>
              <a:t>início.</a:t>
            </a:r>
            <a:endParaRPr sz="8889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2112367" y="1003300"/>
            <a:ext cx="14782800" cy="1407793"/>
          </a:xfrm>
          <a:prstGeom prst="rect">
            <a:avLst/>
          </a:prstGeom>
        </p:spPr>
        <p:txBody>
          <a:bodyPr vert="horz" wrap="square" lIns="0" tIns="22578" rIns="0" bIns="0" rtlCol="0">
            <a:spAutoFit/>
          </a:bodyPr>
          <a:lstStyle/>
          <a:p>
            <a:pPr marL="913283">
              <a:spcBef>
                <a:spcPts val="178"/>
              </a:spcBef>
            </a:pPr>
            <a:r>
              <a:rPr sz="9000" u="sng" spc="-150" dirty="0">
                <a:uFill>
                  <a:solidFill>
                    <a:srgbClr val="7F7F7F"/>
                  </a:solidFill>
                </a:uFill>
              </a:rPr>
              <a:t>Período de Cadastramento</a:t>
            </a:r>
          </a:p>
        </p:txBody>
      </p:sp>
      <p:sp>
        <p:nvSpPr>
          <p:cNvPr id="4" name="object 2"/>
          <p:cNvSpPr/>
          <p:nvPr/>
        </p:nvSpPr>
        <p:spPr>
          <a:xfrm>
            <a:off x="5417" y="9849006"/>
            <a:ext cx="19004895" cy="812792"/>
          </a:xfrm>
          <a:custGeom>
            <a:avLst/>
            <a:gdLst/>
            <a:ahLst/>
            <a:cxnLst/>
            <a:rect l="l" t="t" r="r" b="b"/>
            <a:pathLst>
              <a:path w="9141460" h="457200">
                <a:moveTo>
                  <a:pt x="0" y="0"/>
                </a:moveTo>
                <a:lnTo>
                  <a:pt x="0" y="457200"/>
                </a:lnTo>
                <a:lnTo>
                  <a:pt x="9140952" y="457200"/>
                </a:lnTo>
                <a:lnTo>
                  <a:pt x="9140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3"/>
          <p:cNvSpPr/>
          <p:nvPr/>
        </p:nvSpPr>
        <p:spPr>
          <a:xfrm>
            <a:off x="0" y="9732510"/>
            <a:ext cx="19007534" cy="114017"/>
          </a:xfrm>
          <a:custGeom>
            <a:avLst/>
            <a:gdLst/>
            <a:ahLst/>
            <a:cxnLst/>
            <a:rect l="l" t="t" r="r" b="b"/>
            <a:pathLst>
              <a:path w="9142730" h="64134">
                <a:moveTo>
                  <a:pt x="0" y="64008"/>
                </a:moveTo>
                <a:lnTo>
                  <a:pt x="9142476" y="64008"/>
                </a:lnTo>
                <a:lnTo>
                  <a:pt x="9142476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2167" y="622300"/>
            <a:ext cx="17983200" cy="2766677"/>
          </a:xfrm>
          <a:prstGeom prst="rect">
            <a:avLst/>
          </a:prstGeom>
        </p:spPr>
        <p:txBody>
          <a:bodyPr vert="horz" wrap="square" lIns="0" tIns="530120" rIns="0" bIns="0" rtlCol="0">
            <a:spAutoFit/>
          </a:bodyPr>
          <a:lstStyle/>
          <a:p>
            <a:pPr marL="2208134" marR="9031" indent="-1195508">
              <a:lnSpc>
                <a:spcPts val="8711"/>
              </a:lnSpc>
              <a:spcBef>
                <a:spcPts val="1742"/>
              </a:spcBef>
            </a:pPr>
            <a:r>
              <a:rPr sz="9000" u="sng" spc="-150" dirty="0">
                <a:uFill>
                  <a:solidFill>
                    <a:srgbClr val="7F7F7F"/>
                  </a:solidFill>
                </a:uFill>
              </a:rPr>
              <a:t>AÇÕES NECESSÁRIAS ANTES  DO INÍCIO DAS OBRAS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485356" y="3790148"/>
            <a:ext cx="11659056" cy="5499682"/>
          </a:xfrm>
          <a:prstGeom prst="rect">
            <a:avLst/>
          </a:prstGeom>
        </p:spPr>
        <p:txBody>
          <a:bodyPr vert="horz" wrap="square" lIns="0" tIns="22578" rIns="0" bIns="0" rtlCol="0">
            <a:spAutoFit/>
          </a:bodyPr>
          <a:lstStyle/>
          <a:p>
            <a:pPr marL="22578" marR="2590832">
              <a:lnSpc>
                <a:spcPct val="138700"/>
              </a:lnSpc>
              <a:spcBef>
                <a:spcPts val="178"/>
              </a:spcBef>
            </a:pPr>
            <a:r>
              <a:rPr sz="4267" spc="-338" dirty="0">
                <a:solidFill>
                  <a:srgbClr val="3F3F3F"/>
                </a:solidFill>
                <a:latin typeface="Arial"/>
                <a:cs typeface="Arial"/>
              </a:rPr>
              <a:t>ITEM </a:t>
            </a:r>
            <a:r>
              <a:rPr sz="4267" spc="-213" dirty="0">
                <a:solidFill>
                  <a:srgbClr val="3F3F3F"/>
                </a:solidFill>
                <a:latin typeface="Arial"/>
                <a:cs typeface="Arial"/>
              </a:rPr>
              <a:t>1 </a:t>
            </a:r>
            <a:r>
              <a:rPr sz="4267" spc="-249" dirty="0">
                <a:solidFill>
                  <a:srgbClr val="3F3F3F"/>
                </a:solidFill>
                <a:latin typeface="Arial"/>
                <a:cs typeface="Arial"/>
              </a:rPr>
              <a:t>– </a:t>
            </a:r>
            <a:r>
              <a:rPr sz="4267" spc="-533" dirty="0">
                <a:solidFill>
                  <a:srgbClr val="3F3F3F"/>
                </a:solidFill>
                <a:latin typeface="Arial"/>
                <a:cs typeface="Arial"/>
              </a:rPr>
              <a:t>PATAMARIZAÇÃO </a:t>
            </a:r>
            <a:r>
              <a:rPr sz="4267" spc="-622" dirty="0">
                <a:solidFill>
                  <a:srgbClr val="3F3F3F"/>
                </a:solidFill>
                <a:latin typeface="Arial"/>
                <a:cs typeface="Arial"/>
              </a:rPr>
              <a:t>DOS </a:t>
            </a:r>
            <a:r>
              <a:rPr sz="4267" spc="-596" dirty="0">
                <a:solidFill>
                  <a:srgbClr val="3F3F3F"/>
                </a:solidFill>
                <a:latin typeface="Arial"/>
                <a:cs typeface="Arial"/>
              </a:rPr>
              <a:t>LOTES;  </a:t>
            </a:r>
            <a:r>
              <a:rPr sz="4267" spc="-338" dirty="0">
                <a:solidFill>
                  <a:srgbClr val="3F3F3F"/>
                </a:solidFill>
                <a:latin typeface="Arial"/>
                <a:cs typeface="Arial"/>
              </a:rPr>
              <a:t>ITEM </a:t>
            </a:r>
            <a:r>
              <a:rPr sz="4267" spc="-213" dirty="0">
                <a:solidFill>
                  <a:srgbClr val="3F3F3F"/>
                </a:solidFill>
                <a:latin typeface="Arial"/>
                <a:cs typeface="Arial"/>
              </a:rPr>
              <a:t>2 </a:t>
            </a:r>
            <a:r>
              <a:rPr sz="4267" spc="-116" dirty="0">
                <a:solidFill>
                  <a:srgbClr val="3F3F3F"/>
                </a:solidFill>
                <a:latin typeface="Arial"/>
                <a:cs typeface="Arial"/>
              </a:rPr>
              <a:t>- </a:t>
            </a:r>
            <a:r>
              <a:rPr sz="4267" spc="-587" dirty="0">
                <a:solidFill>
                  <a:srgbClr val="3F3F3F"/>
                </a:solidFill>
                <a:latin typeface="Arial"/>
                <a:cs typeface="Arial"/>
              </a:rPr>
              <a:t>COMPACTAÇÃO </a:t>
            </a:r>
            <a:r>
              <a:rPr sz="4267" spc="-622" dirty="0">
                <a:solidFill>
                  <a:srgbClr val="3F3F3F"/>
                </a:solidFill>
                <a:latin typeface="Arial"/>
                <a:cs typeface="Arial"/>
              </a:rPr>
              <a:t>DOS </a:t>
            </a:r>
            <a:r>
              <a:rPr sz="4267" spc="-604" dirty="0">
                <a:solidFill>
                  <a:srgbClr val="3F3F3F"/>
                </a:solidFill>
                <a:latin typeface="Arial"/>
                <a:cs typeface="Arial"/>
              </a:rPr>
              <a:t>TERRENOS;  </a:t>
            </a:r>
            <a:r>
              <a:rPr sz="4267" spc="-338" dirty="0">
                <a:solidFill>
                  <a:srgbClr val="3F3F3F"/>
                </a:solidFill>
                <a:latin typeface="Arial"/>
                <a:cs typeface="Arial"/>
              </a:rPr>
              <a:t>ITEM </a:t>
            </a:r>
            <a:r>
              <a:rPr sz="4267" spc="-213" dirty="0">
                <a:solidFill>
                  <a:srgbClr val="3F3F3F"/>
                </a:solidFill>
                <a:latin typeface="Arial"/>
                <a:cs typeface="Arial"/>
              </a:rPr>
              <a:t>3 </a:t>
            </a:r>
            <a:r>
              <a:rPr sz="4267" spc="-249" dirty="0">
                <a:solidFill>
                  <a:srgbClr val="3F3F3F"/>
                </a:solidFill>
                <a:latin typeface="Arial"/>
                <a:cs typeface="Arial"/>
              </a:rPr>
              <a:t>– </a:t>
            </a:r>
            <a:r>
              <a:rPr sz="4267" spc="-587" dirty="0">
                <a:solidFill>
                  <a:srgbClr val="3F3F3F"/>
                </a:solidFill>
                <a:latin typeface="Arial"/>
                <a:cs typeface="Arial"/>
              </a:rPr>
              <a:t>LOCAÇÃO </a:t>
            </a:r>
            <a:r>
              <a:rPr sz="4267" spc="-622" dirty="0">
                <a:solidFill>
                  <a:srgbClr val="3F3F3F"/>
                </a:solidFill>
                <a:latin typeface="Arial"/>
                <a:cs typeface="Arial"/>
              </a:rPr>
              <a:t>DOS</a:t>
            </a:r>
            <a:r>
              <a:rPr sz="4267" spc="-462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4267" spc="-596" dirty="0">
                <a:solidFill>
                  <a:srgbClr val="3F3F3F"/>
                </a:solidFill>
                <a:latin typeface="Arial"/>
                <a:cs typeface="Arial"/>
              </a:rPr>
              <a:t>LOTES;</a:t>
            </a:r>
            <a:endParaRPr sz="4267" dirty="0">
              <a:latin typeface="Arial"/>
              <a:cs typeface="Arial"/>
            </a:endParaRPr>
          </a:p>
          <a:p>
            <a:pPr marL="22578">
              <a:spcBef>
                <a:spcPts val="1964"/>
              </a:spcBef>
            </a:pPr>
            <a:r>
              <a:rPr sz="4267" spc="-338" dirty="0">
                <a:solidFill>
                  <a:srgbClr val="3F3F3F"/>
                </a:solidFill>
                <a:latin typeface="Arial"/>
                <a:cs typeface="Arial"/>
              </a:rPr>
              <a:t>ITEM </a:t>
            </a:r>
            <a:r>
              <a:rPr sz="4267" spc="-213" dirty="0">
                <a:solidFill>
                  <a:srgbClr val="3F3F3F"/>
                </a:solidFill>
                <a:latin typeface="Arial"/>
                <a:cs typeface="Arial"/>
              </a:rPr>
              <a:t>4 </a:t>
            </a:r>
            <a:r>
              <a:rPr sz="4267" spc="-249" dirty="0">
                <a:solidFill>
                  <a:srgbClr val="3F3F3F"/>
                </a:solidFill>
                <a:latin typeface="Arial"/>
                <a:cs typeface="Arial"/>
              </a:rPr>
              <a:t>– </a:t>
            </a:r>
            <a:r>
              <a:rPr sz="4267" spc="-676" dirty="0">
                <a:solidFill>
                  <a:srgbClr val="3F3F3F"/>
                </a:solidFill>
                <a:latin typeface="Arial"/>
                <a:cs typeface="Arial"/>
              </a:rPr>
              <a:t>EXECUTAR </a:t>
            </a:r>
            <a:r>
              <a:rPr sz="4267" spc="-498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4267" spc="-222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4267" spc="-452" dirty="0">
                <a:solidFill>
                  <a:srgbClr val="3F3F3F"/>
                </a:solidFill>
                <a:latin typeface="Arial"/>
                <a:cs typeface="Arial"/>
              </a:rPr>
              <a:t>ARRUAMENTO;</a:t>
            </a:r>
            <a:endParaRPr sz="4267" dirty="0">
              <a:latin typeface="Arial"/>
              <a:cs typeface="Arial"/>
            </a:endParaRPr>
          </a:p>
          <a:p>
            <a:pPr marL="22578" marR="9031">
              <a:lnSpc>
                <a:spcPct val="138700"/>
              </a:lnSpc>
              <a:tabLst>
                <a:tab pos="8699327" algn="l"/>
              </a:tabLst>
            </a:pPr>
            <a:r>
              <a:rPr sz="4267" spc="-338" dirty="0">
                <a:solidFill>
                  <a:srgbClr val="3F3F3F"/>
                </a:solidFill>
                <a:latin typeface="Arial"/>
                <a:cs typeface="Arial"/>
              </a:rPr>
              <a:t>ITEM </a:t>
            </a:r>
            <a:r>
              <a:rPr sz="4267" spc="-213" dirty="0">
                <a:solidFill>
                  <a:srgbClr val="3F3F3F"/>
                </a:solidFill>
                <a:latin typeface="Arial"/>
                <a:cs typeface="Arial"/>
              </a:rPr>
              <a:t>5 </a:t>
            </a:r>
            <a:r>
              <a:rPr sz="4267" spc="-249" dirty="0">
                <a:solidFill>
                  <a:srgbClr val="3F3F3F"/>
                </a:solidFill>
                <a:latin typeface="Arial"/>
                <a:cs typeface="Arial"/>
              </a:rPr>
              <a:t>– </a:t>
            </a:r>
            <a:r>
              <a:rPr sz="4267" spc="-407" dirty="0">
                <a:solidFill>
                  <a:srgbClr val="3F3F3F"/>
                </a:solidFill>
                <a:latin typeface="Arial"/>
                <a:cs typeface="Arial"/>
              </a:rPr>
              <a:t>VIABILIZAR </a:t>
            </a:r>
            <a:r>
              <a:rPr sz="4267" spc="-498" dirty="0">
                <a:solidFill>
                  <a:srgbClr val="3F3F3F"/>
                </a:solidFill>
                <a:latin typeface="Arial"/>
                <a:cs typeface="Arial"/>
              </a:rPr>
              <a:t>O </a:t>
            </a:r>
            <a:r>
              <a:rPr sz="4267" spc="-524" dirty="0">
                <a:solidFill>
                  <a:srgbClr val="3F3F3F"/>
                </a:solidFill>
                <a:latin typeface="Arial"/>
                <a:cs typeface="Arial"/>
              </a:rPr>
              <a:t>FORNECIMENTO </a:t>
            </a:r>
            <a:r>
              <a:rPr sz="4267" spc="-622" dirty="0">
                <a:solidFill>
                  <a:srgbClr val="3F3F3F"/>
                </a:solidFill>
                <a:latin typeface="Arial"/>
                <a:cs typeface="Arial"/>
              </a:rPr>
              <a:t>DE </a:t>
            </a:r>
            <a:r>
              <a:rPr sz="4267" spc="-382" dirty="0">
                <a:solidFill>
                  <a:srgbClr val="3F3F3F"/>
                </a:solidFill>
                <a:latin typeface="Arial"/>
                <a:cs typeface="Arial"/>
              </a:rPr>
              <a:t>ÁGUA;  </a:t>
            </a:r>
            <a:r>
              <a:rPr sz="4267" spc="-338" dirty="0">
                <a:solidFill>
                  <a:srgbClr val="3F3F3F"/>
                </a:solidFill>
                <a:latin typeface="Arial"/>
                <a:cs typeface="Arial"/>
              </a:rPr>
              <a:t>ITEM </a:t>
            </a:r>
            <a:r>
              <a:rPr sz="4267" spc="-169" dirty="0">
                <a:solidFill>
                  <a:srgbClr val="3F3F3F"/>
                </a:solidFill>
                <a:latin typeface="Arial"/>
                <a:cs typeface="Arial"/>
              </a:rPr>
              <a:t>6- </a:t>
            </a:r>
            <a:r>
              <a:rPr sz="4267" spc="-407" dirty="0">
                <a:solidFill>
                  <a:srgbClr val="3F3F3F"/>
                </a:solidFill>
                <a:latin typeface="Arial"/>
                <a:cs typeface="Arial"/>
              </a:rPr>
              <a:t>VIABILIZAR</a:t>
            </a:r>
            <a:r>
              <a:rPr sz="4267" spc="-124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4267" spc="-498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4267" spc="-222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4267" spc="-524" dirty="0">
                <a:solidFill>
                  <a:srgbClr val="3F3F3F"/>
                </a:solidFill>
                <a:latin typeface="Arial"/>
                <a:cs typeface="Arial"/>
              </a:rPr>
              <a:t>FORNECIMENTO</a:t>
            </a:r>
            <a:r>
              <a:rPr sz="4267" spc="-524" dirty="0">
                <a:solidFill>
                  <a:srgbClr val="3F3F3F"/>
                </a:solidFill>
                <a:latin typeface="Times New Roman"/>
                <a:cs typeface="Times New Roman"/>
              </a:rPr>
              <a:t>	</a:t>
            </a:r>
            <a:r>
              <a:rPr sz="4267" spc="-622" dirty="0">
                <a:solidFill>
                  <a:srgbClr val="3F3F3F"/>
                </a:solidFill>
                <a:latin typeface="Arial"/>
                <a:cs typeface="Arial"/>
              </a:rPr>
              <a:t>DE </a:t>
            </a:r>
            <a:r>
              <a:rPr sz="4267" spc="-542" dirty="0">
                <a:solidFill>
                  <a:srgbClr val="3F3F3F"/>
                </a:solidFill>
                <a:latin typeface="Arial"/>
                <a:cs typeface="Arial"/>
              </a:rPr>
              <a:t>ENERGIA</a:t>
            </a:r>
            <a:r>
              <a:rPr sz="4267" spc="-578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4267" spc="-116" dirty="0">
                <a:solidFill>
                  <a:srgbClr val="3F3F3F"/>
                </a:solidFill>
                <a:latin typeface="Arial"/>
                <a:cs typeface="Arial"/>
              </a:rPr>
              <a:t>.</a:t>
            </a:r>
            <a:endParaRPr sz="4267" dirty="0">
              <a:latin typeface="Arial"/>
              <a:cs typeface="Arial"/>
            </a:endParaRPr>
          </a:p>
        </p:txBody>
      </p:sp>
      <p:sp>
        <p:nvSpPr>
          <p:cNvPr id="5" name="object 2"/>
          <p:cNvSpPr/>
          <p:nvPr/>
        </p:nvSpPr>
        <p:spPr>
          <a:xfrm>
            <a:off x="5417" y="9849006"/>
            <a:ext cx="19004895" cy="812792"/>
          </a:xfrm>
          <a:custGeom>
            <a:avLst/>
            <a:gdLst/>
            <a:ahLst/>
            <a:cxnLst/>
            <a:rect l="l" t="t" r="r" b="b"/>
            <a:pathLst>
              <a:path w="9141460" h="457200">
                <a:moveTo>
                  <a:pt x="0" y="0"/>
                </a:moveTo>
                <a:lnTo>
                  <a:pt x="0" y="457200"/>
                </a:lnTo>
                <a:lnTo>
                  <a:pt x="9140952" y="457200"/>
                </a:lnTo>
                <a:lnTo>
                  <a:pt x="9140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3"/>
          <p:cNvSpPr/>
          <p:nvPr/>
        </p:nvSpPr>
        <p:spPr>
          <a:xfrm>
            <a:off x="0" y="9732510"/>
            <a:ext cx="19007534" cy="114017"/>
          </a:xfrm>
          <a:custGeom>
            <a:avLst/>
            <a:gdLst/>
            <a:ahLst/>
            <a:cxnLst/>
            <a:rect l="l" t="t" r="r" b="b"/>
            <a:pathLst>
              <a:path w="9142730" h="64134">
                <a:moveTo>
                  <a:pt x="0" y="64008"/>
                </a:moveTo>
                <a:lnTo>
                  <a:pt x="9142476" y="64008"/>
                </a:lnTo>
                <a:lnTo>
                  <a:pt x="9142476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56" y="241300"/>
            <a:ext cx="16992600" cy="1024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60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37" y="622300"/>
            <a:ext cx="17653819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15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56" y="469900"/>
            <a:ext cx="169926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326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56" y="546100"/>
            <a:ext cx="169926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11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37556" y="4286910"/>
            <a:ext cx="15500630" cy="4577891"/>
          </a:xfrm>
          <a:prstGeom prst="rect">
            <a:avLst/>
          </a:prstGeom>
        </p:spPr>
        <p:txBody>
          <a:bodyPr vert="horz" wrap="square" lIns="0" tIns="114017" rIns="0" bIns="0" rtlCol="0">
            <a:spAutoFit/>
          </a:bodyPr>
          <a:lstStyle/>
          <a:p>
            <a:pPr marL="708378" marR="9031" indent="-685800" algn="just">
              <a:lnSpc>
                <a:spcPts val="5760"/>
              </a:lnSpc>
              <a:spcBef>
                <a:spcPts val="898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sz="5333" spc="-622" dirty="0">
                <a:latin typeface="Arial"/>
                <a:cs typeface="Arial"/>
              </a:rPr>
              <a:t>O </a:t>
            </a:r>
            <a:r>
              <a:rPr sz="5333" spc="-169" dirty="0">
                <a:latin typeface="Arial"/>
                <a:cs typeface="Arial"/>
              </a:rPr>
              <a:t>Projeto </a:t>
            </a:r>
            <a:r>
              <a:rPr sz="5333" spc="-240" dirty="0">
                <a:latin typeface="Arial"/>
                <a:cs typeface="Arial"/>
              </a:rPr>
              <a:t>Lote </a:t>
            </a:r>
            <a:r>
              <a:rPr sz="5333" spc="-249" dirty="0">
                <a:latin typeface="Arial"/>
                <a:cs typeface="Arial"/>
              </a:rPr>
              <a:t>Urbanizado, </a:t>
            </a:r>
            <a:r>
              <a:rPr sz="5333" spc="-267" dirty="0">
                <a:latin typeface="Arial"/>
                <a:cs typeface="Arial"/>
              </a:rPr>
              <a:t>Aquisição, </a:t>
            </a:r>
            <a:r>
              <a:rPr sz="5333" spc="-203" dirty="0">
                <a:latin typeface="Arial"/>
                <a:cs typeface="Arial"/>
              </a:rPr>
              <a:t>Autoconstrução,  </a:t>
            </a:r>
            <a:r>
              <a:rPr sz="5333" spc="-293" dirty="0">
                <a:latin typeface="Arial"/>
                <a:cs typeface="Arial"/>
              </a:rPr>
              <a:t>Reforma</a:t>
            </a:r>
            <a:r>
              <a:rPr sz="5333" spc="889" dirty="0">
                <a:latin typeface="Arial"/>
                <a:cs typeface="Arial"/>
              </a:rPr>
              <a:t> </a:t>
            </a:r>
            <a:r>
              <a:rPr sz="5333" spc="-320" dirty="0">
                <a:latin typeface="Arial"/>
                <a:cs typeface="Arial"/>
              </a:rPr>
              <a:t>e </a:t>
            </a:r>
            <a:r>
              <a:rPr sz="5333" spc="-249" dirty="0">
                <a:latin typeface="Arial"/>
                <a:cs typeface="Arial"/>
              </a:rPr>
              <a:t>Ampliação  </a:t>
            </a:r>
            <a:r>
              <a:rPr sz="5333" spc="-293" dirty="0">
                <a:latin typeface="Arial"/>
                <a:cs typeface="Arial"/>
              </a:rPr>
              <a:t>da  </a:t>
            </a:r>
            <a:r>
              <a:rPr sz="5333" spc="-240" dirty="0">
                <a:latin typeface="Arial"/>
                <a:cs typeface="Arial"/>
              </a:rPr>
              <a:t>Unidade </a:t>
            </a:r>
            <a:r>
              <a:rPr sz="5333" spc="-203" dirty="0">
                <a:latin typeface="Arial"/>
                <a:cs typeface="Arial"/>
              </a:rPr>
              <a:t>Habitacional </a:t>
            </a:r>
            <a:r>
              <a:rPr sz="5333" spc="-36" dirty="0">
                <a:latin typeface="Arial"/>
                <a:cs typeface="Arial"/>
              </a:rPr>
              <a:t>foi  </a:t>
            </a:r>
            <a:r>
              <a:rPr sz="5333" spc="-98" dirty="0">
                <a:latin typeface="Arial"/>
                <a:cs typeface="Arial"/>
              </a:rPr>
              <a:t>instituído </a:t>
            </a:r>
            <a:r>
              <a:rPr sz="5333" spc="-222" dirty="0">
                <a:latin typeface="Arial"/>
                <a:cs typeface="Arial"/>
              </a:rPr>
              <a:t>pela </a:t>
            </a:r>
            <a:r>
              <a:rPr sz="5333" b="1" spc="-684" dirty="0">
                <a:latin typeface="Arial"/>
                <a:cs typeface="Arial"/>
              </a:rPr>
              <a:t>LEI </a:t>
            </a:r>
            <a:r>
              <a:rPr sz="5333" b="1" spc="-18" dirty="0">
                <a:latin typeface="Arial"/>
                <a:cs typeface="Arial"/>
              </a:rPr>
              <a:t>nº </a:t>
            </a:r>
            <a:r>
              <a:rPr sz="5333" b="1" spc="-213" dirty="0">
                <a:latin typeface="Arial"/>
                <a:cs typeface="Arial"/>
              </a:rPr>
              <a:t>4.888</a:t>
            </a:r>
            <a:r>
              <a:rPr sz="5333" spc="-213" dirty="0">
                <a:latin typeface="Arial"/>
                <a:cs typeface="Arial"/>
              </a:rPr>
              <a:t>, </a:t>
            </a:r>
            <a:r>
              <a:rPr sz="5333" spc="-249" dirty="0">
                <a:latin typeface="Arial"/>
                <a:cs typeface="Arial"/>
              </a:rPr>
              <a:t>de </a:t>
            </a:r>
            <a:r>
              <a:rPr sz="5333" spc="-267" dirty="0">
                <a:latin typeface="Arial"/>
                <a:cs typeface="Arial"/>
              </a:rPr>
              <a:t>20 </a:t>
            </a:r>
            <a:r>
              <a:rPr sz="5333" spc="-249" dirty="0">
                <a:latin typeface="Arial"/>
                <a:cs typeface="Arial"/>
              </a:rPr>
              <a:t>de </a:t>
            </a:r>
            <a:r>
              <a:rPr sz="5333" spc="-80" dirty="0">
                <a:latin typeface="Arial"/>
                <a:cs typeface="Arial"/>
              </a:rPr>
              <a:t>julho </a:t>
            </a:r>
            <a:r>
              <a:rPr sz="5333" spc="-249" dirty="0">
                <a:latin typeface="Arial"/>
                <a:cs typeface="Arial"/>
              </a:rPr>
              <a:t>de </a:t>
            </a:r>
            <a:r>
              <a:rPr sz="5333" spc="-222" dirty="0">
                <a:latin typeface="Arial"/>
                <a:cs typeface="Arial"/>
              </a:rPr>
              <a:t>2016;  </a:t>
            </a:r>
            <a:r>
              <a:rPr sz="5333" spc="-196" dirty="0">
                <a:latin typeface="Arial"/>
                <a:cs typeface="Arial"/>
              </a:rPr>
              <a:t>regulamentado </a:t>
            </a:r>
            <a:r>
              <a:rPr sz="5333" spc="-160" dirty="0">
                <a:latin typeface="Arial"/>
                <a:cs typeface="Arial"/>
              </a:rPr>
              <a:t>pelo </a:t>
            </a:r>
            <a:r>
              <a:rPr sz="5333" b="1" spc="-816" dirty="0">
                <a:latin typeface="Arial"/>
                <a:cs typeface="Arial"/>
              </a:rPr>
              <a:t>DECRETO </a:t>
            </a:r>
            <a:r>
              <a:rPr sz="5333" b="1" spc="-489" dirty="0">
                <a:latin typeface="Arial"/>
                <a:cs typeface="Arial"/>
              </a:rPr>
              <a:t>NORMATIVO </a:t>
            </a:r>
            <a:r>
              <a:rPr sz="5333" b="1" spc="-18" dirty="0">
                <a:latin typeface="Arial"/>
                <a:cs typeface="Arial"/>
              </a:rPr>
              <a:t>nº </a:t>
            </a:r>
            <a:r>
              <a:rPr sz="5333" b="1" spc="-222" dirty="0">
                <a:latin typeface="Arial"/>
                <a:cs typeface="Arial"/>
              </a:rPr>
              <a:t>14.576</a:t>
            </a:r>
            <a:r>
              <a:rPr sz="5333" spc="-222" dirty="0">
                <a:latin typeface="Arial"/>
                <a:cs typeface="Arial"/>
              </a:rPr>
              <a:t>,  </a:t>
            </a:r>
            <a:r>
              <a:rPr sz="5333" spc="-249" dirty="0">
                <a:latin typeface="Arial"/>
                <a:cs typeface="Arial"/>
              </a:rPr>
              <a:t>de </a:t>
            </a:r>
            <a:r>
              <a:rPr sz="5333" spc="-267" dirty="0">
                <a:latin typeface="Arial"/>
                <a:cs typeface="Arial"/>
              </a:rPr>
              <a:t>6 </a:t>
            </a:r>
            <a:r>
              <a:rPr sz="5333" spc="-249" dirty="0">
                <a:latin typeface="Arial"/>
                <a:cs typeface="Arial"/>
              </a:rPr>
              <a:t>de </a:t>
            </a:r>
            <a:r>
              <a:rPr sz="5333" spc="-80" dirty="0">
                <a:latin typeface="Arial"/>
                <a:cs typeface="Arial"/>
              </a:rPr>
              <a:t>outubro </a:t>
            </a:r>
            <a:r>
              <a:rPr sz="5333" spc="-249" dirty="0">
                <a:latin typeface="Arial"/>
                <a:cs typeface="Arial"/>
              </a:rPr>
              <a:t>de 2016, </a:t>
            </a:r>
            <a:r>
              <a:rPr sz="5333" spc="-320" dirty="0">
                <a:latin typeface="Arial"/>
                <a:cs typeface="Arial"/>
              </a:rPr>
              <a:t>visa </a:t>
            </a:r>
            <a:r>
              <a:rPr sz="5333" spc="-169" dirty="0">
                <a:latin typeface="Arial"/>
                <a:cs typeface="Arial"/>
              </a:rPr>
              <a:t>atender </a:t>
            </a:r>
            <a:r>
              <a:rPr sz="5333" spc="-418" dirty="0">
                <a:latin typeface="Arial"/>
                <a:cs typeface="Arial"/>
              </a:rPr>
              <a:t>a </a:t>
            </a:r>
            <a:r>
              <a:rPr sz="5333" spc="-231" dirty="0">
                <a:latin typeface="Arial"/>
                <a:cs typeface="Arial"/>
              </a:rPr>
              <a:t>população </a:t>
            </a:r>
            <a:r>
              <a:rPr sz="5333" spc="-249" dirty="0">
                <a:latin typeface="Arial"/>
                <a:cs typeface="Arial"/>
              </a:rPr>
              <a:t>de </a:t>
            </a:r>
            <a:r>
              <a:rPr sz="5333" spc="978" dirty="0">
                <a:latin typeface="Arial"/>
                <a:cs typeface="Arial"/>
              </a:rPr>
              <a:t> </a:t>
            </a:r>
            <a:r>
              <a:rPr sz="5333" spc="-284" dirty="0">
                <a:latin typeface="Arial"/>
                <a:cs typeface="Arial"/>
              </a:rPr>
              <a:t>baixa </a:t>
            </a:r>
            <a:r>
              <a:rPr sz="5333" spc="-213" dirty="0">
                <a:latin typeface="Arial"/>
                <a:cs typeface="Arial"/>
              </a:rPr>
              <a:t>renda </a:t>
            </a:r>
            <a:r>
              <a:rPr sz="5333" spc="-249" dirty="0">
                <a:latin typeface="Arial"/>
                <a:cs typeface="Arial"/>
              </a:rPr>
              <a:t>de</a:t>
            </a:r>
            <a:r>
              <a:rPr sz="5333" spc="-356" dirty="0">
                <a:latin typeface="Arial"/>
                <a:cs typeface="Arial"/>
              </a:rPr>
              <a:t> </a:t>
            </a:r>
            <a:r>
              <a:rPr sz="5333" spc="-382" dirty="0">
                <a:latin typeface="Arial"/>
                <a:cs typeface="Arial"/>
              </a:rPr>
              <a:t>MS.</a:t>
            </a:r>
            <a:endParaRPr sz="5333" dirty="0">
              <a:latin typeface="Arial"/>
              <a:cs typeface="Arial"/>
            </a:endParaRPr>
          </a:p>
        </p:txBody>
      </p:sp>
      <p:sp>
        <p:nvSpPr>
          <p:cNvPr id="4" name="object 2"/>
          <p:cNvSpPr/>
          <p:nvPr/>
        </p:nvSpPr>
        <p:spPr>
          <a:xfrm>
            <a:off x="5417" y="9849006"/>
            <a:ext cx="19004895" cy="812792"/>
          </a:xfrm>
          <a:custGeom>
            <a:avLst/>
            <a:gdLst/>
            <a:ahLst/>
            <a:cxnLst/>
            <a:rect l="l" t="t" r="r" b="b"/>
            <a:pathLst>
              <a:path w="9141460" h="457200">
                <a:moveTo>
                  <a:pt x="0" y="0"/>
                </a:moveTo>
                <a:lnTo>
                  <a:pt x="0" y="457200"/>
                </a:lnTo>
                <a:lnTo>
                  <a:pt x="9140952" y="457200"/>
                </a:lnTo>
                <a:lnTo>
                  <a:pt x="9140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3"/>
          <p:cNvSpPr/>
          <p:nvPr/>
        </p:nvSpPr>
        <p:spPr>
          <a:xfrm>
            <a:off x="0" y="9732510"/>
            <a:ext cx="19007534" cy="114017"/>
          </a:xfrm>
          <a:custGeom>
            <a:avLst/>
            <a:gdLst/>
            <a:ahLst/>
            <a:cxnLst/>
            <a:rect l="l" t="t" r="r" b="b"/>
            <a:pathLst>
              <a:path w="9142730" h="64134">
                <a:moveTo>
                  <a:pt x="0" y="64008"/>
                </a:moveTo>
                <a:lnTo>
                  <a:pt x="9142476" y="64008"/>
                </a:lnTo>
                <a:lnTo>
                  <a:pt x="9142476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2729392" y="468883"/>
            <a:ext cx="13551526" cy="2769989"/>
          </a:xfrm>
        </p:spPr>
        <p:txBody>
          <a:bodyPr/>
          <a:lstStyle/>
          <a:p>
            <a:pPr algn="ctr"/>
            <a:r>
              <a:rPr lang="pt-BR" sz="9000" u="sng" spc="-150" dirty="0">
                <a:uFill>
                  <a:solidFill>
                    <a:srgbClr val="7F7F7F"/>
                  </a:solidFill>
                </a:uFill>
              </a:rPr>
              <a:t>PROJETO </a:t>
            </a:r>
            <a:r>
              <a:rPr lang="pt-BR" sz="9000" u="sng" spc="-150" dirty="0" smtClean="0">
                <a:uFill>
                  <a:solidFill>
                    <a:srgbClr val="7F7F7F"/>
                  </a:solidFill>
                </a:uFill>
              </a:rPr>
              <a:t>LOTE URBANIZADO</a:t>
            </a:r>
            <a:endParaRPr lang="pt-BR" sz="9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56" y="927100"/>
            <a:ext cx="16611600" cy="919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05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56" y="774700"/>
            <a:ext cx="16916401" cy="93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298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56" y="698500"/>
            <a:ext cx="169164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004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56" y="546100"/>
            <a:ext cx="167640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572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56" y="546100"/>
            <a:ext cx="16687800" cy="982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38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6" y="698500"/>
            <a:ext cx="16535400" cy="94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23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6" y="622300"/>
            <a:ext cx="164592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031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64956" y="774700"/>
            <a:ext cx="8534400" cy="1313116"/>
          </a:xfrm>
        </p:spPr>
        <p:txBody>
          <a:bodyPr/>
          <a:lstStyle/>
          <a:p>
            <a:r>
              <a:rPr lang="pt-B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INOCÊNCIA - MS</a:t>
            </a:r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555" y="2679700"/>
            <a:ext cx="8737601" cy="65532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5" y="2679700"/>
            <a:ext cx="873760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405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64956" y="774700"/>
            <a:ext cx="8534400" cy="1313116"/>
          </a:xfrm>
        </p:spPr>
        <p:txBody>
          <a:bodyPr/>
          <a:lstStyle/>
          <a:p>
            <a:r>
              <a:rPr lang="pt-B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INOCÊNCIA - MS</a:t>
            </a:r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69" y="2298700"/>
            <a:ext cx="8862487" cy="664686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556" y="2287587"/>
            <a:ext cx="8862487" cy="664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705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80756" y="1003300"/>
            <a:ext cx="8534400" cy="1313116"/>
          </a:xfrm>
        </p:spPr>
        <p:txBody>
          <a:bodyPr/>
          <a:lstStyle/>
          <a:p>
            <a:r>
              <a:rPr lang="pt-B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BRASILÂNDIA-MS</a:t>
            </a:r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56" y="2908300"/>
            <a:ext cx="8534400" cy="680084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756" y="2908300"/>
            <a:ext cx="9333576" cy="679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5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51335" y="94861"/>
            <a:ext cx="10591800" cy="2750435"/>
          </a:xfrm>
          <a:prstGeom prst="rect">
            <a:avLst/>
          </a:prstGeom>
        </p:spPr>
        <p:txBody>
          <a:bodyPr vert="horz" wrap="square" lIns="0" tIns="1098171" rIns="0" bIns="0" rtlCol="0">
            <a:spAutoFit/>
          </a:bodyPr>
          <a:lstStyle/>
          <a:p>
            <a:pPr marL="239327" algn="ctr">
              <a:spcBef>
                <a:spcPts val="178"/>
              </a:spcBef>
              <a:tabLst>
                <a:tab pos="2985948" algn="l"/>
                <a:tab pos="13527645" algn="l"/>
              </a:tabLst>
            </a:pPr>
            <a:r>
              <a:rPr sz="10667" u="sng" dirty="0">
                <a:uFill>
                  <a:solidFill>
                    <a:srgbClr val="7F7F7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9000" u="sng" spc="-150" dirty="0" smtClean="0">
                <a:uFill>
                  <a:solidFill>
                    <a:srgbClr val="7F7F7F"/>
                  </a:solidFill>
                </a:uFill>
              </a:rPr>
              <a:t>PÚBLICO ALVO</a:t>
            </a:r>
            <a:endParaRPr sz="90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9367" y="3898900"/>
            <a:ext cx="17068800" cy="4176642"/>
          </a:xfrm>
          <a:prstGeom prst="rect">
            <a:avLst/>
          </a:prstGeom>
        </p:spPr>
        <p:txBody>
          <a:bodyPr vert="horz" wrap="square" lIns="0" tIns="21449" rIns="0" bIns="0" rtlCol="0">
            <a:spAutoFit/>
          </a:bodyPr>
          <a:lstStyle/>
          <a:p>
            <a:pPr marL="879828" indent="-857250" algn="just">
              <a:lnSpc>
                <a:spcPts val="8107"/>
              </a:lnSpc>
              <a:spcBef>
                <a:spcPts val="169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sz="6500" spc="-418" dirty="0">
                <a:latin typeface="Arial"/>
                <a:cs typeface="Arial"/>
              </a:rPr>
              <a:t>População </a:t>
            </a:r>
            <a:r>
              <a:rPr sz="6500" spc="-363" dirty="0">
                <a:latin typeface="Arial"/>
                <a:cs typeface="Arial"/>
              </a:rPr>
              <a:t>com </a:t>
            </a:r>
            <a:r>
              <a:rPr sz="6500" spc="-284" dirty="0">
                <a:latin typeface="Arial"/>
                <a:cs typeface="Arial"/>
              </a:rPr>
              <a:t>renda </a:t>
            </a:r>
            <a:r>
              <a:rPr sz="6500" spc="-142" dirty="0">
                <a:latin typeface="Arial"/>
                <a:cs typeface="Arial"/>
              </a:rPr>
              <a:t>familiar </a:t>
            </a:r>
            <a:r>
              <a:rPr sz="6500" spc="-329" dirty="0">
                <a:latin typeface="Arial"/>
                <a:cs typeface="Arial"/>
              </a:rPr>
              <a:t>de</a:t>
            </a:r>
            <a:r>
              <a:rPr sz="6500" spc="-489" dirty="0">
                <a:latin typeface="Arial"/>
                <a:cs typeface="Arial"/>
              </a:rPr>
              <a:t> </a:t>
            </a:r>
            <a:r>
              <a:rPr sz="6500" spc="-249" dirty="0" err="1" smtClean="0">
                <a:latin typeface="Arial"/>
                <a:cs typeface="Arial"/>
              </a:rPr>
              <a:t>até</a:t>
            </a:r>
            <a:r>
              <a:rPr lang="pt-BR" sz="6500" spc="-249" dirty="0" smtClean="0">
                <a:latin typeface="Arial"/>
                <a:cs typeface="Arial"/>
              </a:rPr>
              <a:t>     </a:t>
            </a:r>
            <a:r>
              <a:rPr sz="6500" b="1" spc="-356" dirty="0" smtClean="0">
                <a:latin typeface="Arial"/>
                <a:cs typeface="Arial"/>
              </a:rPr>
              <a:t>5 </a:t>
            </a:r>
            <a:r>
              <a:rPr sz="6500" b="1" spc="-516" dirty="0">
                <a:latin typeface="Arial"/>
                <a:cs typeface="Arial"/>
              </a:rPr>
              <a:t>(cinco) </a:t>
            </a:r>
            <a:r>
              <a:rPr sz="6500" b="1" spc="-542" dirty="0">
                <a:latin typeface="Arial"/>
                <a:cs typeface="Arial"/>
              </a:rPr>
              <a:t>salários </a:t>
            </a:r>
            <a:r>
              <a:rPr sz="6500" b="1" spc="-533" dirty="0">
                <a:latin typeface="Arial"/>
                <a:cs typeface="Arial"/>
              </a:rPr>
              <a:t>mínimos </a:t>
            </a:r>
            <a:r>
              <a:rPr sz="6500" spc="-427" dirty="0">
                <a:latin typeface="Arial"/>
                <a:cs typeface="Arial"/>
              </a:rPr>
              <a:t>e </a:t>
            </a:r>
            <a:r>
              <a:rPr sz="6500" spc="-293" dirty="0">
                <a:latin typeface="Arial"/>
                <a:cs typeface="Arial"/>
              </a:rPr>
              <a:t>que  </a:t>
            </a:r>
            <a:r>
              <a:rPr sz="6500" spc="-329" dirty="0">
                <a:latin typeface="Arial"/>
                <a:cs typeface="Arial"/>
              </a:rPr>
              <a:t>não </a:t>
            </a:r>
            <a:r>
              <a:rPr sz="6500" spc="-231" dirty="0">
                <a:latin typeface="Arial"/>
                <a:cs typeface="Arial"/>
              </a:rPr>
              <a:t>tenham </a:t>
            </a:r>
            <a:r>
              <a:rPr sz="6500" spc="-302" dirty="0">
                <a:latin typeface="Arial"/>
                <a:cs typeface="Arial"/>
              </a:rPr>
              <a:t>sido </a:t>
            </a:r>
            <a:r>
              <a:rPr sz="6500" spc="-240" dirty="0">
                <a:latin typeface="Arial"/>
                <a:cs typeface="Arial"/>
              </a:rPr>
              <a:t>beneficiado </a:t>
            </a:r>
            <a:r>
              <a:rPr sz="6500" spc="-338" dirty="0">
                <a:latin typeface="Arial"/>
                <a:cs typeface="Arial"/>
              </a:rPr>
              <a:t>em  </a:t>
            </a:r>
            <a:r>
              <a:rPr sz="6500" spc="-267" dirty="0">
                <a:latin typeface="Arial"/>
                <a:cs typeface="Arial"/>
              </a:rPr>
              <a:t>nenhum </a:t>
            </a:r>
            <a:r>
              <a:rPr sz="6500" spc="-407" dirty="0">
                <a:latin typeface="Arial"/>
                <a:cs typeface="Arial"/>
              </a:rPr>
              <a:t>Programa </a:t>
            </a:r>
            <a:r>
              <a:rPr sz="6500" spc="-267" dirty="0">
                <a:latin typeface="Arial"/>
                <a:cs typeface="Arial"/>
              </a:rPr>
              <a:t>Habitacional  </a:t>
            </a:r>
            <a:r>
              <a:rPr sz="6500" spc="-382" dirty="0">
                <a:latin typeface="Arial"/>
                <a:cs typeface="Arial"/>
              </a:rPr>
              <a:t>Federal, </a:t>
            </a:r>
            <a:r>
              <a:rPr sz="6500" spc="-418" dirty="0">
                <a:latin typeface="Arial"/>
                <a:cs typeface="Arial"/>
              </a:rPr>
              <a:t>Estadual </a:t>
            </a:r>
            <a:r>
              <a:rPr sz="6500" spc="-427" dirty="0">
                <a:latin typeface="Arial"/>
                <a:cs typeface="Arial"/>
              </a:rPr>
              <a:t>e</a:t>
            </a:r>
            <a:r>
              <a:rPr sz="6500" spc="-400" dirty="0">
                <a:latin typeface="Arial"/>
                <a:cs typeface="Arial"/>
              </a:rPr>
              <a:t> </a:t>
            </a:r>
            <a:r>
              <a:rPr sz="6500" spc="-169" dirty="0">
                <a:latin typeface="Arial"/>
                <a:cs typeface="Arial"/>
              </a:rPr>
              <a:t>Municipal</a:t>
            </a:r>
            <a:r>
              <a:rPr sz="6500" spc="-169" dirty="0">
                <a:solidFill>
                  <a:srgbClr val="3F3F3F"/>
                </a:solidFill>
                <a:latin typeface="Arial"/>
                <a:cs typeface="Arial"/>
              </a:rPr>
              <a:t>.</a:t>
            </a:r>
            <a:endParaRPr sz="6500" dirty="0">
              <a:latin typeface="Arial"/>
              <a:cs typeface="Arial"/>
            </a:endParaRPr>
          </a:p>
        </p:txBody>
      </p:sp>
      <p:sp>
        <p:nvSpPr>
          <p:cNvPr id="5" name="object 2"/>
          <p:cNvSpPr/>
          <p:nvPr/>
        </p:nvSpPr>
        <p:spPr>
          <a:xfrm>
            <a:off x="5417" y="9849006"/>
            <a:ext cx="19004895" cy="812792"/>
          </a:xfrm>
          <a:custGeom>
            <a:avLst/>
            <a:gdLst/>
            <a:ahLst/>
            <a:cxnLst/>
            <a:rect l="l" t="t" r="r" b="b"/>
            <a:pathLst>
              <a:path w="9141460" h="457200">
                <a:moveTo>
                  <a:pt x="0" y="0"/>
                </a:moveTo>
                <a:lnTo>
                  <a:pt x="0" y="457200"/>
                </a:lnTo>
                <a:lnTo>
                  <a:pt x="9140952" y="457200"/>
                </a:lnTo>
                <a:lnTo>
                  <a:pt x="9140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3"/>
          <p:cNvSpPr/>
          <p:nvPr/>
        </p:nvSpPr>
        <p:spPr>
          <a:xfrm>
            <a:off x="0" y="9732510"/>
            <a:ext cx="19007534" cy="114017"/>
          </a:xfrm>
          <a:custGeom>
            <a:avLst/>
            <a:gdLst/>
            <a:ahLst/>
            <a:cxnLst/>
            <a:rect l="l" t="t" r="r" b="b"/>
            <a:pathLst>
              <a:path w="9142730" h="64134">
                <a:moveTo>
                  <a:pt x="0" y="64008"/>
                </a:moveTo>
                <a:lnTo>
                  <a:pt x="9142476" y="64008"/>
                </a:lnTo>
                <a:lnTo>
                  <a:pt x="9142476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42756" y="1384300"/>
            <a:ext cx="8534400" cy="1313116"/>
          </a:xfrm>
        </p:spPr>
        <p:txBody>
          <a:bodyPr/>
          <a:lstStyle/>
          <a:p>
            <a:r>
              <a:rPr lang="pt-B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ITAQUIRAÍ MS</a:t>
            </a:r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56" y="3670300"/>
            <a:ext cx="6134100" cy="460057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8128" y="3670299"/>
            <a:ext cx="5811043" cy="460057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426" y="3670299"/>
            <a:ext cx="5600700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024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80756" y="1384300"/>
            <a:ext cx="8534400" cy="1313116"/>
          </a:xfrm>
        </p:spPr>
        <p:txBody>
          <a:bodyPr/>
          <a:lstStyle/>
          <a:p>
            <a:r>
              <a:rPr lang="pt-B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CASSILÂNDIA MS</a:t>
            </a:r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56" y="3898901"/>
            <a:ext cx="7086600" cy="570865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56" y="3898900"/>
            <a:ext cx="10659649" cy="570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687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48555" y="2243537"/>
            <a:ext cx="11110421" cy="1115932"/>
          </a:xfrm>
          <a:prstGeom prst="rect">
            <a:avLst/>
          </a:prstGeom>
        </p:spPr>
        <p:txBody>
          <a:bodyPr vert="horz" wrap="square" lIns="0" tIns="21449" rIns="0" bIns="0" rtlCol="0">
            <a:spAutoFit/>
          </a:bodyPr>
          <a:lstStyle/>
          <a:p>
            <a:pPr marL="22578">
              <a:spcBef>
                <a:spcPts val="169"/>
              </a:spcBef>
              <a:tabLst>
                <a:tab pos="6177357" algn="l"/>
              </a:tabLst>
            </a:pPr>
            <a:r>
              <a:rPr sz="7111" b="1" spc="-18" dirty="0">
                <a:solidFill>
                  <a:srgbClr val="000000"/>
                </a:solidFill>
                <a:latin typeface="Verdana"/>
                <a:cs typeface="Verdana"/>
              </a:rPr>
              <a:t>OBRIGADA</a:t>
            </a:r>
            <a:r>
              <a:rPr sz="7111" spc="-18" dirty="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r>
              <a:rPr sz="7111" b="1" spc="-9" dirty="0">
                <a:solidFill>
                  <a:srgbClr val="000000"/>
                </a:solidFill>
                <a:latin typeface="Verdana"/>
                <a:cs typeface="Verdana"/>
              </a:rPr>
              <a:t>A</a:t>
            </a:r>
            <a:r>
              <a:rPr sz="7111" b="1" spc="-178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7111" b="1" spc="-9" dirty="0">
                <a:solidFill>
                  <a:srgbClr val="000000"/>
                </a:solidFill>
                <a:latin typeface="Verdana"/>
                <a:cs typeface="Verdana"/>
              </a:rPr>
              <a:t>TODOS!</a:t>
            </a:r>
            <a:endParaRPr sz="7111" dirty="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948555" y="3701369"/>
            <a:ext cx="11065266" cy="0"/>
          </a:xfrm>
          <a:custGeom>
            <a:avLst/>
            <a:gdLst/>
            <a:ahLst/>
            <a:cxnLst/>
            <a:rect l="l" t="t" r="r" b="b"/>
            <a:pathLst>
              <a:path w="6224270">
                <a:moveTo>
                  <a:pt x="0" y="0"/>
                </a:moveTo>
                <a:lnTo>
                  <a:pt x="6224016" y="0"/>
                </a:lnTo>
              </a:path>
            </a:pathLst>
          </a:custGeom>
          <a:ln w="518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3256756" y="4625816"/>
            <a:ext cx="12482009" cy="1664338"/>
          </a:xfrm>
          <a:prstGeom prst="rect">
            <a:avLst/>
          </a:prstGeom>
        </p:spPr>
        <p:txBody>
          <a:bodyPr vert="horz" wrap="square" lIns="0" tIns="22578" rIns="0" bIns="0" rtlCol="0">
            <a:spAutoFit/>
          </a:bodyPr>
          <a:lstStyle/>
          <a:p>
            <a:pPr marL="22578">
              <a:spcBef>
                <a:spcPts val="178"/>
              </a:spcBef>
            </a:pPr>
            <a:r>
              <a:rPr sz="5689" b="1" spc="-9" dirty="0">
                <a:latin typeface="Verdana"/>
                <a:cs typeface="Verdana"/>
              </a:rPr>
              <a:t>Maria </a:t>
            </a:r>
            <a:r>
              <a:rPr sz="5689" b="1" dirty="0">
                <a:latin typeface="Verdana"/>
                <a:cs typeface="Verdana"/>
              </a:rPr>
              <a:t>do Carmo </a:t>
            </a:r>
            <a:r>
              <a:rPr sz="5689" b="1" spc="-9" dirty="0">
                <a:latin typeface="Verdana"/>
                <a:cs typeface="Verdana"/>
              </a:rPr>
              <a:t>Avesani</a:t>
            </a:r>
            <a:r>
              <a:rPr sz="5689" b="1" spc="-27" dirty="0">
                <a:latin typeface="Verdana"/>
                <a:cs typeface="Verdana"/>
              </a:rPr>
              <a:t> </a:t>
            </a:r>
            <a:r>
              <a:rPr sz="5689" b="1" spc="-9" dirty="0">
                <a:latin typeface="Verdana"/>
                <a:cs typeface="Verdana"/>
              </a:rPr>
              <a:t>Lopez</a:t>
            </a:r>
            <a:endParaRPr sz="5689" dirty="0">
              <a:latin typeface="Verdana"/>
              <a:cs typeface="Verdana"/>
            </a:endParaRPr>
          </a:p>
          <a:p>
            <a:pPr marL="766525">
              <a:spcBef>
                <a:spcPts val="9"/>
              </a:spcBef>
            </a:pPr>
            <a:r>
              <a:rPr lang="pt-BR" sz="4978" spc="-18" dirty="0" smtClean="0">
                <a:latin typeface="Verdana"/>
                <a:cs typeface="Verdana"/>
              </a:rPr>
              <a:t>Diretora-Presidente da AGEHAB/MS</a:t>
            </a:r>
            <a:endParaRPr sz="4978" dirty="0">
              <a:latin typeface="Verdana"/>
              <a:cs typeface="Verdana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5417" y="9849006"/>
            <a:ext cx="19004895" cy="812792"/>
          </a:xfrm>
          <a:custGeom>
            <a:avLst/>
            <a:gdLst/>
            <a:ahLst/>
            <a:cxnLst/>
            <a:rect l="l" t="t" r="r" b="b"/>
            <a:pathLst>
              <a:path w="9141460" h="457200">
                <a:moveTo>
                  <a:pt x="0" y="0"/>
                </a:moveTo>
                <a:lnTo>
                  <a:pt x="0" y="457200"/>
                </a:lnTo>
                <a:lnTo>
                  <a:pt x="9140952" y="457200"/>
                </a:lnTo>
                <a:lnTo>
                  <a:pt x="9140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3"/>
          <p:cNvSpPr/>
          <p:nvPr/>
        </p:nvSpPr>
        <p:spPr>
          <a:xfrm>
            <a:off x="0" y="9732510"/>
            <a:ext cx="19007534" cy="114017"/>
          </a:xfrm>
          <a:custGeom>
            <a:avLst/>
            <a:gdLst/>
            <a:ahLst/>
            <a:cxnLst/>
            <a:rect l="l" t="t" r="r" b="b"/>
            <a:pathLst>
              <a:path w="9142730" h="64134">
                <a:moveTo>
                  <a:pt x="0" y="64008"/>
                </a:moveTo>
                <a:lnTo>
                  <a:pt x="9142476" y="64008"/>
                </a:lnTo>
                <a:lnTo>
                  <a:pt x="9142476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5"/>
          <p:cNvSpPr/>
          <p:nvPr/>
        </p:nvSpPr>
        <p:spPr>
          <a:xfrm>
            <a:off x="12367056" y="8011670"/>
            <a:ext cx="4676671" cy="1517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6"/>
          <p:cNvSpPr/>
          <p:nvPr/>
        </p:nvSpPr>
        <p:spPr>
          <a:xfrm>
            <a:off x="1885156" y="7556500"/>
            <a:ext cx="5521568" cy="1899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6167" y="317500"/>
            <a:ext cx="14935200" cy="2767140"/>
          </a:xfrm>
          <a:prstGeom prst="rect">
            <a:avLst/>
          </a:prstGeom>
        </p:spPr>
        <p:txBody>
          <a:bodyPr vert="horz" wrap="square" lIns="0" tIns="22578" rIns="0" bIns="0" rtlCol="0">
            <a:spAutoFit/>
          </a:bodyPr>
          <a:lstStyle/>
          <a:p>
            <a:pPr marR="92568" algn="ctr">
              <a:lnSpc>
                <a:spcPts val="10658"/>
              </a:lnSpc>
              <a:spcBef>
                <a:spcPts val="178"/>
              </a:spcBef>
            </a:pPr>
            <a:r>
              <a:rPr sz="9600" u="sng" spc="-150" dirty="0">
                <a:uFill>
                  <a:solidFill>
                    <a:srgbClr val="7F7F7F"/>
                  </a:solidFill>
                </a:uFill>
              </a:rPr>
              <a:t>DEFINIÇÃO</a:t>
            </a:r>
          </a:p>
          <a:p>
            <a:pPr algn="ctr">
              <a:lnSpc>
                <a:spcPts val="10658"/>
              </a:lnSpc>
              <a:tabLst>
                <a:tab pos="1213571" algn="l"/>
                <a:tab pos="13288315" algn="l"/>
              </a:tabLst>
            </a:pPr>
            <a:r>
              <a:rPr sz="9600" u="sng" spc="-150" dirty="0">
                <a:uFill>
                  <a:solidFill>
                    <a:srgbClr val="7F7F7F"/>
                  </a:solidFill>
                </a:uFill>
              </a:rPr>
              <a:t> </a:t>
            </a:r>
            <a:r>
              <a:rPr sz="9600" u="sng" spc="-150" dirty="0" smtClean="0">
                <a:uFill>
                  <a:solidFill>
                    <a:srgbClr val="7F7F7F"/>
                  </a:solidFill>
                </a:uFill>
              </a:rPr>
              <a:t>DO </a:t>
            </a:r>
            <a:r>
              <a:rPr sz="9600" u="sng" spc="-150" dirty="0">
                <a:uFill>
                  <a:solidFill>
                    <a:srgbClr val="7F7F7F"/>
                  </a:solidFill>
                </a:uFill>
              </a:rPr>
              <a:t>LOTE </a:t>
            </a:r>
            <a:r>
              <a:rPr sz="9600" u="sng" spc="-150" dirty="0" smtClean="0">
                <a:uFill>
                  <a:solidFill>
                    <a:srgbClr val="7F7F7F"/>
                  </a:solidFill>
                </a:uFill>
              </a:rPr>
              <a:t>URBANIZADO</a:t>
            </a:r>
            <a:endParaRPr sz="9600" u="sng" spc="-150" dirty="0">
              <a:uFill>
                <a:solidFill>
                  <a:srgbClr val="7F7F7F"/>
                </a:solidFill>
              </a:uFill>
            </a:endParaRPr>
          </a:p>
        </p:txBody>
      </p:sp>
      <p:sp>
        <p:nvSpPr>
          <p:cNvPr id="15" name="object 2"/>
          <p:cNvSpPr/>
          <p:nvPr/>
        </p:nvSpPr>
        <p:spPr>
          <a:xfrm>
            <a:off x="5417" y="9849006"/>
            <a:ext cx="19004895" cy="812792"/>
          </a:xfrm>
          <a:custGeom>
            <a:avLst/>
            <a:gdLst/>
            <a:ahLst/>
            <a:cxnLst/>
            <a:rect l="l" t="t" r="r" b="b"/>
            <a:pathLst>
              <a:path w="9141460" h="457200">
                <a:moveTo>
                  <a:pt x="0" y="0"/>
                </a:moveTo>
                <a:lnTo>
                  <a:pt x="0" y="457200"/>
                </a:lnTo>
                <a:lnTo>
                  <a:pt x="9140952" y="457200"/>
                </a:lnTo>
                <a:lnTo>
                  <a:pt x="9140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3"/>
          <p:cNvSpPr/>
          <p:nvPr/>
        </p:nvSpPr>
        <p:spPr>
          <a:xfrm>
            <a:off x="0" y="9732510"/>
            <a:ext cx="19007534" cy="114017"/>
          </a:xfrm>
          <a:custGeom>
            <a:avLst/>
            <a:gdLst/>
            <a:ahLst/>
            <a:cxnLst/>
            <a:rect l="l" t="t" r="r" b="b"/>
            <a:pathLst>
              <a:path w="9142730" h="64134">
                <a:moveTo>
                  <a:pt x="0" y="64008"/>
                </a:moveTo>
                <a:lnTo>
                  <a:pt x="9142476" y="64008"/>
                </a:lnTo>
                <a:lnTo>
                  <a:pt x="9142476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4"/>
          <p:cNvSpPr txBox="1"/>
          <p:nvPr/>
        </p:nvSpPr>
        <p:spPr>
          <a:xfrm>
            <a:off x="927593" y="3733617"/>
            <a:ext cx="17152348" cy="5997653"/>
          </a:xfrm>
          <a:prstGeom prst="rect">
            <a:avLst/>
          </a:prstGeom>
        </p:spPr>
        <p:txBody>
          <a:bodyPr vert="horz" wrap="square" lIns="0" tIns="21449" rIns="0" bIns="0" rtlCol="0">
            <a:spAutoFit/>
          </a:bodyPr>
          <a:lstStyle/>
          <a:p>
            <a:pPr marL="879828" indent="-857250">
              <a:spcBef>
                <a:spcPts val="169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pt-BR" sz="5500" spc="-150" dirty="0">
                <a:latin typeface="Arial" panose="020B0604020202020204" pitchFamily="34" charset="0"/>
                <a:cs typeface="Arial" panose="020B0604020202020204" pitchFamily="34" charset="0"/>
              </a:rPr>
              <a:t>É a construção da </a:t>
            </a:r>
            <a:r>
              <a:rPr lang="pt-BR" sz="5500" b="1" spc="-150" dirty="0">
                <a:latin typeface="Arial" panose="020B0604020202020204" pitchFamily="34" charset="0"/>
                <a:cs typeface="Arial" panose="020B0604020202020204" pitchFamily="34" charset="0"/>
              </a:rPr>
              <a:t>BASE </a:t>
            </a:r>
            <a:r>
              <a:rPr lang="pt-BR" sz="5500" spc="-15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55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uma residência </a:t>
            </a:r>
            <a:r>
              <a:rPr lang="pt-BR" sz="5500" spc="-196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t-BR" sz="5500" spc="-363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5500" spc="-363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5500" spc="-320" dirty="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lang="pt-BR" sz="5500" spc="-169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pt-BR" sz="5500" spc="-320" dirty="0"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pt-BR" sz="5500" spc="-222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pt-BR" sz="5500" spc="9" dirty="0">
                <a:latin typeface="Arial" panose="020B0604020202020204" pitchFamily="34" charset="0"/>
                <a:cs typeface="Arial" panose="020B0604020202020204" pitchFamily="34" charset="0"/>
              </a:rPr>
              <a:t>²</a:t>
            </a:r>
            <a:r>
              <a:rPr lang="pt-BR" sz="55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5500" spc="-196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t-BR" sz="5500" spc="-363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55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5500" spc="-462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pt-BR" sz="5500" spc="9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5500" spc="-363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5500" spc="-47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5500" spc="-533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5500" spc="-196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pt-BR" sz="5500" spc="-747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BR" sz="5500" spc="32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pt-BR" sz="5500" spc="89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5500" spc="-196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pt-BR" sz="5500" spc="-302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pt-BR" sz="5500" spc="-196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t-BR" sz="5500" spc="-462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5500" spc="-178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5500" spc="-196" dirty="0">
                <a:latin typeface="Arial" panose="020B0604020202020204" pitchFamily="34" charset="0"/>
                <a:cs typeface="Arial" panose="020B0604020202020204" pitchFamily="34" charset="0"/>
              </a:rPr>
              <a:t>constituída	</a:t>
            </a:r>
            <a:r>
              <a:rPr lang="pt-BR" sz="5500" spc="-276" dirty="0">
                <a:latin typeface="Arial" panose="020B0604020202020204" pitchFamily="34" charset="0"/>
                <a:cs typeface="Arial" panose="020B0604020202020204" pitchFamily="34" charset="0"/>
              </a:rPr>
              <a:t>de	</a:t>
            </a:r>
            <a:r>
              <a:rPr lang="pt-BR" sz="5500" spc="-267" dirty="0">
                <a:latin typeface="Arial" panose="020B0604020202020204" pitchFamily="34" charset="0"/>
                <a:cs typeface="Arial" panose="020B0604020202020204" pitchFamily="34" charset="0"/>
              </a:rPr>
              <a:t>fundação, </a:t>
            </a:r>
            <a:r>
              <a:rPr lang="pt-BR" sz="5500" spc="36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t-BR" sz="5500" spc="-213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t-BR" sz="5500" spc="-727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BR" sz="5500" spc="249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pt-BR" sz="5500" spc="-462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5500" spc="9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pt-BR" sz="5500" spc="-489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5500" spc="-507" dirty="0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pt-BR" sz="5500" spc="-196" dirty="0">
                <a:latin typeface="Arial" panose="020B0604020202020204" pitchFamily="34" charset="0"/>
                <a:cs typeface="Arial" panose="020B0604020202020204" pitchFamily="34" charset="0"/>
              </a:rPr>
              <a:t>õ</a:t>
            </a:r>
            <a:r>
              <a:rPr lang="pt-BR" sz="5500" spc="-382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5500" spc="-667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BR" sz="5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500" spc="-196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pt-BR" sz="5500" spc="36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t-BR" sz="5500" spc="-196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t-BR" sz="5500" spc="-36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5500" spc="-462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pt-BR" sz="5500" spc="-196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pt-BR" sz="5500" spc="9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pt-BR" sz="5500" spc="36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t-BR" sz="5500" spc="-533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5500" spc="-462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5500" spc="-667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BR" sz="55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5500" spc="-363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5500" spc="-258" dirty="0">
                <a:latin typeface="Arial" panose="020B0604020202020204" pitchFamily="34" charset="0"/>
                <a:cs typeface="Arial" panose="020B0604020202020204" pitchFamily="34" charset="0"/>
              </a:rPr>
              <a:t>sanitárias </a:t>
            </a:r>
            <a:r>
              <a:rPr lang="pt-BR" sz="5500" spc="-240" dirty="0">
                <a:latin typeface="Arial" panose="020B0604020202020204" pitchFamily="34" charset="0"/>
                <a:cs typeface="Arial" panose="020B0604020202020204" pitchFamily="34" charset="0"/>
              </a:rPr>
              <a:t>enterradas, </a:t>
            </a:r>
            <a:r>
              <a:rPr lang="pt-BR" sz="5500" spc="-213" dirty="0">
                <a:latin typeface="Arial" panose="020B0604020202020204" pitchFamily="34" charset="0"/>
                <a:cs typeface="Arial" panose="020B0604020202020204" pitchFamily="34" charset="0"/>
              </a:rPr>
              <a:t>contrapiso </a:t>
            </a:r>
            <a:r>
              <a:rPr lang="pt-BR" sz="5500" spc="-363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5500" spc="-47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5500" spc="-62" dirty="0">
                <a:latin typeface="Arial" panose="020B0604020202020204" pitchFamily="34" charset="0"/>
                <a:cs typeface="Arial" panose="020B0604020202020204" pitchFamily="34" charset="0"/>
              </a:rPr>
              <a:t>1ª </a:t>
            </a:r>
            <a:r>
              <a:rPr lang="pt-BR" sz="5500" spc="-187" dirty="0">
                <a:latin typeface="Arial" panose="020B0604020202020204" pitchFamily="34" charset="0"/>
                <a:cs typeface="Arial" panose="020B0604020202020204" pitchFamily="34" charset="0"/>
              </a:rPr>
              <a:t>fiada </a:t>
            </a:r>
            <a:r>
              <a:rPr lang="pt-BR" sz="5500" spc="-293" dirty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pt-BR" sz="5500" spc="-79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500" spc="-231" dirty="0">
                <a:latin typeface="Arial" panose="020B0604020202020204" pitchFamily="34" charset="0"/>
                <a:cs typeface="Arial" panose="020B0604020202020204" pitchFamily="34" charset="0"/>
              </a:rPr>
              <a:t>alvenaria</a:t>
            </a:r>
            <a:r>
              <a:rPr lang="pt-BR" sz="5500" spc="-23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2578">
              <a:spcBef>
                <a:spcPts val="169"/>
              </a:spcBef>
              <a:buClr>
                <a:schemeClr val="accent3">
                  <a:lumMod val="50000"/>
                </a:schemeClr>
              </a:buClr>
            </a:pPr>
            <a:endParaRPr lang="pt-BR" sz="5500" spc="-23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9828" indent="-857250">
              <a:spcBef>
                <a:spcPts val="169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pt-BR" sz="5500" spc="-498" dirty="0">
                <a:latin typeface="Arial"/>
                <a:cs typeface="Arial"/>
              </a:rPr>
              <a:t>A</a:t>
            </a:r>
            <a:r>
              <a:rPr lang="pt-BR" sz="5500" spc="-498" dirty="0">
                <a:latin typeface="Times New Roman"/>
                <a:cs typeface="Times New Roman"/>
              </a:rPr>
              <a:t>	</a:t>
            </a:r>
            <a:r>
              <a:rPr lang="pt-BR" sz="5500" spc="-693" dirty="0">
                <a:latin typeface="Arial"/>
                <a:cs typeface="Arial"/>
              </a:rPr>
              <a:t>B</a:t>
            </a:r>
            <a:r>
              <a:rPr lang="pt-BR" sz="5500" spc="-427" dirty="0">
                <a:latin typeface="Arial"/>
                <a:cs typeface="Arial"/>
              </a:rPr>
              <a:t>a</a:t>
            </a:r>
            <a:r>
              <a:rPr lang="pt-BR" sz="5500" spc="-604" dirty="0">
                <a:latin typeface="Arial"/>
                <a:cs typeface="Arial"/>
              </a:rPr>
              <a:t>s</a:t>
            </a:r>
            <a:r>
              <a:rPr lang="pt-BR" sz="5500" spc="-329" dirty="0">
                <a:latin typeface="Arial"/>
                <a:cs typeface="Arial"/>
              </a:rPr>
              <a:t>e</a:t>
            </a:r>
            <a:r>
              <a:rPr lang="pt-BR" sz="5500" dirty="0">
                <a:latin typeface="Times New Roman"/>
                <a:cs typeface="Times New Roman"/>
              </a:rPr>
              <a:t>	</a:t>
            </a:r>
            <a:r>
              <a:rPr lang="pt-BR" sz="5500" spc="-329" dirty="0">
                <a:latin typeface="Arial"/>
                <a:cs typeface="Arial"/>
              </a:rPr>
              <a:t>–</a:t>
            </a:r>
            <a:r>
              <a:rPr lang="pt-BR" sz="5500" dirty="0">
                <a:latin typeface="Times New Roman"/>
                <a:cs typeface="Times New Roman"/>
              </a:rPr>
              <a:t>	</a:t>
            </a:r>
            <a:r>
              <a:rPr lang="pt-BR" sz="5500" b="1" spc="-436" dirty="0">
                <a:latin typeface="Arial"/>
                <a:cs typeface="Arial"/>
              </a:rPr>
              <a:t>d</a:t>
            </a:r>
            <a:r>
              <a:rPr lang="pt-BR" sz="5500" b="1" spc="-284" dirty="0">
                <a:latin typeface="Arial"/>
                <a:cs typeface="Arial"/>
              </a:rPr>
              <a:t>e</a:t>
            </a:r>
            <a:r>
              <a:rPr lang="pt-BR" sz="5500" b="1" spc="-407" dirty="0">
                <a:latin typeface="Arial"/>
                <a:cs typeface="Arial"/>
              </a:rPr>
              <a:t>no</a:t>
            </a:r>
            <a:r>
              <a:rPr lang="pt-BR" sz="5500" b="1" spc="-427" dirty="0">
                <a:latin typeface="Arial"/>
                <a:cs typeface="Arial"/>
              </a:rPr>
              <a:t>m</a:t>
            </a:r>
            <a:r>
              <a:rPr lang="pt-BR" sz="5500" b="1" spc="-196" dirty="0">
                <a:latin typeface="Arial"/>
                <a:cs typeface="Arial"/>
              </a:rPr>
              <a:t>i</a:t>
            </a:r>
            <a:r>
              <a:rPr lang="pt-BR" sz="5500" b="1" spc="-436" dirty="0">
                <a:latin typeface="Arial"/>
                <a:cs typeface="Arial"/>
              </a:rPr>
              <a:t>n</a:t>
            </a:r>
            <a:r>
              <a:rPr lang="pt-BR" sz="5500" b="1" spc="-347" dirty="0">
                <a:latin typeface="Arial"/>
                <a:cs typeface="Arial"/>
              </a:rPr>
              <a:t>a</a:t>
            </a:r>
            <a:r>
              <a:rPr lang="pt-BR" sz="5500" b="1" spc="-436" dirty="0">
                <a:latin typeface="Arial"/>
                <a:cs typeface="Arial"/>
              </a:rPr>
              <a:t>d</a:t>
            </a:r>
            <a:r>
              <a:rPr lang="pt-BR" sz="5500" b="1" spc="-356" dirty="0">
                <a:latin typeface="Arial"/>
                <a:cs typeface="Arial"/>
              </a:rPr>
              <a:t>a</a:t>
            </a:r>
            <a:r>
              <a:rPr lang="pt-BR" sz="5500" dirty="0">
                <a:latin typeface="Times New Roman"/>
                <a:cs typeface="Times New Roman"/>
              </a:rPr>
              <a:t>	</a:t>
            </a:r>
            <a:r>
              <a:rPr lang="pt-BR" sz="5500" b="1" spc="-276" dirty="0" smtClean="0">
                <a:latin typeface="Arial"/>
                <a:cs typeface="Arial"/>
              </a:rPr>
              <a:t>1</a:t>
            </a:r>
            <a:r>
              <a:rPr lang="pt-BR" sz="5500" b="1" spc="249" dirty="0" smtClean="0">
                <a:latin typeface="Arial"/>
                <a:cs typeface="Arial"/>
              </a:rPr>
              <a:t>ª </a:t>
            </a:r>
            <a:r>
              <a:rPr lang="pt-BR" sz="5500" b="1" spc="-329" dirty="0" smtClean="0">
                <a:latin typeface="Arial"/>
                <a:cs typeface="Arial"/>
              </a:rPr>
              <a:t>e</a:t>
            </a:r>
            <a:r>
              <a:rPr lang="pt-BR" sz="5500" b="1" spc="-9" dirty="0" smtClean="0">
                <a:latin typeface="Arial"/>
                <a:cs typeface="Arial"/>
              </a:rPr>
              <a:t>t</a:t>
            </a:r>
            <a:r>
              <a:rPr lang="pt-BR" sz="5500" b="1" spc="-347" dirty="0" smtClean="0">
                <a:latin typeface="Arial"/>
                <a:cs typeface="Arial"/>
              </a:rPr>
              <a:t>a</a:t>
            </a:r>
            <a:r>
              <a:rPr lang="pt-BR" sz="5500" b="1" spc="-436" dirty="0" smtClean="0">
                <a:latin typeface="Arial"/>
                <a:cs typeface="Arial"/>
              </a:rPr>
              <a:t>p</a:t>
            </a:r>
            <a:r>
              <a:rPr lang="pt-BR" sz="5500" b="1" spc="-356" dirty="0" smtClean="0">
                <a:latin typeface="Arial"/>
                <a:cs typeface="Arial"/>
              </a:rPr>
              <a:t>a</a:t>
            </a:r>
            <a:r>
              <a:rPr lang="pt-BR" sz="5500" dirty="0">
                <a:latin typeface="Times New Roman"/>
                <a:cs typeface="Times New Roman"/>
              </a:rPr>
              <a:t>	</a:t>
            </a:r>
            <a:r>
              <a:rPr lang="pt-BR" sz="5500" spc="-329" dirty="0">
                <a:latin typeface="Arial"/>
                <a:cs typeface="Arial"/>
              </a:rPr>
              <a:t>–</a:t>
            </a:r>
            <a:r>
              <a:rPr lang="pt-BR" sz="5500" dirty="0">
                <a:latin typeface="Times New Roman"/>
                <a:cs typeface="Times New Roman"/>
              </a:rPr>
              <a:t>	</a:t>
            </a:r>
            <a:r>
              <a:rPr lang="pt-BR" sz="5500" spc="-604" dirty="0" smtClean="0">
                <a:latin typeface="Arial"/>
                <a:cs typeface="Arial"/>
              </a:rPr>
              <a:t>s</a:t>
            </a:r>
            <a:r>
              <a:rPr lang="pt-BR" sz="5500" spc="-320" dirty="0" smtClean="0">
                <a:latin typeface="Arial"/>
                <a:cs typeface="Arial"/>
              </a:rPr>
              <a:t>e</a:t>
            </a:r>
            <a:r>
              <a:rPr lang="pt-BR" sz="5500" spc="-27" dirty="0" smtClean="0">
                <a:latin typeface="Arial"/>
                <a:cs typeface="Arial"/>
              </a:rPr>
              <a:t>r</a:t>
            </a:r>
            <a:r>
              <a:rPr lang="pt-BR" sz="5500" spc="-329" dirty="0" smtClean="0">
                <a:latin typeface="Arial"/>
                <a:cs typeface="Arial"/>
              </a:rPr>
              <a:t>á </a:t>
            </a:r>
            <a:r>
              <a:rPr lang="pt-BR" sz="5500" spc="-302" dirty="0">
                <a:latin typeface="Arial"/>
                <a:cs typeface="Arial"/>
              </a:rPr>
              <a:t>executada</a:t>
            </a:r>
            <a:r>
              <a:rPr lang="pt-BR" sz="5500" spc="-302" dirty="0">
                <a:latin typeface="Times New Roman"/>
                <a:cs typeface="Times New Roman"/>
              </a:rPr>
              <a:t>	</a:t>
            </a:r>
            <a:r>
              <a:rPr lang="pt-BR" sz="5500" spc="-267" dirty="0">
                <a:latin typeface="Arial"/>
                <a:cs typeface="Arial"/>
              </a:rPr>
              <a:t>para</a:t>
            </a:r>
            <a:r>
              <a:rPr lang="pt-BR" sz="5500" spc="-267" dirty="0">
                <a:latin typeface="Times New Roman"/>
                <a:cs typeface="Times New Roman"/>
              </a:rPr>
              <a:t>	</a:t>
            </a:r>
            <a:r>
              <a:rPr lang="pt-BR" sz="5500" spc="-133" dirty="0" smtClean="0">
                <a:latin typeface="Arial"/>
                <a:cs typeface="Arial"/>
              </a:rPr>
              <a:t>comportar </a:t>
            </a:r>
            <a:r>
              <a:rPr lang="pt-BR" sz="5500" spc="-169" dirty="0">
                <a:latin typeface="Arial"/>
                <a:cs typeface="Arial"/>
              </a:rPr>
              <a:t>d</a:t>
            </a:r>
            <a:r>
              <a:rPr lang="pt-BR" sz="5500" spc="-178" dirty="0">
                <a:latin typeface="Arial"/>
                <a:cs typeface="Arial"/>
              </a:rPr>
              <a:t>o</a:t>
            </a:r>
            <a:r>
              <a:rPr lang="pt-BR" sz="5500" spc="27" dirty="0">
                <a:latin typeface="Arial"/>
                <a:cs typeface="Arial"/>
              </a:rPr>
              <a:t>i</a:t>
            </a:r>
            <a:r>
              <a:rPr lang="pt-BR" sz="5500" spc="-604" dirty="0">
                <a:latin typeface="Arial"/>
                <a:cs typeface="Arial"/>
              </a:rPr>
              <a:t>s</a:t>
            </a:r>
            <a:r>
              <a:rPr lang="pt-BR" sz="5500" dirty="0">
                <a:latin typeface="Times New Roman"/>
                <a:cs typeface="Times New Roman"/>
              </a:rPr>
              <a:t>	</a:t>
            </a:r>
            <a:r>
              <a:rPr lang="pt-BR" sz="5500" spc="-169" dirty="0">
                <a:latin typeface="Arial"/>
                <a:cs typeface="Arial"/>
              </a:rPr>
              <a:t>qu</a:t>
            </a:r>
            <a:r>
              <a:rPr lang="pt-BR" sz="5500" spc="-427" dirty="0">
                <a:latin typeface="Arial"/>
                <a:cs typeface="Arial"/>
              </a:rPr>
              <a:t>a</a:t>
            </a:r>
            <a:r>
              <a:rPr lang="pt-BR" sz="5500" spc="80" dirty="0">
                <a:latin typeface="Arial"/>
                <a:cs typeface="Arial"/>
              </a:rPr>
              <a:t>r</a:t>
            </a:r>
            <a:r>
              <a:rPr lang="pt-BR" sz="5500" spc="231" dirty="0">
                <a:latin typeface="Arial"/>
                <a:cs typeface="Arial"/>
              </a:rPr>
              <a:t>t</a:t>
            </a:r>
            <a:r>
              <a:rPr lang="pt-BR" sz="5500" spc="-178" dirty="0">
                <a:latin typeface="Arial"/>
                <a:cs typeface="Arial"/>
              </a:rPr>
              <a:t>o</a:t>
            </a:r>
            <a:r>
              <a:rPr lang="pt-BR" sz="5500" spc="-587" dirty="0">
                <a:latin typeface="Arial"/>
                <a:cs typeface="Arial"/>
              </a:rPr>
              <a:t>s</a:t>
            </a:r>
            <a:r>
              <a:rPr lang="pt-BR" sz="5500" spc="-160" dirty="0" smtClean="0">
                <a:latin typeface="Arial"/>
                <a:cs typeface="Arial"/>
              </a:rPr>
              <a:t>, </a:t>
            </a:r>
            <a:r>
              <a:rPr lang="pt-BR" sz="5500" spc="-249" dirty="0">
                <a:latin typeface="Arial"/>
                <a:cs typeface="Arial"/>
              </a:rPr>
              <a:t>sala/cozinha </a:t>
            </a:r>
            <a:r>
              <a:rPr lang="pt-BR" sz="5500" spc="-329" dirty="0">
                <a:latin typeface="Arial"/>
                <a:cs typeface="Arial"/>
              </a:rPr>
              <a:t>e</a:t>
            </a:r>
            <a:r>
              <a:rPr lang="pt-BR" sz="5500" spc="-400" dirty="0">
                <a:latin typeface="Arial"/>
                <a:cs typeface="Arial"/>
              </a:rPr>
              <a:t> </a:t>
            </a:r>
            <a:r>
              <a:rPr lang="pt-BR" sz="5500" spc="-178" dirty="0">
                <a:latin typeface="Arial"/>
                <a:cs typeface="Arial"/>
              </a:rPr>
              <a:t>banheiro.</a:t>
            </a:r>
            <a:endParaRPr lang="pt-BR" sz="5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94151" y="163626"/>
            <a:ext cx="9831189" cy="2651436"/>
          </a:xfrm>
          <a:prstGeom prst="rect">
            <a:avLst/>
          </a:prstGeom>
        </p:spPr>
        <p:txBody>
          <a:bodyPr vert="horz" wrap="square" lIns="0" tIns="238193" rIns="0" bIns="0" rtlCol="0">
            <a:spAutoFit/>
          </a:bodyPr>
          <a:lstStyle/>
          <a:p>
            <a:pPr marL="772170" marR="9031" indent="-750720">
              <a:lnSpc>
                <a:spcPts val="9422"/>
              </a:lnSpc>
              <a:spcBef>
                <a:spcPts val="1876"/>
              </a:spcBef>
            </a:pPr>
            <a:r>
              <a:rPr sz="9000" u="sng" spc="-150" dirty="0">
                <a:uFill>
                  <a:solidFill>
                    <a:srgbClr val="7F7F7F"/>
                  </a:solidFill>
                </a:uFill>
              </a:rPr>
              <a:t>FIGURA DO LOTE  URBANIZADO</a:t>
            </a:r>
          </a:p>
        </p:txBody>
      </p:sp>
      <p:sp>
        <p:nvSpPr>
          <p:cNvPr id="3" name="object 3"/>
          <p:cNvSpPr/>
          <p:nvPr/>
        </p:nvSpPr>
        <p:spPr>
          <a:xfrm>
            <a:off x="2875756" y="2830861"/>
            <a:ext cx="12467980" cy="65741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2"/>
          <p:cNvSpPr/>
          <p:nvPr/>
        </p:nvSpPr>
        <p:spPr>
          <a:xfrm>
            <a:off x="5417" y="9849006"/>
            <a:ext cx="19004895" cy="812792"/>
          </a:xfrm>
          <a:custGeom>
            <a:avLst/>
            <a:gdLst/>
            <a:ahLst/>
            <a:cxnLst/>
            <a:rect l="l" t="t" r="r" b="b"/>
            <a:pathLst>
              <a:path w="9141460" h="457200">
                <a:moveTo>
                  <a:pt x="0" y="0"/>
                </a:moveTo>
                <a:lnTo>
                  <a:pt x="0" y="457200"/>
                </a:lnTo>
                <a:lnTo>
                  <a:pt x="9140952" y="457200"/>
                </a:lnTo>
                <a:lnTo>
                  <a:pt x="9140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3"/>
          <p:cNvSpPr/>
          <p:nvPr/>
        </p:nvSpPr>
        <p:spPr>
          <a:xfrm>
            <a:off x="0" y="9732510"/>
            <a:ext cx="19007534" cy="114017"/>
          </a:xfrm>
          <a:custGeom>
            <a:avLst/>
            <a:gdLst/>
            <a:ahLst/>
            <a:cxnLst/>
            <a:rect l="l" t="t" r="r" b="b"/>
            <a:pathLst>
              <a:path w="9142730" h="64134">
                <a:moveTo>
                  <a:pt x="0" y="64008"/>
                </a:moveTo>
                <a:lnTo>
                  <a:pt x="9142476" y="64008"/>
                </a:lnTo>
                <a:lnTo>
                  <a:pt x="9142476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73775" y="0"/>
            <a:ext cx="13055105" cy="2822715"/>
          </a:xfrm>
          <a:prstGeom prst="rect">
            <a:avLst/>
          </a:prstGeom>
        </p:spPr>
        <p:txBody>
          <a:bodyPr vert="horz" wrap="square" lIns="0" tIns="331437" rIns="0" bIns="0" rtlCol="0">
            <a:spAutoFit/>
          </a:bodyPr>
          <a:lstStyle/>
          <a:p>
            <a:pPr marL="102730" algn="ctr">
              <a:lnSpc>
                <a:spcPts val="9476"/>
              </a:lnSpc>
              <a:spcBef>
                <a:spcPts val="178"/>
              </a:spcBef>
            </a:pPr>
            <a:r>
              <a:rPr sz="9000" u="sng" spc="-150" dirty="0">
                <a:uFill>
                  <a:solidFill>
                    <a:srgbClr val="7F7F7F"/>
                  </a:solidFill>
                </a:uFill>
              </a:rPr>
              <a:t>DEFINIÇÃO</a:t>
            </a:r>
          </a:p>
          <a:p>
            <a:pPr marL="102730" algn="ctr">
              <a:lnSpc>
                <a:spcPts val="9476"/>
              </a:lnSpc>
            </a:pPr>
            <a:r>
              <a:rPr sz="9000" u="sng" spc="-150" dirty="0">
                <a:uFill>
                  <a:solidFill>
                    <a:srgbClr val="7F7F7F"/>
                  </a:solidFill>
                </a:uFill>
              </a:rPr>
              <a:t>DO LOTE URBANIZADO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7771" y="3379934"/>
            <a:ext cx="12344400" cy="5438525"/>
          </a:xfrm>
          <a:prstGeom prst="rect">
            <a:avLst/>
          </a:prstGeom>
        </p:spPr>
        <p:txBody>
          <a:bodyPr vert="horz" wrap="square" lIns="0" tIns="102728" rIns="0" bIns="0" rtlCol="0">
            <a:spAutoFit/>
          </a:bodyPr>
          <a:lstStyle/>
          <a:p>
            <a:pPr marL="936978" marR="9031" indent="-914400" algn="just">
              <a:lnSpc>
                <a:spcPts val="4996"/>
              </a:lnSpc>
              <a:spcBef>
                <a:spcPts val="809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sz="4500" spc="-150" dirty="0">
                <a:latin typeface="Arial" panose="020B0604020202020204" pitchFamily="34" charset="0"/>
                <a:cs typeface="Arial" panose="020B0604020202020204" pitchFamily="34" charset="0"/>
              </a:rPr>
              <a:t>Além da “ 1ª Etapa da Obra” ou BASE, o Lote Urbanizado terá  uma “2ª Etapa da </a:t>
            </a:r>
            <a:r>
              <a:rPr sz="4500" spc="-150" dirty="0" err="1">
                <a:latin typeface="Arial" panose="020B0604020202020204" pitchFamily="34" charset="0"/>
                <a:cs typeface="Arial" panose="020B0604020202020204" pitchFamily="34" charset="0"/>
              </a:rPr>
              <a:t>Obra</a:t>
            </a:r>
            <a:r>
              <a:rPr sz="45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pt-BR" sz="4500" spc="-1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78" marR="9031" algn="just">
              <a:lnSpc>
                <a:spcPts val="4996"/>
              </a:lnSpc>
              <a:spcBef>
                <a:spcPts val="809"/>
              </a:spcBef>
              <a:buClr>
                <a:schemeClr val="accent3">
                  <a:lumMod val="50000"/>
                </a:schemeClr>
              </a:buClr>
            </a:pPr>
            <a:endParaRPr lang="pt-BR" sz="4500" spc="-1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36978" marR="9031" indent="-914400" algn="just">
              <a:lnSpc>
                <a:spcPts val="4996"/>
              </a:lnSpc>
              <a:spcBef>
                <a:spcPts val="809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pt-BR" sz="4500" spc="-150" dirty="0">
                <a:latin typeface="Arial" panose="020B0604020202020204" pitchFamily="34" charset="0"/>
                <a:cs typeface="Arial" panose="020B0604020202020204" pitchFamily="34" charset="0"/>
              </a:rPr>
              <a:t>A “2ª Etapa da Obra” é o complemento da construção para  que a unidade habitacional tenha condições de  habitabilidade. Com instruções e acabamentos especificados  em cartilha a ser fornecida pela AGEHAB/MS</a:t>
            </a:r>
            <a:r>
              <a:rPr lang="pt-BR" sz="45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45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238956" y="3411210"/>
            <a:ext cx="5569590" cy="2834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3283567" y="6594815"/>
            <a:ext cx="5480367" cy="27884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2"/>
          <p:cNvSpPr/>
          <p:nvPr/>
        </p:nvSpPr>
        <p:spPr>
          <a:xfrm>
            <a:off x="5417" y="9849006"/>
            <a:ext cx="19004895" cy="812792"/>
          </a:xfrm>
          <a:custGeom>
            <a:avLst/>
            <a:gdLst/>
            <a:ahLst/>
            <a:cxnLst/>
            <a:rect l="l" t="t" r="r" b="b"/>
            <a:pathLst>
              <a:path w="9141460" h="457200">
                <a:moveTo>
                  <a:pt x="0" y="0"/>
                </a:moveTo>
                <a:lnTo>
                  <a:pt x="0" y="457200"/>
                </a:lnTo>
                <a:lnTo>
                  <a:pt x="9140952" y="457200"/>
                </a:lnTo>
                <a:lnTo>
                  <a:pt x="9140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3"/>
          <p:cNvSpPr/>
          <p:nvPr/>
        </p:nvSpPr>
        <p:spPr>
          <a:xfrm>
            <a:off x="0" y="9732510"/>
            <a:ext cx="19007534" cy="114017"/>
          </a:xfrm>
          <a:custGeom>
            <a:avLst/>
            <a:gdLst/>
            <a:ahLst/>
            <a:cxnLst/>
            <a:rect l="l" t="t" r="r" b="b"/>
            <a:pathLst>
              <a:path w="9142730" h="64134">
                <a:moveTo>
                  <a:pt x="0" y="64008"/>
                </a:moveTo>
                <a:lnTo>
                  <a:pt x="9142476" y="64008"/>
                </a:lnTo>
                <a:lnTo>
                  <a:pt x="9142476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97866" y="3839871"/>
            <a:ext cx="18211800" cy="5537129"/>
          </a:xfrm>
          <a:prstGeom prst="rect">
            <a:avLst/>
          </a:prstGeom>
        </p:spPr>
        <p:txBody>
          <a:bodyPr vert="horz" wrap="square" lIns="0" tIns="22578" rIns="0" bIns="0" rtlCol="0">
            <a:spAutoFit/>
          </a:bodyPr>
          <a:lstStyle/>
          <a:p>
            <a:pPr marL="576864" indent="-457200" algn="just">
              <a:lnSpc>
                <a:spcPts val="4169"/>
              </a:lnSpc>
              <a:spcBef>
                <a:spcPts val="178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  <a:tabLst>
                <a:tab pos="4817029" algn="l"/>
              </a:tabLst>
            </a:pPr>
            <a:r>
              <a:rPr lang="pt-BR" sz="4000" spc="-150" dirty="0">
                <a:latin typeface="Arial" panose="020B0604020202020204" pitchFamily="34" charset="0"/>
                <a:cs typeface="Arial" panose="020B0604020202020204" pitchFamily="34" charset="0"/>
              </a:rPr>
              <a:t>A “1ª Etapa da Obra”	será executada pela AGEHAB/MS e será doada ao selecionado após este concluir a “ 2ª Etapa da Obra”  e receber o habite-se</a:t>
            </a:r>
            <a:r>
              <a:rPr lang="pt-BR" sz="40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6864" indent="-457200" algn="just">
              <a:lnSpc>
                <a:spcPts val="4169"/>
              </a:lnSpc>
              <a:spcBef>
                <a:spcPts val="178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  <a:tabLst>
                <a:tab pos="4817029" algn="l"/>
              </a:tabLst>
            </a:pPr>
            <a:r>
              <a:rPr sz="40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40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“2ª</a:t>
            </a:r>
            <a:r>
              <a:rPr lang="pt-BR" sz="40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“Etapa da Obra” será </a:t>
            </a:r>
            <a:r>
              <a:rPr lang="pt-BR" sz="4000" spc="-150" dirty="0">
                <a:latin typeface="Arial" panose="020B0604020202020204" pitchFamily="34" charset="0"/>
                <a:cs typeface="Arial" panose="020B0604020202020204" pitchFamily="34" charset="0"/>
              </a:rPr>
              <a:t>construída às expensas do </a:t>
            </a:r>
            <a:r>
              <a:rPr lang="pt-BR" sz="40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selecionado (compra de material e mão de obra para execução).</a:t>
            </a:r>
          </a:p>
          <a:p>
            <a:pPr marL="576864" indent="-457200" algn="just">
              <a:lnSpc>
                <a:spcPts val="4169"/>
              </a:lnSpc>
              <a:spcBef>
                <a:spcPts val="178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  <a:tabLst>
                <a:tab pos="4817029" algn="l"/>
              </a:tabLst>
            </a:pPr>
            <a:r>
              <a:rPr lang="pt-BR" sz="40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O prazo para concluir a “2ª etapa da obra” é de 24 meses, após a assinatura de autorização para execução da obra.</a:t>
            </a:r>
          </a:p>
          <a:p>
            <a:pPr marL="576864" indent="-457200" algn="just">
              <a:lnSpc>
                <a:spcPts val="4169"/>
              </a:lnSpc>
              <a:spcBef>
                <a:spcPts val="178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  <a:tabLst>
                <a:tab pos="4817029" algn="l"/>
              </a:tabLst>
            </a:pPr>
            <a:r>
              <a:rPr lang="pt-BR" sz="40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A “2ª Etapa da Obra” se constituirá de 10 fases que serão explicadas mais adiante.</a:t>
            </a:r>
          </a:p>
          <a:p>
            <a:pPr marL="576864" indent="-457200" algn="just">
              <a:lnSpc>
                <a:spcPts val="4169"/>
              </a:lnSpc>
              <a:spcBef>
                <a:spcPts val="178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  <a:tabLst>
                <a:tab pos="4817029" algn="l"/>
              </a:tabLst>
            </a:pPr>
            <a:endParaRPr lang="pt-BR" sz="4000" spc="-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864" indent="-457200" algn="just">
              <a:lnSpc>
                <a:spcPts val="4169"/>
              </a:lnSpc>
              <a:spcBef>
                <a:spcPts val="178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  <a:tabLst>
                <a:tab pos="4817029" algn="l"/>
              </a:tabLst>
            </a:pPr>
            <a:r>
              <a:rPr lang="pt-BR" sz="4000" b="1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A moradia somente poderá ser habitada após emissão do habite-se, conforme código de obras do município.</a:t>
            </a:r>
            <a:endParaRPr sz="4000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2"/>
          <p:cNvSpPr/>
          <p:nvPr/>
        </p:nvSpPr>
        <p:spPr>
          <a:xfrm>
            <a:off x="5417" y="9849006"/>
            <a:ext cx="19004895" cy="812792"/>
          </a:xfrm>
          <a:custGeom>
            <a:avLst/>
            <a:gdLst/>
            <a:ahLst/>
            <a:cxnLst/>
            <a:rect l="l" t="t" r="r" b="b"/>
            <a:pathLst>
              <a:path w="9141460" h="457200">
                <a:moveTo>
                  <a:pt x="0" y="0"/>
                </a:moveTo>
                <a:lnTo>
                  <a:pt x="0" y="457200"/>
                </a:lnTo>
                <a:lnTo>
                  <a:pt x="9140952" y="457200"/>
                </a:lnTo>
                <a:lnTo>
                  <a:pt x="9140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3"/>
          <p:cNvSpPr/>
          <p:nvPr/>
        </p:nvSpPr>
        <p:spPr>
          <a:xfrm>
            <a:off x="0" y="9732510"/>
            <a:ext cx="19007534" cy="114017"/>
          </a:xfrm>
          <a:custGeom>
            <a:avLst/>
            <a:gdLst/>
            <a:ahLst/>
            <a:cxnLst/>
            <a:rect l="l" t="t" r="r" b="b"/>
            <a:pathLst>
              <a:path w="9142730" h="64134">
                <a:moveTo>
                  <a:pt x="0" y="64008"/>
                </a:moveTo>
                <a:lnTo>
                  <a:pt x="9142476" y="64008"/>
                </a:lnTo>
                <a:lnTo>
                  <a:pt x="9142476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3"/>
          <p:cNvSpPr txBox="1">
            <a:spLocks/>
          </p:cNvSpPr>
          <p:nvPr/>
        </p:nvSpPr>
        <p:spPr>
          <a:xfrm>
            <a:off x="2494756" y="337063"/>
            <a:ext cx="13619001" cy="3147298"/>
          </a:xfrm>
          <a:prstGeom prst="rect">
            <a:avLst/>
          </a:prstGeom>
        </p:spPr>
        <p:txBody>
          <a:bodyPr vert="horz" wrap="square" lIns="0" tIns="221260" rIns="0" bIns="0" rtlCol="0">
            <a:spAutoFit/>
          </a:bodyPr>
          <a:lstStyle>
            <a:lvl1pPr>
              <a:defRPr sz="8533" b="0" i="0">
                <a:solidFill>
                  <a:srgbClr val="30511A"/>
                </a:solidFill>
                <a:latin typeface="Arial"/>
                <a:ea typeface="+mj-ea"/>
                <a:cs typeface="Arial"/>
              </a:defRPr>
            </a:lvl1pPr>
          </a:lstStyle>
          <a:p>
            <a:pPr marL="22578" marR="9031" indent="563323" algn="ctr">
              <a:spcBef>
                <a:spcPts val="178"/>
              </a:spcBef>
            </a:pPr>
            <a:r>
              <a:rPr lang="pt-BR" sz="9000" u="sng" kern="0" spc="-150" dirty="0" smtClean="0">
                <a:uFill>
                  <a:solidFill>
                    <a:srgbClr val="7F7F7F"/>
                  </a:solidFill>
                </a:uFill>
              </a:rPr>
              <a:t>RESPONSABILIDADES</a:t>
            </a:r>
            <a:br>
              <a:rPr lang="pt-BR" sz="9000" u="sng" kern="0" spc="-150" dirty="0" smtClean="0">
                <a:uFill>
                  <a:solidFill>
                    <a:srgbClr val="7F7F7F"/>
                  </a:solidFill>
                </a:uFill>
              </a:rPr>
            </a:br>
            <a:r>
              <a:rPr lang="pt-BR" sz="1000" u="sng" kern="0" spc="-150" dirty="0" smtClean="0">
                <a:uFill>
                  <a:solidFill>
                    <a:srgbClr val="7F7F7F"/>
                  </a:solidFill>
                </a:uFill>
              </a:rPr>
              <a:t> </a:t>
            </a:r>
            <a:r>
              <a:rPr lang="pt-BR" sz="9000" u="sng" kern="0" spc="-150" dirty="0" smtClean="0">
                <a:uFill>
                  <a:solidFill>
                    <a:srgbClr val="7F7F7F"/>
                  </a:solidFill>
                </a:uFill>
              </a:rPr>
              <a:t/>
            </a:r>
            <a:br>
              <a:rPr lang="pt-BR" sz="9000" u="sng" kern="0" spc="-150" dirty="0" smtClean="0">
                <a:uFill>
                  <a:solidFill>
                    <a:srgbClr val="7F7F7F"/>
                  </a:solidFill>
                </a:uFill>
              </a:rPr>
            </a:br>
            <a:r>
              <a:rPr lang="pt-BR" sz="9000" kern="0" spc="-150" dirty="0" smtClean="0">
                <a:solidFill>
                  <a:schemeClr val="accent3"/>
                </a:solidFill>
                <a:uFill>
                  <a:solidFill>
                    <a:srgbClr val="7F7F7F"/>
                  </a:solidFill>
                </a:uFill>
              </a:rPr>
              <a:t>AGEHAB/SELECIONADO</a:t>
            </a:r>
            <a:endParaRPr lang="pt-BR" sz="9000" kern="0" spc="-150" dirty="0">
              <a:solidFill>
                <a:schemeClr val="accent3"/>
              </a:solidFill>
              <a:uFill>
                <a:solidFill>
                  <a:srgbClr val="7F7F7F"/>
                </a:solidFill>
              </a:u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15555" y="927100"/>
            <a:ext cx="13619001" cy="3147298"/>
          </a:xfrm>
          <a:prstGeom prst="rect">
            <a:avLst/>
          </a:prstGeom>
        </p:spPr>
        <p:txBody>
          <a:bodyPr vert="horz" wrap="square" lIns="0" tIns="221260" rIns="0" bIns="0" rtlCol="0">
            <a:spAutoFit/>
          </a:bodyPr>
          <a:lstStyle/>
          <a:p>
            <a:pPr marL="22578" marR="9031" indent="563323" algn="ctr">
              <a:spcBef>
                <a:spcPts val="178"/>
              </a:spcBef>
            </a:pPr>
            <a:r>
              <a:rPr sz="9000" u="sng" spc="-150" dirty="0" smtClean="0">
                <a:uFill>
                  <a:solidFill>
                    <a:srgbClr val="7F7F7F"/>
                  </a:solidFill>
                </a:uFill>
              </a:rPr>
              <a:t>RESPONSABILIDADES</a:t>
            </a:r>
            <a:r>
              <a:rPr lang="pt-BR" sz="9000" u="sng" spc="-150" dirty="0">
                <a:uFill>
                  <a:solidFill>
                    <a:srgbClr val="7F7F7F"/>
                  </a:solidFill>
                </a:uFill>
              </a:rPr>
              <a:t/>
            </a:r>
            <a:br>
              <a:rPr lang="pt-BR" sz="9000" u="sng" spc="-150" dirty="0">
                <a:uFill>
                  <a:solidFill>
                    <a:srgbClr val="7F7F7F"/>
                  </a:solidFill>
                </a:uFill>
              </a:rPr>
            </a:br>
            <a:r>
              <a:rPr lang="pt-BR" sz="1000" u="sng" spc="-150" dirty="0" smtClean="0">
                <a:uFill>
                  <a:solidFill>
                    <a:srgbClr val="7F7F7F"/>
                  </a:solidFill>
                </a:uFill>
              </a:rPr>
              <a:t> </a:t>
            </a:r>
            <a:r>
              <a:rPr lang="pt-BR" sz="9000" u="sng" spc="-150" dirty="0">
                <a:uFill>
                  <a:solidFill>
                    <a:srgbClr val="7F7F7F"/>
                  </a:solidFill>
                </a:uFill>
              </a:rPr>
              <a:t/>
            </a:r>
            <a:br>
              <a:rPr lang="pt-BR" sz="9000" u="sng" spc="-150" dirty="0">
                <a:uFill>
                  <a:solidFill>
                    <a:srgbClr val="7F7F7F"/>
                  </a:solidFill>
                </a:uFill>
              </a:rPr>
            </a:br>
            <a:r>
              <a:rPr lang="pt-BR" sz="9000" spc="-150" dirty="0" smtClean="0">
                <a:solidFill>
                  <a:schemeClr val="accent3"/>
                </a:solidFill>
                <a:uFill>
                  <a:solidFill>
                    <a:srgbClr val="7F7F7F"/>
                  </a:solidFill>
                </a:uFill>
              </a:rPr>
              <a:t>AG</a:t>
            </a:r>
            <a:r>
              <a:rPr sz="9000" spc="-150" dirty="0" smtClean="0">
                <a:solidFill>
                  <a:schemeClr val="accent3"/>
                </a:solidFill>
                <a:uFill>
                  <a:solidFill>
                    <a:srgbClr val="7F7F7F"/>
                  </a:solidFill>
                </a:uFill>
              </a:rPr>
              <a:t>EHAB/SELECIONADO</a:t>
            </a:r>
            <a:endParaRPr sz="9000" spc="-150" dirty="0">
              <a:solidFill>
                <a:schemeClr val="accent3"/>
              </a:solidFill>
              <a:uFill>
                <a:solidFill>
                  <a:srgbClr val="7F7F7F"/>
                </a:solidFill>
              </a:uFill>
            </a:endParaRPr>
          </a:p>
        </p:txBody>
      </p:sp>
      <p:sp>
        <p:nvSpPr>
          <p:cNvPr id="10" name="object 2"/>
          <p:cNvSpPr/>
          <p:nvPr/>
        </p:nvSpPr>
        <p:spPr>
          <a:xfrm>
            <a:off x="5417" y="9849006"/>
            <a:ext cx="19004895" cy="812792"/>
          </a:xfrm>
          <a:custGeom>
            <a:avLst/>
            <a:gdLst/>
            <a:ahLst/>
            <a:cxnLst/>
            <a:rect l="l" t="t" r="r" b="b"/>
            <a:pathLst>
              <a:path w="9141460" h="457200">
                <a:moveTo>
                  <a:pt x="0" y="0"/>
                </a:moveTo>
                <a:lnTo>
                  <a:pt x="0" y="457200"/>
                </a:lnTo>
                <a:lnTo>
                  <a:pt x="9140952" y="457200"/>
                </a:lnTo>
                <a:lnTo>
                  <a:pt x="9140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62A43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3"/>
          <p:cNvSpPr/>
          <p:nvPr/>
        </p:nvSpPr>
        <p:spPr>
          <a:xfrm>
            <a:off x="0" y="9732510"/>
            <a:ext cx="19007534" cy="114017"/>
          </a:xfrm>
          <a:custGeom>
            <a:avLst/>
            <a:gdLst/>
            <a:ahLst/>
            <a:cxnLst/>
            <a:rect l="l" t="t" r="r" b="b"/>
            <a:pathLst>
              <a:path w="9142730" h="64134">
                <a:moveTo>
                  <a:pt x="0" y="64008"/>
                </a:moveTo>
                <a:lnTo>
                  <a:pt x="9142476" y="64008"/>
                </a:lnTo>
                <a:lnTo>
                  <a:pt x="9142476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8CB3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4"/>
          <p:cNvSpPr txBox="1"/>
          <p:nvPr/>
        </p:nvSpPr>
        <p:spPr>
          <a:xfrm>
            <a:off x="1550788" y="4755720"/>
            <a:ext cx="15905956" cy="3317034"/>
          </a:xfrm>
          <a:prstGeom prst="rect">
            <a:avLst/>
          </a:prstGeom>
        </p:spPr>
        <p:txBody>
          <a:bodyPr vert="horz" wrap="square" lIns="0" tIns="22578" rIns="0" bIns="0" rtlCol="0">
            <a:spAutoFit/>
          </a:bodyPr>
          <a:lstStyle/>
          <a:p>
            <a:pPr marL="576864" indent="-457200" algn="just">
              <a:lnSpc>
                <a:spcPts val="4169"/>
              </a:lnSpc>
              <a:spcBef>
                <a:spcPts val="178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  <a:tabLst>
                <a:tab pos="4817029" algn="l"/>
              </a:tabLst>
            </a:pPr>
            <a:r>
              <a:rPr lang="pt-BR" sz="50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O selecionado receberá uma cartilha da AGEHAB/MS com o projeto habitacional completo e a relação de material de construção.</a:t>
            </a:r>
          </a:p>
          <a:p>
            <a:pPr marL="576864" indent="-457200" algn="just">
              <a:lnSpc>
                <a:spcPts val="4169"/>
              </a:lnSpc>
              <a:spcBef>
                <a:spcPts val="178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  <a:tabLst>
                <a:tab pos="4817029" algn="l"/>
              </a:tabLst>
            </a:pPr>
            <a:endParaRPr lang="pt-BR" sz="5000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864" indent="-457200" algn="just">
              <a:lnSpc>
                <a:spcPts val="4169"/>
              </a:lnSpc>
              <a:spcBef>
                <a:spcPts val="178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  <a:tabLst>
                <a:tab pos="4817029" algn="l"/>
              </a:tabLst>
            </a:pPr>
            <a:r>
              <a:rPr lang="pt-BR" sz="5000" b="1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A Regularização do imóvel no Cartório é de responsabilidade do selecionado.</a:t>
            </a:r>
            <a:endParaRPr sz="5000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4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</TotalTime>
  <Words>1290</Words>
  <Application>Microsoft Office PowerPoint</Application>
  <PresentationFormat>Personalizar</PresentationFormat>
  <Paragraphs>415</Paragraphs>
  <Slides>42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9" baseType="lpstr">
      <vt:lpstr>Arial</vt:lpstr>
      <vt:lpstr>Calibri</vt:lpstr>
      <vt:lpstr>Tahoma</vt:lpstr>
      <vt:lpstr>Times New Roman</vt:lpstr>
      <vt:lpstr>Verdana</vt:lpstr>
      <vt:lpstr>Wingdings</vt:lpstr>
      <vt:lpstr>Office Theme</vt:lpstr>
      <vt:lpstr>PROJETO LOTE  URBANIZADO</vt:lpstr>
      <vt:lpstr>PROJETO LOTE URBANIZADO  </vt:lpstr>
      <vt:lpstr>PROJETO LOTE URBANIZADO</vt:lpstr>
      <vt:lpstr> PÚBLICO ALVO</vt:lpstr>
      <vt:lpstr>DEFINIÇÃO  DO LOTE URBANIZADO</vt:lpstr>
      <vt:lpstr>FIGURA DO LOTE  URBANIZADO</vt:lpstr>
      <vt:lpstr>DEFINIÇÃO DO LOTE URBANIZADO</vt:lpstr>
      <vt:lpstr>Apresentação do PowerPoint</vt:lpstr>
      <vt:lpstr>RESPONSABILIDADES   AGEHAB/SELECIONADO</vt:lpstr>
      <vt:lpstr>Apresentação do PowerPoint</vt:lpstr>
      <vt:lpstr>Apresentação do PowerPoint</vt:lpstr>
      <vt:lpstr>Apresentação do PowerPoint</vt:lpstr>
      <vt:lpstr>FASES DE EXECUÇÃO</vt:lpstr>
      <vt:lpstr>Apresentação do PowerPoint</vt:lpstr>
      <vt:lpstr>CADASTRAMENTO E PRÉ-SELEÇÃO</vt:lpstr>
      <vt:lpstr>CADASTRAMENTO E PRÉ-SELEÇÃO</vt:lpstr>
      <vt:lpstr>Pré-Seleção e Comprovação</vt:lpstr>
      <vt:lpstr>  SELEÇÃO FINAL </vt:lpstr>
      <vt:lpstr>  FASES E PRAZOS </vt:lpstr>
      <vt:lpstr> ENTREGA DA MORADIA</vt:lpstr>
      <vt:lpstr>PROPOSTA DE CRONOGRAMA DAS AÇÕES</vt:lpstr>
      <vt:lpstr>PROPOSTA DE CRONOGRAMA DAS AÇÕES</vt:lpstr>
      <vt:lpstr>AÇÕES LOCAIS PARA INÍCIO   DO CADASTRAMENTO </vt:lpstr>
      <vt:lpstr>Período de Cadastramento</vt:lpstr>
      <vt:lpstr>AÇÕES NECESSÁRIAS ANTES  DO INÍCIO DAS OBRAS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INOCÊNCIA - MS</vt:lpstr>
      <vt:lpstr>INOCÊNCIA - MS</vt:lpstr>
      <vt:lpstr>BRASILÂNDIA-MS</vt:lpstr>
      <vt:lpstr>ITAQUIRAÍ MS</vt:lpstr>
      <vt:lpstr>CASSILÂNDIA MS</vt:lpstr>
      <vt:lpstr>OBRIGADA A TODOS!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PROJETO LOTE URBANIZADO</dc:title>
  <dc:creator>vmartins</dc:creator>
  <cp:lastModifiedBy>Jeany Aguilheira Silva</cp:lastModifiedBy>
  <cp:revision>26</cp:revision>
  <dcterms:created xsi:type="dcterms:W3CDTF">2019-03-12T13:22:58Z</dcterms:created>
  <dcterms:modified xsi:type="dcterms:W3CDTF">2019-08-20T19:02:38Z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2016-12-07T00:00:00Z</vt:filetime>
  </property>
  <property fmtid="{D5CDD505-2E9C-101B-9397-08002B2CF9AE}" pid="3" name="Creator">
    <vt:lpwstr>PDFCreator 2.1.1.0</vt:lpwstr>
  </property>
  <property fmtid="{D5CDD505-2E9C-101B-9397-08002B2CF9AE}" pid="4" name="LastSaved">
    <vt:filetime>2019-03-12T00:00:00Z</vt:filetime>
  </property>
</Properties>
</file>