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notesSlides/notesSlide1.xml" ContentType="application/vnd.openxmlformats-officedocument.presentationml.notesSlide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256" r:id="rId2"/>
    <p:sldId id="282" r:id="rId3"/>
    <p:sldId id="292" r:id="rId4"/>
    <p:sldId id="293" r:id="rId5"/>
    <p:sldId id="294" r:id="rId6"/>
    <p:sldId id="295" r:id="rId7"/>
    <p:sldId id="296" r:id="rId8"/>
    <p:sldId id="258" r:id="rId9"/>
    <p:sldId id="259" r:id="rId10"/>
    <p:sldId id="281" r:id="rId11"/>
    <p:sldId id="260" r:id="rId12"/>
    <p:sldId id="283" r:id="rId13"/>
    <p:sldId id="261" r:id="rId14"/>
    <p:sldId id="287" r:id="rId15"/>
    <p:sldId id="262" r:id="rId16"/>
    <p:sldId id="299" r:id="rId17"/>
    <p:sldId id="297" r:id="rId18"/>
    <p:sldId id="272" r:id="rId19"/>
    <p:sldId id="273" r:id="rId20"/>
    <p:sldId id="280" r:id="rId21"/>
    <p:sldId id="274" r:id="rId22"/>
    <p:sldId id="275" r:id="rId23"/>
    <p:sldId id="276" r:id="rId24"/>
    <p:sldId id="277" r:id="rId25"/>
    <p:sldId id="278" r:id="rId26"/>
    <p:sldId id="264" r:id="rId27"/>
    <p:sldId id="268" r:id="rId28"/>
    <p:sldId id="265" r:id="rId29"/>
    <p:sldId id="266" r:id="rId30"/>
    <p:sldId id="267" r:id="rId31"/>
    <p:sldId id="270" r:id="rId32"/>
    <p:sldId id="285" r:id="rId33"/>
  </p:sldIdLst>
  <p:sldSz cx="9144000" cy="6858000" type="screen4x3"/>
  <p:notesSz cx="6819900" cy="9918700"/>
  <p:defaultTextStyle>
    <a:defPPr>
      <a:defRPr lang="pt-BR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ahoma" panose="020B060403050404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ahoma" panose="020B060403050404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ahoma" panose="020B060403050404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ahoma" panose="020B060403050404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0BB357"/>
    <a:srgbClr val="F2B800"/>
    <a:srgbClr val="00589A"/>
    <a:srgbClr val="002060"/>
    <a:srgbClr val="8B8B8B"/>
    <a:srgbClr val="AEAEAE"/>
    <a:srgbClr val="FFFF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9192" autoAdjust="0"/>
    <p:restoredTop sz="94660"/>
  </p:normalViewPr>
  <p:slideViewPr>
    <p:cSldViewPr>
      <p:cViewPr varScale="1">
        <p:scale>
          <a:sx n="68" d="100"/>
          <a:sy n="68" d="100"/>
        </p:scale>
        <p:origin x="-120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20" d="100"/>
        <a:sy n="120" d="100"/>
      </p:scale>
      <p:origin x="0" y="-6366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>
            <a:extLst>
              <a:ext uri="{FF2B5EF4-FFF2-40B4-BE49-F238E27FC236}">
                <a16:creationId xmlns:a16="http://schemas.microsoft.com/office/drawing/2014/main" xmlns="" id="{BACB4AA0-52D3-4F6F-985F-93139843939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5925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xmlns="" id="{1F77DBF4-A2E9-4EB2-8AA0-57DBAA8B1318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62388" y="0"/>
            <a:ext cx="2955925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73CFE2B0-D3B7-488C-B350-978DC7DFBCC8}" type="datetimeFigureOut">
              <a:rPr lang="pt-BR"/>
              <a:pPr>
                <a:defRPr/>
              </a:pPr>
              <a:t>21/08/2019</a:t>
            </a:fld>
            <a:endParaRPr lang="pt-BR"/>
          </a:p>
        </p:txBody>
      </p:sp>
      <p:sp>
        <p:nvSpPr>
          <p:cNvPr id="4" name="Espaço Reservado para Imagem de Slide 3">
            <a:extLst>
              <a:ext uri="{FF2B5EF4-FFF2-40B4-BE49-F238E27FC236}">
                <a16:creationId xmlns:a16="http://schemas.microsoft.com/office/drawing/2014/main" xmlns="" id="{5B64F9DB-B1B8-4BCC-92AA-97B9ECB019B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77925" y="1239838"/>
            <a:ext cx="4464050" cy="33480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pt-BR" noProof="0"/>
          </a:p>
        </p:txBody>
      </p:sp>
      <p:sp>
        <p:nvSpPr>
          <p:cNvPr id="5" name="Espaço Reservado para Anotações 4">
            <a:extLst>
              <a:ext uri="{FF2B5EF4-FFF2-40B4-BE49-F238E27FC236}">
                <a16:creationId xmlns:a16="http://schemas.microsoft.com/office/drawing/2014/main" xmlns="" id="{58BECAAC-D3BD-4A28-975D-CCC79D15B46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2625" y="4773613"/>
            <a:ext cx="5454650" cy="39052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noProof="0"/>
              <a:t>Editar estilos de texto Mestre</a:t>
            </a:r>
          </a:p>
          <a:p>
            <a:pPr lvl="1"/>
            <a:r>
              <a:rPr lang="pt-BR" noProof="0"/>
              <a:t>Segundo nível</a:t>
            </a:r>
          </a:p>
          <a:p>
            <a:pPr lvl="2"/>
            <a:r>
              <a:rPr lang="pt-BR" noProof="0"/>
              <a:t>Terceiro nível</a:t>
            </a:r>
          </a:p>
          <a:p>
            <a:pPr lvl="3"/>
            <a:r>
              <a:rPr lang="pt-BR" noProof="0"/>
              <a:t>Quarto nível</a:t>
            </a:r>
          </a:p>
          <a:p>
            <a:pPr lvl="4"/>
            <a:r>
              <a:rPr lang="pt-BR" noProof="0"/>
              <a:t>Quinto nível</a:t>
            </a:r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xmlns="" id="{73015617-1C8A-4B57-9282-591CD5F898B0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9421813"/>
            <a:ext cx="2955925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xmlns="" id="{905588E1-9F2A-43B1-8C27-43707CA4707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62388" y="9421813"/>
            <a:ext cx="2955925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9ADE3B0B-26AF-4A66-9E91-04AC33DD7B80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 smtClean="0"/>
          </a:p>
        </p:txBody>
      </p:sp>
      <p:sp>
        <p:nvSpPr>
          <p:cNvPr id="9220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fld id="{831A3FB2-1E99-4A27-8ADD-23754D4B4BBE}" type="slidenum">
              <a:rPr lang="pt-BR" altLang="pt-BR" smtClean="0"/>
              <a:pPr/>
              <a:t>3</a:t>
            </a:fld>
            <a:endParaRPr lang="pt-BR" altLang="pt-BR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9" descr="template pwpt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925" y="15875"/>
            <a:ext cx="9144000" cy="684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Line 10"/>
          <p:cNvSpPr>
            <a:spLocks noChangeShapeType="1"/>
          </p:cNvSpPr>
          <p:nvPr userDrawn="1"/>
        </p:nvSpPr>
        <p:spPr bwMode="auto">
          <a:xfrm>
            <a:off x="0" y="3789363"/>
            <a:ext cx="6588125" cy="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11" name="Título 10"/>
          <p:cNvSpPr>
            <a:spLocks noGrp="1"/>
          </p:cNvSpPr>
          <p:nvPr>
            <p:ph type="title"/>
          </p:nvPr>
        </p:nvSpPr>
        <p:spPr>
          <a:xfrm>
            <a:off x="756204" y="3833496"/>
            <a:ext cx="6480647" cy="935354"/>
          </a:xfrm>
          <a:prstGeom prst="rect">
            <a:avLst/>
          </a:prstGeom>
        </p:spPr>
        <p:txBody>
          <a:bodyPr anchor="ctr"/>
          <a:lstStyle>
            <a:lvl1pPr algn="l">
              <a:defRPr sz="32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15" name="Subtítulo 2"/>
          <p:cNvSpPr>
            <a:spLocks noGrp="1"/>
          </p:cNvSpPr>
          <p:nvPr>
            <p:ph type="subTitle" idx="1"/>
          </p:nvPr>
        </p:nvSpPr>
        <p:spPr>
          <a:xfrm>
            <a:off x="768350" y="4814072"/>
            <a:ext cx="6468501" cy="415901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2000">
                <a:solidFill>
                  <a:srgbClr val="80808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dirty="0"/>
              <a:t>Clique para editar o estilo do subtítulo Mestre</a:t>
            </a:r>
          </a:p>
        </p:txBody>
      </p:sp>
      <p:sp>
        <p:nvSpPr>
          <p:cNvPr id="6" name="Espaço Reservado para Data 3">
            <a:extLst>
              <a:ext uri="{FF2B5EF4-FFF2-40B4-BE49-F238E27FC236}">
                <a16:creationId xmlns:a16="http://schemas.microsoft.com/office/drawing/2014/main" xmlns="" id="{D4275D41-6EA8-498E-BD74-C5F1FE1D9E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180013" y="5265738"/>
            <a:ext cx="2057400" cy="365125"/>
          </a:xfrm>
          <a:prstGeom prst="rect">
            <a:avLst/>
          </a:prstGeom>
        </p:spPr>
        <p:txBody>
          <a:bodyPr anchor="ctr"/>
          <a:lstStyle>
            <a:lvl1pPr algn="r">
              <a:defRPr sz="2000">
                <a:solidFill>
                  <a:srgbClr val="8B8B8B"/>
                </a:solidFill>
              </a:defRPr>
            </a:lvl1pPr>
          </a:lstStyle>
          <a:p>
            <a:pPr>
              <a:defRPr/>
            </a:pPr>
            <a:fld id="{B5C258D4-2822-4BFC-98EE-517BD8AB05BD}" type="datetimeFigureOut">
              <a:rPr lang="pt-BR"/>
              <a:pPr>
                <a:defRPr/>
              </a:pPr>
              <a:t>21/08/2019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34821028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8" descr="template pwpt2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6350"/>
            <a:ext cx="9144000" cy="684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-642" y="6350"/>
            <a:ext cx="7596978" cy="686346"/>
          </a:xfrm>
          <a:prstGeom prst="rect">
            <a:avLst/>
          </a:prstGeom>
        </p:spPr>
        <p:txBody>
          <a:bodyPr anchor="ctr"/>
          <a:lstStyle>
            <a:lvl1pPr>
              <a:defRPr sz="24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pt-BR" dirty="0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4567237"/>
          </a:xfrm>
          <a:prstGeom prst="rect">
            <a:avLst/>
          </a:prstGeom>
        </p:spPr>
        <p:txBody>
          <a:bodyPr/>
          <a:lstStyle>
            <a:lvl1pPr>
              <a:defRPr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24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20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>
              <a:buFont typeface="Tahoma" panose="020B0604030504040204" pitchFamily="34" charset="0"/>
              <a:buChar char="›"/>
              <a:defRPr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</p:txBody>
      </p:sp>
    </p:spTree>
    <p:extLst>
      <p:ext uri="{BB962C8B-B14F-4D97-AF65-F5344CB8AC3E}">
        <p14:creationId xmlns:p14="http://schemas.microsoft.com/office/powerpoint/2010/main" xmlns="" val="26248108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8" descr="template pwpt2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6350"/>
            <a:ext cx="9144000" cy="684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-642" y="6350"/>
            <a:ext cx="7596978" cy="686346"/>
          </a:xfrm>
          <a:prstGeom prst="rect">
            <a:avLst/>
          </a:prstGeom>
        </p:spPr>
        <p:txBody>
          <a:bodyPr anchor="ctr"/>
          <a:lstStyle>
            <a:lvl1pPr>
              <a:defRPr sz="24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pt-BR" dirty="0"/>
              <a:t>Clique para editar o estilo do título mestre</a:t>
            </a:r>
          </a:p>
        </p:txBody>
      </p:sp>
    </p:spTree>
    <p:extLst>
      <p:ext uri="{BB962C8B-B14F-4D97-AF65-F5344CB8AC3E}">
        <p14:creationId xmlns:p14="http://schemas.microsoft.com/office/powerpoint/2010/main" xmlns="" val="19294316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ítulo e conteúdo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1" descr="template pwpt2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90096"/>
          <a:stretch>
            <a:fillRect/>
          </a:stretch>
        </p:blipFill>
        <p:spPr bwMode="auto">
          <a:xfrm>
            <a:off x="0" y="0"/>
            <a:ext cx="9144000" cy="67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ítulo 1"/>
          <p:cNvSpPr>
            <a:spLocks noGrp="1"/>
          </p:cNvSpPr>
          <p:nvPr>
            <p:ph type="title"/>
          </p:nvPr>
        </p:nvSpPr>
        <p:spPr>
          <a:xfrm>
            <a:off x="-642" y="6350"/>
            <a:ext cx="7596978" cy="686346"/>
          </a:xfrm>
          <a:prstGeom prst="rect">
            <a:avLst/>
          </a:prstGeom>
        </p:spPr>
        <p:txBody>
          <a:bodyPr anchor="ctr"/>
          <a:lstStyle>
            <a:lvl1pPr>
              <a:defRPr sz="24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pt-BR" dirty="0"/>
              <a:t>Clique para editar o estilo do título mestre</a:t>
            </a:r>
          </a:p>
        </p:txBody>
      </p:sp>
    </p:spTree>
    <p:extLst>
      <p:ext uri="{BB962C8B-B14F-4D97-AF65-F5344CB8AC3E}">
        <p14:creationId xmlns:p14="http://schemas.microsoft.com/office/powerpoint/2010/main" xmlns="" val="12524855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6360527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8094361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28" r:id="rId5"/>
    <p:sldLayoutId id="2147483729" r:id="rId6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.emf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habitacao.sp.gov.br/" TargetMode="External"/><Relationship Id="rId2" Type="http://schemas.openxmlformats.org/officeDocument/2006/relationships/hyperlink" Target="http://www.cdhu.sp.gov.br/" TargetMode="Externa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ítulo 1"/>
          <p:cNvSpPr>
            <a:spLocks noGrp="1"/>
          </p:cNvSpPr>
          <p:nvPr>
            <p:ph type="title"/>
          </p:nvPr>
        </p:nvSpPr>
        <p:spPr bwMode="auto">
          <a:xfrm>
            <a:off x="36513" y="3873500"/>
            <a:ext cx="7199312" cy="995363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algn="ctr"/>
            <a:r>
              <a:rPr lang="pt-BR" altLang="pt-BR" sz="2400" smtClean="0"/>
              <a:t>DIAGNÓSTICOS COLABORATIVOS DE NECESSIDADES HABITACIONAIS</a:t>
            </a:r>
          </a:p>
        </p:txBody>
      </p:sp>
      <p:sp>
        <p:nvSpPr>
          <p:cNvPr id="6147" name="Subtítulo 2"/>
          <p:cNvSpPr>
            <a:spLocks noGrp="1"/>
          </p:cNvSpPr>
          <p:nvPr>
            <p:ph type="subTitle" idx="1"/>
          </p:nvPr>
        </p:nvSpPr>
        <p:spPr bwMode="auto">
          <a:xfrm>
            <a:off x="-25400" y="4826000"/>
            <a:ext cx="7115175" cy="53975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algn="ctr"/>
            <a:r>
              <a:rPr lang="pt-BR" altLang="pt-BR" sz="1800" smtClean="0"/>
              <a:t>Mapeamento de assentamentos precários nas regiões metropolitanas paulistas</a:t>
            </a:r>
          </a:p>
        </p:txBody>
      </p:sp>
      <p:sp>
        <p:nvSpPr>
          <p:cNvPr id="6148" name="Espaço Reservado para Data 3"/>
          <p:cNvSpPr>
            <a:spLocks noGrp="1"/>
          </p:cNvSpPr>
          <p:nvPr>
            <p:ph type="dt" sz="quarter" idx="10"/>
          </p:nvPr>
        </p:nvSpPr>
        <p:spPr bwMode="auto">
          <a:xfrm>
            <a:off x="5178425" y="6470650"/>
            <a:ext cx="2057400" cy="365125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r>
              <a:rPr lang="pt-BR" altLang="pt-BR" sz="1200" smtClean="0">
                <a:solidFill>
                  <a:srgbClr val="8B8B8B"/>
                </a:solidFill>
              </a:rPr>
              <a:t>Agosto/2019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xmlns="" id="{9CDC4091-56AF-4DC7-B068-B3599B2F69FA}"/>
              </a:ext>
            </a:extLst>
          </p:cNvPr>
          <p:cNvSpPr txBox="1"/>
          <p:nvPr/>
        </p:nvSpPr>
        <p:spPr>
          <a:xfrm>
            <a:off x="2268538" y="6165850"/>
            <a:ext cx="3671887" cy="338138"/>
          </a:xfrm>
          <a:prstGeom prst="rect">
            <a:avLst/>
          </a:prstGeom>
          <a:solidFill>
            <a:schemeClr val="accent3">
              <a:lumMod val="85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pt-BR" sz="1600" b="1" dirty="0"/>
              <a:t>SELO DE MÉRITO 2019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ítulo 1"/>
          <p:cNvSpPr>
            <a:spLocks noGrp="1"/>
          </p:cNvSpPr>
          <p:nvPr>
            <p:ph type="title"/>
          </p:nvPr>
        </p:nvSpPr>
        <p:spPr bwMode="auto">
          <a:xfrm>
            <a:off x="79375" y="-4763"/>
            <a:ext cx="7596188" cy="685801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algn="l"/>
            <a:r>
              <a:rPr lang="pt-BR" altLang="pt-BR" sz="2200" smtClean="0">
                <a:solidFill>
                  <a:srgbClr val="002060"/>
                </a:solidFill>
              </a:rPr>
              <a:t>O PROCESSO DE TRABALHO</a:t>
            </a:r>
          </a:p>
        </p:txBody>
      </p:sp>
      <p:sp>
        <p:nvSpPr>
          <p:cNvPr id="16387" name="Espaço Reservado para Conteúdo 2"/>
          <p:cNvSpPr>
            <a:spLocks noGrp="1"/>
          </p:cNvSpPr>
          <p:nvPr>
            <p:ph idx="1"/>
          </p:nvPr>
        </p:nvSpPr>
        <p:spPr bwMode="auto">
          <a:xfrm>
            <a:off x="107950" y="701675"/>
            <a:ext cx="8928100" cy="582295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pt-BR" altLang="pt-BR" sz="2100" b="0" smtClean="0"/>
              <a:t>Início na </a:t>
            </a:r>
            <a:r>
              <a:rPr lang="pt-BR" altLang="pt-BR" sz="2100" smtClean="0"/>
              <a:t>Baixada Santista:</a:t>
            </a:r>
          </a:p>
          <a:p>
            <a:pPr lvl="1"/>
            <a:r>
              <a:rPr lang="pt-BR" altLang="pt-BR" sz="1900" smtClean="0"/>
              <a:t>Demanda da Câmara Temática de Habitação do Conselho de Desenvolvimento Metropolitano da Baixada Santista (CONDESB) para a elaboração do Plano Regional de Habitação;</a:t>
            </a:r>
          </a:p>
          <a:p>
            <a:pPr lvl="1"/>
            <a:r>
              <a:rPr lang="pt-BR" altLang="pt-BR" sz="1900" smtClean="0"/>
              <a:t>Apoio da Agência Metropolitana (AGEM);</a:t>
            </a:r>
          </a:p>
          <a:p>
            <a:pPr lvl="1"/>
            <a:r>
              <a:rPr lang="pt-BR" altLang="pt-BR" sz="1900" smtClean="0"/>
              <a:t>Realização de oficinas para:</a:t>
            </a:r>
          </a:p>
          <a:p>
            <a:pPr lvl="2"/>
            <a:r>
              <a:rPr lang="pt-BR" altLang="pt-BR" sz="1700" smtClean="0"/>
              <a:t>alinhamento de conceitos;</a:t>
            </a:r>
          </a:p>
          <a:p>
            <a:pPr lvl="2"/>
            <a:r>
              <a:rPr lang="pt-BR" altLang="pt-BR" sz="1700" smtClean="0"/>
              <a:t>definição da ferramenta de mapeamento compartilhado e de registro das informações.</a:t>
            </a:r>
          </a:p>
          <a:p>
            <a:r>
              <a:rPr lang="pt-BR" altLang="pt-BR" sz="2100" smtClean="0"/>
              <a:t>Região Metropolitana de São Paulo:</a:t>
            </a:r>
            <a:endParaRPr lang="pt-BR" altLang="pt-BR" sz="2100" b="0" smtClean="0"/>
          </a:p>
          <a:p>
            <a:pPr lvl="1"/>
            <a:r>
              <a:rPr lang="pt-BR" altLang="pt-BR" sz="1900" smtClean="0"/>
              <a:t>Conselho de Desenvolvimento da Região Metropolitana de São Paulo constitui a Câmara Temática de Habitação para estruturar o desenvolvimento do Plano Metropolitano de Habitação (proposta setorial do PDUI);</a:t>
            </a:r>
          </a:p>
          <a:p>
            <a:pPr lvl="1"/>
            <a:r>
              <a:rPr lang="pt-BR" altLang="pt-BR" sz="1900" smtClean="0"/>
              <a:t>CDHU trabalha em conjunto com os 39 municípios e a Emplasa:</a:t>
            </a:r>
          </a:p>
          <a:p>
            <a:pPr lvl="2"/>
            <a:r>
              <a:rPr lang="pt-BR" altLang="pt-BR" sz="1700" smtClean="0"/>
              <a:t>Oficinas;</a:t>
            </a:r>
          </a:p>
          <a:p>
            <a:pPr lvl="2"/>
            <a:r>
              <a:rPr lang="pt-BR" altLang="pt-BR" sz="1700" smtClean="0"/>
              <a:t>Treinamentos para uso da plataforma;</a:t>
            </a:r>
          </a:p>
          <a:p>
            <a:pPr lvl="2"/>
            <a:r>
              <a:rPr lang="pt-BR" altLang="pt-BR" sz="1700" smtClean="0"/>
              <a:t>Reuniões da Câmara Temática.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ítulo 1"/>
          <p:cNvSpPr>
            <a:spLocks noGrp="1"/>
          </p:cNvSpPr>
          <p:nvPr>
            <p:ph type="title"/>
          </p:nvPr>
        </p:nvSpPr>
        <p:spPr bwMode="auto">
          <a:xfrm>
            <a:off x="52388" y="6350"/>
            <a:ext cx="7597775" cy="6858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r>
              <a:rPr lang="pt-BR" altLang="pt-BR" smtClean="0">
                <a:solidFill>
                  <a:srgbClr val="002060"/>
                </a:solidFill>
              </a:rPr>
              <a:t>OBJETIVO</a:t>
            </a:r>
          </a:p>
        </p:txBody>
      </p:sp>
      <p:sp>
        <p:nvSpPr>
          <p:cNvPr id="17411" name="Espaço Reservado para Conteúdo 2"/>
          <p:cNvSpPr>
            <a:spLocks noGrp="1"/>
          </p:cNvSpPr>
          <p:nvPr>
            <p:ph idx="1"/>
          </p:nvPr>
        </p:nvSpPr>
        <p:spPr bwMode="auto">
          <a:xfrm>
            <a:off x="457200" y="1125538"/>
            <a:ext cx="8229600" cy="1843087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 algn="ctr">
              <a:buFontTx/>
              <a:buNone/>
            </a:pPr>
            <a:r>
              <a:rPr lang="pt-BR" altLang="pt-BR" sz="2800" smtClean="0"/>
              <a:t>Possibilitar a identificação e qualificação dos assentamentos precários de forma a orientar diretrizes e ações habitacionais no território municipal e regional.</a:t>
            </a:r>
          </a:p>
        </p:txBody>
      </p:sp>
      <p:grpSp>
        <p:nvGrpSpPr>
          <p:cNvPr id="17412" name="Agrupar 3"/>
          <p:cNvGrpSpPr>
            <a:grpSpLocks/>
          </p:cNvGrpSpPr>
          <p:nvPr/>
        </p:nvGrpSpPr>
        <p:grpSpPr bwMode="auto">
          <a:xfrm>
            <a:off x="484188" y="2968625"/>
            <a:ext cx="7488237" cy="3030538"/>
            <a:chOff x="484312" y="2968691"/>
            <a:chExt cx="7488832" cy="3031207"/>
          </a:xfrm>
        </p:grpSpPr>
        <p:sp>
          <p:nvSpPr>
            <p:cNvPr id="5" name="Elipse 4">
              <a:extLst>
                <a:ext uri="{FF2B5EF4-FFF2-40B4-BE49-F238E27FC236}">
                  <a16:creationId xmlns:a16="http://schemas.microsoft.com/office/drawing/2014/main" xmlns="" id="{8134351C-E4F8-4BBE-A312-A18C9F573C8F}"/>
                </a:ext>
              </a:extLst>
            </p:cNvPr>
            <p:cNvSpPr/>
            <p:nvPr/>
          </p:nvSpPr>
          <p:spPr>
            <a:xfrm>
              <a:off x="484312" y="2968691"/>
              <a:ext cx="3170489" cy="3024856"/>
            </a:xfrm>
            <a:prstGeom prst="ellipse">
              <a:avLst/>
            </a:prstGeom>
            <a:solidFill>
              <a:srgbClr val="00206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pt-BR" sz="17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QUALIFICAÇÃO DOS ASSENTAMENTOS PRECÁRIOS – </a:t>
              </a:r>
              <a:r>
                <a:rPr lang="pt-BR" sz="1700" b="1" dirty="0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CONDIÇÃO ATUAL</a:t>
              </a:r>
            </a:p>
          </p:txBody>
        </p:sp>
        <p:sp>
          <p:nvSpPr>
            <p:cNvPr id="6" name="Seta para a direita 5">
              <a:extLst>
                <a:ext uri="{FF2B5EF4-FFF2-40B4-BE49-F238E27FC236}">
                  <a16:creationId xmlns:a16="http://schemas.microsoft.com/office/drawing/2014/main" xmlns="" id="{8DA10F71-1F94-4625-BD61-CA55E97F55B7}"/>
                </a:ext>
              </a:extLst>
            </p:cNvPr>
            <p:cNvSpPr/>
            <p:nvPr/>
          </p:nvSpPr>
          <p:spPr>
            <a:xfrm>
              <a:off x="3851667" y="3905523"/>
              <a:ext cx="952576" cy="863791"/>
            </a:xfrm>
            <a:prstGeom prst="rightArrow">
              <a:avLst/>
            </a:prstGeom>
            <a:solidFill>
              <a:srgbClr val="FFC000"/>
            </a:soli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dirty="0"/>
            </a:p>
          </p:txBody>
        </p:sp>
        <p:sp>
          <p:nvSpPr>
            <p:cNvPr id="7" name="Elipse 6">
              <a:extLst>
                <a:ext uri="{FF2B5EF4-FFF2-40B4-BE49-F238E27FC236}">
                  <a16:creationId xmlns:a16="http://schemas.microsoft.com/office/drawing/2014/main" xmlns="" id="{72A8CE09-6204-41D6-92A3-1ED261440CC5}"/>
                </a:ext>
              </a:extLst>
            </p:cNvPr>
            <p:cNvSpPr/>
            <p:nvPr/>
          </p:nvSpPr>
          <p:spPr>
            <a:xfrm>
              <a:off x="4877273" y="2975042"/>
              <a:ext cx="3095871" cy="3024856"/>
            </a:xfrm>
            <a:prstGeom prst="ellipse">
              <a:avLst/>
            </a:prstGeom>
            <a:solidFill>
              <a:srgbClr val="00206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sz="1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algn="ctr">
                <a:defRPr/>
              </a:pPr>
              <a:r>
                <a:rPr lang="pt-BR" sz="17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DEFINIÇÃO DO </a:t>
              </a:r>
              <a:r>
                <a:rPr lang="pt-BR" sz="1700" b="1" dirty="0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TIPO DE INTERVENÇÃO </a:t>
              </a:r>
              <a:r>
                <a:rPr lang="pt-BR" sz="17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REQUERIDA PARA EQUACIONAR A SITUAÇÃO IDENTIFICADA NA ÁREA / REGIÃO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ítulo 1"/>
          <p:cNvSpPr>
            <a:spLocks noGrp="1"/>
          </p:cNvSpPr>
          <p:nvPr>
            <p:ph type="title"/>
          </p:nvPr>
        </p:nvSpPr>
        <p:spPr bwMode="auto">
          <a:xfrm>
            <a:off x="0" y="6350"/>
            <a:ext cx="7596188" cy="6858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r>
              <a:rPr lang="pt-BR" altLang="pt-BR" sz="2200" smtClean="0">
                <a:solidFill>
                  <a:srgbClr val="002060"/>
                </a:solidFill>
              </a:rPr>
              <a:t>ESTRUTURAÇÃO DO SISTEMA DE INFORMAÇÕES</a:t>
            </a:r>
          </a:p>
        </p:txBody>
      </p:sp>
      <p:sp>
        <p:nvSpPr>
          <p:cNvPr id="18435" name="Espaço Reservado para Conteúdo 2"/>
          <p:cNvSpPr>
            <a:spLocks noGrp="1"/>
          </p:cNvSpPr>
          <p:nvPr>
            <p:ph idx="1"/>
          </p:nvPr>
        </p:nvSpPr>
        <p:spPr bwMode="auto">
          <a:xfrm>
            <a:off x="250825" y="836613"/>
            <a:ext cx="8497888" cy="5545137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1341438" indent="-1341438">
              <a:buFontTx/>
              <a:buNone/>
            </a:pPr>
            <a:r>
              <a:rPr lang="pt-BR" altLang="pt-BR" sz="2400" b="0" u="sng" smtClean="0">
                <a:solidFill>
                  <a:srgbClr val="C00000"/>
                </a:solidFill>
              </a:rPr>
              <a:t>Princípio</a:t>
            </a:r>
            <a:r>
              <a:rPr lang="pt-BR" altLang="pt-BR" sz="2400" b="0" smtClean="0">
                <a:solidFill>
                  <a:srgbClr val="C00000"/>
                </a:solidFill>
              </a:rPr>
              <a:t>:</a:t>
            </a:r>
            <a:r>
              <a:rPr lang="pt-BR" altLang="pt-BR" sz="2400" b="0" smtClean="0"/>
              <a:t> </a:t>
            </a:r>
            <a:r>
              <a:rPr lang="pt-BR" altLang="pt-BR" sz="2400" smtClean="0"/>
              <a:t>desenvolvimento dos trabalhos a partir da identificação pelos próprios municípios de seus problemas habitacionais no território</a:t>
            </a:r>
          </a:p>
          <a:p>
            <a:pPr lvl="1">
              <a:spcBef>
                <a:spcPts val="1200"/>
              </a:spcBef>
            </a:pPr>
            <a:r>
              <a:rPr lang="pt-BR" altLang="pt-BR" smtClean="0"/>
              <a:t>Plataforma geocolaborativa</a:t>
            </a:r>
          </a:p>
          <a:p>
            <a:pPr lvl="2"/>
            <a:r>
              <a:rPr lang="pt-BR" altLang="pt-BR" smtClean="0"/>
              <a:t>Cadastramento por cada prefeitura ou órgão</a:t>
            </a:r>
          </a:p>
          <a:p>
            <a:pPr lvl="2"/>
            <a:r>
              <a:rPr lang="pt-BR" altLang="pt-BR" smtClean="0"/>
              <a:t>Independência e integração</a:t>
            </a:r>
          </a:p>
          <a:p>
            <a:pPr lvl="2"/>
            <a:r>
              <a:rPr lang="pt-BR" altLang="pt-BR" smtClean="0"/>
              <a:t>Importação de bases de informação (kml, shp)</a:t>
            </a:r>
          </a:p>
          <a:p>
            <a:pPr lvl="2"/>
            <a:r>
              <a:rPr lang="pt-BR" altLang="pt-BR" smtClean="0"/>
              <a:t>Edição de dados geoespaciais</a:t>
            </a:r>
          </a:p>
          <a:p>
            <a:pPr lvl="2"/>
            <a:r>
              <a:rPr lang="pt-BR" altLang="pt-BR" smtClean="0"/>
              <a:t>Edição de atributos</a:t>
            </a:r>
          </a:p>
          <a:p>
            <a:pPr lvl="2"/>
            <a:r>
              <a:rPr lang="pt-BR" altLang="pt-BR" smtClean="0"/>
              <a:t>Segurança de dados (por nível de informação e abrangência geográfica)</a:t>
            </a:r>
          </a:p>
          <a:p>
            <a:pPr lvl="1">
              <a:spcBef>
                <a:spcPts val="1200"/>
              </a:spcBef>
            </a:pPr>
            <a:r>
              <a:rPr lang="pt-BR" altLang="pt-BR" smtClean="0"/>
              <a:t>Gestão da informação do mapeamento à análise</a:t>
            </a:r>
          </a:p>
          <a:p>
            <a:pPr lvl="1">
              <a:spcBef>
                <a:spcPts val="1200"/>
              </a:spcBef>
            </a:pPr>
            <a:r>
              <a:rPr lang="pt-BR" altLang="pt-BR" smtClean="0"/>
              <a:t>Integração de informações Federais, Estaduais e Municipais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Imagem 2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1775" y="722313"/>
            <a:ext cx="8680450" cy="541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Título 1"/>
          <p:cNvSpPr>
            <a:spLocks noGrp="1"/>
          </p:cNvSpPr>
          <p:nvPr>
            <p:ph type="title"/>
          </p:nvPr>
        </p:nvSpPr>
        <p:spPr bwMode="auto">
          <a:xfrm>
            <a:off x="0" y="6350"/>
            <a:ext cx="7596188" cy="6858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r>
              <a:rPr lang="pt-BR" altLang="pt-BR" sz="2200" smtClean="0">
                <a:solidFill>
                  <a:srgbClr val="002060"/>
                </a:solidFill>
              </a:rPr>
              <a:t>ESTRUTURAÇÃO DO SISTEMA DE INFORMAÇÕES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0" y="5805488"/>
            <a:ext cx="9144000" cy="10525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20483" name="Título 1"/>
          <p:cNvSpPr>
            <a:spLocks noGrp="1"/>
          </p:cNvSpPr>
          <p:nvPr>
            <p:ph type="title"/>
          </p:nvPr>
        </p:nvSpPr>
        <p:spPr bwMode="auto">
          <a:xfrm>
            <a:off x="0" y="6350"/>
            <a:ext cx="7596188" cy="6858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algn="l"/>
            <a:r>
              <a:rPr lang="pt-BR" altLang="pt-BR" sz="2200" smtClean="0">
                <a:solidFill>
                  <a:srgbClr val="002060"/>
                </a:solidFill>
              </a:rPr>
              <a:t>POTENCIALIDADE DAS INFORMAÇÕES</a:t>
            </a:r>
          </a:p>
        </p:txBody>
      </p:sp>
      <p:sp>
        <p:nvSpPr>
          <p:cNvPr id="14" name="Retângulo 13"/>
          <p:cNvSpPr/>
          <p:nvPr/>
        </p:nvSpPr>
        <p:spPr>
          <a:xfrm>
            <a:off x="0" y="5427663"/>
            <a:ext cx="9144000" cy="14303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graphicFrame>
        <p:nvGraphicFramePr>
          <p:cNvPr id="15" name="Tabela 14"/>
          <p:cNvGraphicFramePr>
            <a:graphicFrameLocks noGrp="1"/>
          </p:cNvGraphicFramePr>
          <p:nvPr/>
        </p:nvGraphicFramePr>
        <p:xfrm>
          <a:off x="117475" y="1085850"/>
          <a:ext cx="7920039" cy="5029273"/>
        </p:xfrm>
        <a:graphic>
          <a:graphicData uri="http://schemas.openxmlformats.org/drawingml/2006/table">
            <a:tbl>
              <a:tblPr/>
              <a:tblGrid>
                <a:gridCol w="1527076">
                  <a:extLst>
                    <a:ext uri="{9D8B030D-6E8A-4147-A177-3AD203B41FA5}">
                      <a16:colId xmlns:a16="http://schemas.microsoft.com/office/drawing/2014/main" xmlns="" val="619307996"/>
                    </a:ext>
                  </a:extLst>
                </a:gridCol>
                <a:gridCol w="1018051">
                  <a:extLst>
                    <a:ext uri="{9D8B030D-6E8A-4147-A177-3AD203B41FA5}">
                      <a16:colId xmlns:a16="http://schemas.microsoft.com/office/drawing/2014/main" xmlns="" val="213610583"/>
                    </a:ext>
                  </a:extLst>
                </a:gridCol>
                <a:gridCol w="1044841">
                  <a:extLst>
                    <a:ext uri="{9D8B030D-6E8A-4147-A177-3AD203B41FA5}">
                      <a16:colId xmlns:a16="http://schemas.microsoft.com/office/drawing/2014/main" xmlns="" val="3534566825"/>
                    </a:ext>
                  </a:extLst>
                </a:gridCol>
                <a:gridCol w="1044841">
                  <a:extLst>
                    <a:ext uri="{9D8B030D-6E8A-4147-A177-3AD203B41FA5}">
                      <a16:colId xmlns:a16="http://schemas.microsoft.com/office/drawing/2014/main" xmlns="" val="1474176663"/>
                    </a:ext>
                  </a:extLst>
                </a:gridCol>
                <a:gridCol w="1034798">
                  <a:extLst>
                    <a:ext uri="{9D8B030D-6E8A-4147-A177-3AD203B41FA5}">
                      <a16:colId xmlns:a16="http://schemas.microsoft.com/office/drawing/2014/main" xmlns="" val="3300019746"/>
                    </a:ext>
                  </a:extLst>
                </a:gridCol>
                <a:gridCol w="1125216">
                  <a:extLst>
                    <a:ext uri="{9D8B030D-6E8A-4147-A177-3AD203B41FA5}">
                      <a16:colId xmlns:a16="http://schemas.microsoft.com/office/drawing/2014/main" xmlns="" val="972047205"/>
                    </a:ext>
                  </a:extLst>
                </a:gridCol>
                <a:gridCol w="1125216">
                  <a:extLst>
                    <a:ext uri="{9D8B030D-6E8A-4147-A177-3AD203B41FA5}">
                      <a16:colId xmlns:a16="http://schemas.microsoft.com/office/drawing/2014/main" xmlns="" val="1639591690"/>
                    </a:ext>
                  </a:extLst>
                </a:gridCol>
              </a:tblGrid>
              <a:tr h="527668">
                <a:tc rowSpan="3">
                  <a:txBody>
                    <a:bodyPr/>
                    <a:lstStyle/>
                    <a:p>
                      <a:pPr algn="l" fontAlgn="b"/>
                      <a:r>
                        <a:rPr lang="pt-BR" sz="17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MUNICÍPIO</a:t>
                      </a:r>
                    </a:p>
                  </a:txBody>
                  <a:tcPr marL="7144" marR="7144" marT="9524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A3838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pt-BR" sz="17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IBGE CENSO 2010</a:t>
                      </a:r>
                    </a:p>
                  </a:txBody>
                  <a:tcPr marL="7144" marR="7144" marT="9524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562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pt-BR" sz="17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CEM-CEBRAP</a:t>
                      </a:r>
                    </a:p>
                  </a:txBody>
                  <a:tcPr marL="7144" marR="7144" marT="9524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3C0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pt-BR" sz="17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MAPEAMENTOS</a:t>
                      </a:r>
                      <a:r>
                        <a:rPr lang="pt-BR" sz="1700" b="1" i="0" u="none" strike="noStrike" baseline="0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MUNICIPAIS</a:t>
                      </a:r>
                      <a:endParaRPr lang="pt-BR" sz="17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9524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0376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826088460"/>
                  </a:ext>
                </a:extLst>
              </a:tr>
              <a:tr h="802638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pt-BR" sz="17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Setores subnormais</a:t>
                      </a:r>
                    </a:p>
                  </a:txBody>
                  <a:tcPr marL="7144" marR="7144" marT="952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pt-BR" sz="17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Setores subnormais + setores precários</a:t>
                      </a:r>
                      <a:br>
                        <a:rPr lang="pt-BR" sz="17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pt-BR" sz="17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CENSO 2010</a:t>
                      </a:r>
                    </a:p>
                  </a:txBody>
                  <a:tcPr marL="7144" marR="7144" marT="952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591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pt-BR" sz="17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Favelas e Loteamentos </a:t>
                      </a:r>
                      <a:r>
                        <a:rPr lang="pt-BR" sz="17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interesse</a:t>
                      </a:r>
                      <a:r>
                        <a:rPr lang="pt-BR" sz="1700" b="1" i="0" u="none" strike="noStrike" baseline="0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social</a:t>
                      </a:r>
                      <a:r>
                        <a:rPr lang="pt-BR" sz="17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/>
                      </a:r>
                      <a:br>
                        <a:rPr lang="pt-BR" sz="17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pt-BR" sz="17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base 31.12.2018</a:t>
                      </a:r>
                      <a:endParaRPr lang="pt-BR" sz="17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952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740378213"/>
                  </a:ext>
                </a:extLst>
              </a:tr>
              <a:tr h="603804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N.º de áreas</a:t>
                      </a:r>
                    </a:p>
                  </a:txBody>
                  <a:tcPr marL="7144" marR="7144" marT="952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 domicílios</a:t>
                      </a:r>
                    </a:p>
                  </a:txBody>
                  <a:tcPr marL="7144" marR="7144" marT="952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N.º de áreas</a:t>
                      </a:r>
                    </a:p>
                  </a:txBody>
                  <a:tcPr marL="7144" marR="7144" marT="952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 domicílios</a:t>
                      </a:r>
                    </a:p>
                  </a:txBody>
                  <a:tcPr marL="7144" marR="7144" marT="952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N.º de áreas</a:t>
                      </a:r>
                    </a:p>
                  </a:txBody>
                  <a:tcPr marL="7144" marR="7144" marT="952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 domicílios</a:t>
                      </a:r>
                    </a:p>
                  </a:txBody>
                  <a:tcPr marL="7144" marR="7144" marT="952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183572246"/>
                  </a:ext>
                </a:extLst>
              </a:tr>
              <a:tr h="268596">
                <a:tc>
                  <a:txBody>
                    <a:bodyPr/>
                    <a:lstStyle/>
                    <a:p>
                      <a:pPr algn="l" fontAlgn="b"/>
                      <a:r>
                        <a:rPr lang="pt-BR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BERTIOGA</a:t>
                      </a:r>
                    </a:p>
                  </a:txBody>
                  <a:tcPr marL="64295" marR="7144" marT="9524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7144" marR="7144" marT="9524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2.925</a:t>
                      </a:r>
                    </a:p>
                  </a:txBody>
                  <a:tcPr marL="7144" marR="7144" marT="9524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</a:t>
                      </a:r>
                    </a:p>
                  </a:txBody>
                  <a:tcPr marL="7144" marR="7144" marT="9524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2.975</a:t>
                      </a:r>
                    </a:p>
                  </a:txBody>
                  <a:tcPr marL="7144" marR="7144" marT="9524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</a:t>
                      </a:r>
                    </a:p>
                  </a:txBody>
                  <a:tcPr marL="7144" marR="7144" marT="9524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7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9.635</a:t>
                      </a:r>
                      <a:endParaRPr lang="pt-BR" sz="1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9524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714223937"/>
                  </a:ext>
                </a:extLst>
              </a:tr>
              <a:tr h="268596">
                <a:tc>
                  <a:txBody>
                    <a:bodyPr/>
                    <a:lstStyle/>
                    <a:p>
                      <a:pPr algn="l" fontAlgn="b"/>
                      <a:r>
                        <a:rPr lang="pt-BR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CUBATÃO</a:t>
                      </a:r>
                    </a:p>
                  </a:txBody>
                  <a:tcPr marL="64295" marR="7144" marT="9524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76</a:t>
                      </a:r>
                    </a:p>
                  </a:txBody>
                  <a:tcPr marL="7144" marR="7144" marT="9524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14.841</a:t>
                      </a:r>
                    </a:p>
                  </a:txBody>
                  <a:tcPr marL="7144" marR="7144" marT="9524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84</a:t>
                      </a:r>
                    </a:p>
                  </a:txBody>
                  <a:tcPr marL="7144" marR="7144" marT="9524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16.206</a:t>
                      </a:r>
                    </a:p>
                  </a:txBody>
                  <a:tcPr marL="7144" marR="7144" marT="9524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7144" marR="7144" marT="9524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7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14.309</a:t>
                      </a:r>
                      <a:endParaRPr lang="pt-BR" sz="1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9524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704377050"/>
                  </a:ext>
                </a:extLst>
              </a:tr>
              <a:tr h="268596">
                <a:tc>
                  <a:txBody>
                    <a:bodyPr/>
                    <a:lstStyle/>
                    <a:p>
                      <a:pPr algn="l" fontAlgn="b"/>
                      <a:r>
                        <a:rPr lang="pt-BR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GUARUJÁ</a:t>
                      </a:r>
                    </a:p>
                  </a:txBody>
                  <a:tcPr marL="64295" marR="7144" marT="9524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128</a:t>
                      </a:r>
                    </a:p>
                  </a:txBody>
                  <a:tcPr marL="7144" marR="7144" marT="9524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26.095</a:t>
                      </a:r>
                    </a:p>
                  </a:txBody>
                  <a:tcPr marL="7144" marR="7144" marT="9524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146</a:t>
                      </a:r>
                    </a:p>
                  </a:txBody>
                  <a:tcPr marL="7144" marR="7144" marT="9524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28.757</a:t>
                      </a:r>
                    </a:p>
                  </a:txBody>
                  <a:tcPr marL="7144" marR="7144" marT="9524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85</a:t>
                      </a:r>
                    </a:p>
                  </a:txBody>
                  <a:tcPr marL="7144" marR="7144" marT="9524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7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44.633</a:t>
                      </a:r>
                      <a:endParaRPr lang="pt-BR" sz="1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9524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276758969"/>
                  </a:ext>
                </a:extLst>
              </a:tr>
              <a:tr h="268596">
                <a:tc>
                  <a:txBody>
                    <a:bodyPr/>
                    <a:lstStyle/>
                    <a:p>
                      <a:pPr algn="l" fontAlgn="b"/>
                      <a:r>
                        <a:rPr lang="pt-BR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ITANHAÉM</a:t>
                      </a:r>
                    </a:p>
                  </a:txBody>
                  <a:tcPr marL="64295" marR="7144" marT="9524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144" marR="7144" marT="952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144" marR="7144" marT="952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7144" marR="7144" marT="9524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1.174</a:t>
                      </a:r>
                    </a:p>
                  </a:txBody>
                  <a:tcPr marL="7144" marR="7144" marT="9524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75</a:t>
                      </a:r>
                    </a:p>
                  </a:txBody>
                  <a:tcPr marL="7144" marR="7144" marT="9524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7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7.968</a:t>
                      </a:r>
                      <a:endParaRPr lang="pt-BR" sz="1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9524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473161133"/>
                  </a:ext>
                </a:extLst>
              </a:tr>
              <a:tr h="404973">
                <a:tc>
                  <a:txBody>
                    <a:bodyPr/>
                    <a:lstStyle/>
                    <a:p>
                      <a:pPr algn="l" fontAlgn="b"/>
                      <a:r>
                        <a:rPr lang="pt-BR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MONGAGUÁ</a:t>
                      </a:r>
                    </a:p>
                  </a:txBody>
                  <a:tcPr marL="64295" marR="7144" marT="9524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144" marR="7144" marT="952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144" marR="7144" marT="952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7144" marR="7144" marT="9524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1.204</a:t>
                      </a:r>
                    </a:p>
                  </a:txBody>
                  <a:tcPr marL="7144" marR="7144" marT="9524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</a:t>
                      </a:r>
                    </a:p>
                  </a:txBody>
                  <a:tcPr marL="7144" marR="7144" marT="9524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7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3.034</a:t>
                      </a:r>
                      <a:endParaRPr lang="pt-BR" sz="1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9524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919909604"/>
                  </a:ext>
                </a:extLst>
              </a:tr>
              <a:tr h="268596">
                <a:tc>
                  <a:txBody>
                    <a:bodyPr/>
                    <a:lstStyle/>
                    <a:p>
                      <a:pPr algn="l" fontAlgn="b"/>
                      <a:r>
                        <a:rPr lang="pt-BR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PERUÍBE</a:t>
                      </a:r>
                    </a:p>
                  </a:txBody>
                  <a:tcPr marL="64295" marR="7144" marT="9524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144" marR="7144" marT="952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144" marR="7144" marT="952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144" marR="7144" marT="9524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654</a:t>
                      </a:r>
                    </a:p>
                  </a:txBody>
                  <a:tcPr marL="7144" marR="7144" marT="9524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59</a:t>
                      </a:r>
                    </a:p>
                  </a:txBody>
                  <a:tcPr marL="7144" marR="7144" marT="9524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7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4.349</a:t>
                      </a:r>
                      <a:endParaRPr lang="pt-BR" sz="1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9524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911116024"/>
                  </a:ext>
                </a:extLst>
              </a:tr>
              <a:tr h="404973">
                <a:tc>
                  <a:txBody>
                    <a:bodyPr/>
                    <a:lstStyle/>
                    <a:p>
                      <a:pPr algn="l" fontAlgn="b"/>
                      <a:r>
                        <a:rPr lang="pt-BR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PRAIA GRANDE</a:t>
                      </a:r>
                    </a:p>
                  </a:txBody>
                  <a:tcPr marL="64295" marR="7144" marT="9524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</a:t>
                      </a:r>
                    </a:p>
                  </a:txBody>
                  <a:tcPr marL="7144" marR="7144" marT="9524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4.848</a:t>
                      </a:r>
                    </a:p>
                  </a:txBody>
                  <a:tcPr marL="7144" marR="7144" marT="9524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</a:t>
                      </a:r>
                    </a:p>
                  </a:txBody>
                  <a:tcPr marL="7144" marR="7144" marT="9524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9.260</a:t>
                      </a:r>
                    </a:p>
                  </a:txBody>
                  <a:tcPr marL="7144" marR="7144" marT="9524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</a:t>
                      </a:r>
                    </a:p>
                  </a:txBody>
                  <a:tcPr marL="7144" marR="7144" marT="9524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7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7.391</a:t>
                      </a:r>
                      <a:endParaRPr lang="pt-BR" sz="1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9524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322444655"/>
                  </a:ext>
                </a:extLst>
              </a:tr>
              <a:tr h="268596">
                <a:tc>
                  <a:txBody>
                    <a:bodyPr/>
                    <a:lstStyle/>
                    <a:p>
                      <a:pPr algn="l" fontAlgn="b"/>
                      <a:r>
                        <a:rPr lang="pt-BR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SANTOS</a:t>
                      </a:r>
                    </a:p>
                  </a:txBody>
                  <a:tcPr marL="64295" marR="7144" marT="9524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</a:t>
                      </a:r>
                    </a:p>
                  </a:txBody>
                  <a:tcPr marL="7144" marR="7144" marT="9524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10.767</a:t>
                      </a:r>
                    </a:p>
                  </a:txBody>
                  <a:tcPr marL="7144" marR="7144" marT="9524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57</a:t>
                      </a:r>
                    </a:p>
                  </a:txBody>
                  <a:tcPr marL="7144" marR="7144" marT="9524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11.109</a:t>
                      </a:r>
                    </a:p>
                  </a:txBody>
                  <a:tcPr marL="7144" marR="7144" marT="9524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</a:t>
                      </a:r>
                    </a:p>
                  </a:txBody>
                  <a:tcPr marL="7144" marR="7144" marT="9524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7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16946</a:t>
                      </a:r>
                      <a:endParaRPr lang="pt-BR" sz="1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9524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385837098"/>
                  </a:ext>
                </a:extLst>
              </a:tr>
              <a:tr h="404973">
                <a:tc>
                  <a:txBody>
                    <a:bodyPr/>
                    <a:lstStyle/>
                    <a:p>
                      <a:pPr algn="l" fontAlgn="b"/>
                      <a:r>
                        <a:rPr lang="pt-BR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SÃO VICENTE</a:t>
                      </a:r>
                    </a:p>
                  </a:txBody>
                  <a:tcPr marL="64295" marR="7144" marT="9524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119</a:t>
                      </a:r>
                    </a:p>
                  </a:txBody>
                  <a:tcPr marL="7144" marR="7144" marT="9524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24.067</a:t>
                      </a:r>
                    </a:p>
                  </a:txBody>
                  <a:tcPr marL="7144" marR="7144" marT="9524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119</a:t>
                      </a:r>
                    </a:p>
                  </a:txBody>
                  <a:tcPr marL="7144" marR="7144" marT="9524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24.054</a:t>
                      </a:r>
                    </a:p>
                  </a:txBody>
                  <a:tcPr marL="7144" marR="7144" marT="9524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</a:t>
                      </a:r>
                    </a:p>
                  </a:txBody>
                  <a:tcPr marL="7144" marR="7144" marT="9524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7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30.148</a:t>
                      </a:r>
                      <a:endParaRPr lang="pt-BR" sz="1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9524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505771453"/>
                  </a:ext>
                </a:extLst>
              </a:tr>
              <a:tr h="268596">
                <a:tc>
                  <a:txBody>
                    <a:bodyPr/>
                    <a:lstStyle/>
                    <a:p>
                      <a:pPr algn="l" fontAlgn="b"/>
                      <a:r>
                        <a:rPr lang="pt-BR" sz="1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TOTAL</a:t>
                      </a:r>
                    </a:p>
                  </a:txBody>
                  <a:tcPr marL="7144" marR="7144" marT="9524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A383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7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424</a:t>
                      </a:r>
                    </a:p>
                  </a:txBody>
                  <a:tcPr marL="7144" marR="7144" marT="952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83.543</a:t>
                      </a:r>
                    </a:p>
                  </a:txBody>
                  <a:tcPr marL="7144" marR="7144" marT="952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7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486</a:t>
                      </a:r>
                    </a:p>
                  </a:txBody>
                  <a:tcPr marL="7144" marR="7144" marT="9524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95.393</a:t>
                      </a:r>
                    </a:p>
                  </a:txBody>
                  <a:tcPr marL="7144" marR="7144" marT="9524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7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454</a:t>
                      </a:r>
                      <a:endParaRPr lang="pt-BR" sz="17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9524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7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138.413</a:t>
                      </a:r>
                      <a:endParaRPr lang="pt-BR" sz="17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9524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987631807"/>
                  </a:ext>
                </a:extLst>
              </a:tr>
            </a:tbl>
          </a:graphicData>
        </a:graphic>
      </p:graphicFrame>
      <p:sp>
        <p:nvSpPr>
          <p:cNvPr id="20591" name="CaixaDeTexto 15"/>
          <p:cNvSpPr txBox="1">
            <a:spLocks noChangeArrowheads="1"/>
          </p:cNvSpPr>
          <p:nvPr/>
        </p:nvSpPr>
        <p:spPr bwMode="auto">
          <a:xfrm>
            <a:off x="0" y="6273800"/>
            <a:ext cx="9144000" cy="5842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r>
              <a:rPr lang="pt-BR" altLang="pt-BR" sz="1600" b="1"/>
              <a:t>DEMANDA DO IBGE PELA UTILIZAÇÃO DA BASE DOS MAPEAMENTOS PARA DEFINIÇÃO DOS SETORES SUBNORMAIS DO CENSO 2020</a:t>
            </a:r>
          </a:p>
        </p:txBody>
      </p:sp>
      <p:sp>
        <p:nvSpPr>
          <p:cNvPr id="17" name="Retângulo 16"/>
          <p:cNvSpPr/>
          <p:nvPr/>
        </p:nvSpPr>
        <p:spPr>
          <a:xfrm>
            <a:off x="0" y="715963"/>
            <a:ext cx="2757488" cy="36988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pt-BR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Comparação fontes</a:t>
            </a: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06" name="Agrupar 4"/>
          <p:cNvGrpSpPr>
            <a:grpSpLocks/>
          </p:cNvGrpSpPr>
          <p:nvPr/>
        </p:nvGrpSpPr>
        <p:grpSpPr bwMode="auto">
          <a:xfrm>
            <a:off x="395288" y="950913"/>
            <a:ext cx="7777162" cy="5818187"/>
            <a:chOff x="395536" y="950913"/>
            <a:chExt cx="7776914" cy="5818187"/>
          </a:xfrm>
        </p:grpSpPr>
        <p:sp>
          <p:nvSpPr>
            <p:cNvPr id="21508" name="Espaço Reservado para Conteúdo 2"/>
            <p:cNvSpPr txBox="1">
              <a:spLocks/>
            </p:cNvSpPr>
            <p:nvPr/>
          </p:nvSpPr>
          <p:spPr bwMode="auto">
            <a:xfrm>
              <a:off x="1187450" y="950913"/>
              <a:ext cx="6985000" cy="58181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1pPr>
              <a:lvl2pPr marL="1254125" indent="-185738"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2pPr>
              <a:lvl3pPr marL="241935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spcBef>
                  <a:spcPts val="1800"/>
                </a:spcBef>
              </a:pPr>
              <a:r>
                <a:rPr lang="pt-BR" altLang="pt-BR" sz="2600" b="1">
                  <a:solidFill>
                    <a:srgbClr val="0070C0"/>
                  </a:solidFill>
                  <a:cs typeface="Tahoma" panose="020B0604030504040204" pitchFamily="34" charset="0"/>
                </a:rPr>
                <a:t>CAMADAS: FAVELAS E LOTEAMENTOS IRREGULARES DE INTERESSE SOCIAL</a:t>
              </a:r>
            </a:p>
            <a:p>
              <a:pPr algn="ctr"/>
              <a:endParaRPr lang="pt-BR" altLang="pt-BR" sz="1000" b="1">
                <a:solidFill>
                  <a:srgbClr val="0070C0"/>
                </a:solidFill>
                <a:cs typeface="Tahoma" panose="020B0604030504040204" pitchFamily="34" charset="0"/>
              </a:endParaRPr>
            </a:p>
            <a:p>
              <a:pPr>
                <a:spcBef>
                  <a:spcPts val="600"/>
                </a:spcBef>
              </a:pPr>
              <a:r>
                <a:rPr lang="pt-BR" altLang="pt-BR" sz="2400" b="1">
                  <a:cs typeface="Tahoma" panose="020B0604030504040204" pitchFamily="34" charset="0"/>
                </a:rPr>
                <a:t>SEIS BLOCOS TEMÁTICOS</a:t>
              </a:r>
            </a:p>
            <a:p>
              <a:pPr lvl="1">
                <a:buFont typeface="Arial" panose="020B0604020202020204" pitchFamily="34" charset="0"/>
                <a:buChar char="•"/>
              </a:pPr>
              <a:r>
                <a:rPr lang="pt-BR" altLang="pt-BR" sz="2000" b="1">
                  <a:cs typeface="Tahoma" panose="020B0604030504040204" pitchFamily="34" charset="0"/>
                </a:rPr>
                <a:t>Identificação</a:t>
              </a:r>
            </a:p>
            <a:p>
              <a:pPr lvl="1">
                <a:buFont typeface="Arial" panose="020B0604020202020204" pitchFamily="34" charset="0"/>
                <a:buChar char="•"/>
              </a:pPr>
              <a:r>
                <a:rPr lang="pt-BR" altLang="pt-BR" sz="2000" b="1">
                  <a:cs typeface="Tahoma" panose="020B0604030504040204" pitchFamily="34" charset="0"/>
                </a:rPr>
                <a:t>Características da ocupação</a:t>
              </a:r>
            </a:p>
            <a:p>
              <a:pPr lvl="1">
                <a:buFont typeface="Arial" panose="020B0604020202020204" pitchFamily="34" charset="0"/>
                <a:buChar char="•"/>
              </a:pPr>
              <a:r>
                <a:rPr lang="pt-BR" altLang="pt-BR" sz="2000" b="1">
                  <a:cs typeface="Tahoma" panose="020B0604030504040204" pitchFamily="34" charset="0"/>
                </a:rPr>
                <a:t>Ações necessárias</a:t>
              </a:r>
            </a:p>
            <a:p>
              <a:pPr lvl="1">
                <a:buFont typeface="Arial" panose="020B0604020202020204" pitchFamily="34" charset="0"/>
                <a:buChar char="•"/>
              </a:pPr>
              <a:r>
                <a:rPr lang="pt-BR" altLang="pt-BR" sz="2000" b="1">
                  <a:cs typeface="Tahoma" panose="020B0604030504040204" pitchFamily="34" charset="0"/>
                </a:rPr>
                <a:t>Situações de impacto</a:t>
              </a:r>
            </a:p>
            <a:p>
              <a:pPr lvl="1">
                <a:buFont typeface="Arial" panose="020B0604020202020204" pitchFamily="34" charset="0"/>
                <a:buChar char="•"/>
              </a:pPr>
              <a:r>
                <a:rPr lang="pt-BR" altLang="pt-BR" sz="2000" b="1">
                  <a:cs typeface="Tahoma" panose="020B0604030504040204" pitchFamily="34" charset="0"/>
                </a:rPr>
                <a:t>Programas e ações vinculados</a:t>
              </a:r>
            </a:p>
            <a:p>
              <a:pPr lvl="1">
                <a:buFont typeface="Arial" panose="020B0604020202020204" pitchFamily="34" charset="0"/>
                <a:buChar char="•"/>
              </a:pPr>
              <a:r>
                <a:rPr lang="pt-BR" altLang="pt-BR" sz="2000" b="1">
                  <a:cs typeface="Tahoma" panose="020B0604030504040204" pitchFamily="34" charset="0"/>
                </a:rPr>
                <a:t>Ações em andamento/realizadas</a:t>
              </a:r>
            </a:p>
            <a:p>
              <a:pPr>
                <a:spcBef>
                  <a:spcPts val="600"/>
                </a:spcBef>
              </a:pPr>
              <a:r>
                <a:rPr lang="pt-BR" altLang="pt-BR" sz="2400" b="1">
                  <a:cs typeface="Tahoma" panose="020B0604030504040204" pitchFamily="34" charset="0"/>
                </a:rPr>
                <a:t>TIPOLOGIAS DE INTERVENÇÃO</a:t>
              </a:r>
            </a:p>
            <a:p>
              <a:pPr lvl="1">
                <a:buFont typeface="Arial" panose="020B0604020202020204" pitchFamily="34" charset="0"/>
                <a:buChar char="•"/>
              </a:pPr>
              <a:r>
                <a:rPr lang="es-MX" altLang="pt-BR" sz="2000" b="1">
                  <a:cs typeface="Tahoma" panose="020B0604030504040204" pitchFamily="34" charset="0"/>
                </a:rPr>
                <a:t>Classificação automática pelo sistema</a:t>
              </a:r>
            </a:p>
            <a:p>
              <a:pPr lvl="1">
                <a:buFont typeface="Arial" panose="020B0604020202020204" pitchFamily="34" charset="0"/>
                <a:buChar char="•"/>
              </a:pPr>
              <a:r>
                <a:rPr lang="es-MX" altLang="pt-BR" sz="2000" b="1">
                  <a:cs typeface="Tahoma" panose="020B0604030504040204" pitchFamily="34" charset="0"/>
                </a:rPr>
                <a:t>Combinação de variáveis sobre:</a:t>
              </a:r>
            </a:p>
            <a:p>
              <a:pPr lvl="2">
                <a:buFont typeface="Tahoma" panose="020B0604030504040204" pitchFamily="34" charset="0"/>
                <a:buChar char="₋"/>
              </a:pPr>
              <a:r>
                <a:rPr lang="es-MX" altLang="pt-BR" b="1">
                  <a:cs typeface="Tahoma" panose="020B0604030504040204" pitchFamily="34" charset="0"/>
                </a:rPr>
                <a:t>Risco</a:t>
              </a:r>
            </a:p>
            <a:p>
              <a:pPr lvl="2">
                <a:buFont typeface="Tahoma" panose="020B0604030504040204" pitchFamily="34" charset="0"/>
                <a:buChar char="₋"/>
              </a:pPr>
              <a:r>
                <a:rPr lang="es-MX" altLang="pt-BR" b="1">
                  <a:cs typeface="Tahoma" panose="020B0604030504040204" pitchFamily="34" charset="0"/>
                </a:rPr>
                <a:t>Remoções</a:t>
              </a:r>
            </a:p>
            <a:p>
              <a:pPr lvl="2">
                <a:buFont typeface="Tahoma" panose="020B0604030504040204" pitchFamily="34" charset="0"/>
                <a:buChar char="₋"/>
              </a:pPr>
              <a:r>
                <a:rPr lang="es-MX" altLang="pt-BR" b="1">
                  <a:cs typeface="Tahoma" panose="020B0604030504040204" pitchFamily="34" charset="0"/>
                </a:rPr>
                <a:t>Obras simples e complexas</a:t>
              </a:r>
            </a:p>
            <a:p>
              <a:pPr lvl="2">
                <a:buFont typeface="Tahoma" panose="020B0604030504040204" pitchFamily="34" charset="0"/>
                <a:buChar char="₋"/>
              </a:pPr>
              <a:r>
                <a:rPr lang="es-MX" altLang="pt-BR" b="1">
                  <a:cs typeface="Tahoma" panose="020B0604030504040204" pitchFamily="34" charset="0"/>
                </a:rPr>
                <a:t>Situação de regularização fundiária</a:t>
              </a:r>
            </a:p>
          </p:txBody>
        </p:sp>
        <p:cxnSp>
          <p:nvCxnSpPr>
            <p:cNvPr id="3" name="Conector de Seta Reta 2">
              <a:extLst>
                <a:ext uri="{FF2B5EF4-FFF2-40B4-BE49-F238E27FC236}">
                  <a16:creationId xmlns:a16="http://schemas.microsoft.com/office/drawing/2014/main" xmlns="" id="{8B5D8890-1D3E-400C-BA26-D913F689E064}"/>
                </a:ext>
              </a:extLst>
            </p:cNvPr>
            <p:cNvCxnSpPr/>
            <p:nvPr/>
          </p:nvCxnSpPr>
          <p:spPr>
            <a:xfrm>
              <a:off x="539993" y="2276475"/>
              <a:ext cx="647679" cy="0"/>
            </a:xfrm>
            <a:prstGeom prst="straightConnector1">
              <a:avLst/>
            </a:prstGeom>
            <a:ln w="101600">
              <a:solidFill>
                <a:srgbClr val="F2B8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ector de Seta Reta 16">
              <a:extLst>
                <a:ext uri="{FF2B5EF4-FFF2-40B4-BE49-F238E27FC236}">
                  <a16:creationId xmlns:a16="http://schemas.microsoft.com/office/drawing/2014/main" xmlns="" id="{964BEEF3-F498-4344-977F-875BC5A2EC9D}"/>
                </a:ext>
              </a:extLst>
            </p:cNvPr>
            <p:cNvCxnSpPr/>
            <p:nvPr/>
          </p:nvCxnSpPr>
          <p:spPr>
            <a:xfrm>
              <a:off x="395536" y="4508500"/>
              <a:ext cx="647679" cy="0"/>
            </a:xfrm>
            <a:prstGeom prst="straightConnector1">
              <a:avLst/>
            </a:prstGeom>
            <a:ln w="101600">
              <a:solidFill>
                <a:srgbClr val="0BB357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507" name="Título 1"/>
          <p:cNvSpPr>
            <a:spLocks noGrp="1"/>
          </p:cNvSpPr>
          <p:nvPr>
            <p:ph type="title"/>
          </p:nvPr>
        </p:nvSpPr>
        <p:spPr bwMode="auto">
          <a:xfrm>
            <a:off x="0" y="6350"/>
            <a:ext cx="7596188" cy="6858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algn="l"/>
            <a:r>
              <a:rPr lang="pt-BR" altLang="pt-BR" sz="2200" smtClean="0">
                <a:solidFill>
                  <a:srgbClr val="002060"/>
                </a:solidFill>
              </a:rPr>
              <a:t>ESTRUTURAÇÃO DO SISTEMA DE INFORMAÇÕES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CaixaDeTexto 11"/>
          <p:cNvSpPr txBox="1">
            <a:spLocks noChangeArrowheads="1"/>
          </p:cNvSpPr>
          <p:nvPr/>
        </p:nvSpPr>
        <p:spPr bwMode="auto">
          <a:xfrm>
            <a:off x="-30163" y="71438"/>
            <a:ext cx="9005888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r>
              <a:rPr lang="pt-BR" altLang="pt-BR" sz="2200" b="1">
                <a:solidFill>
                  <a:srgbClr val="002060"/>
                </a:solidFill>
              </a:rPr>
              <a:t>FAVELAS E ASSENTAMENTOS PRECÁRIOS – base de dados</a:t>
            </a:r>
          </a:p>
        </p:txBody>
      </p:sp>
      <p:pic>
        <p:nvPicPr>
          <p:cNvPr id="22531" name="Imagem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450"/>
          <a:stretch>
            <a:fillRect/>
          </a:stretch>
        </p:blipFill>
        <p:spPr bwMode="auto">
          <a:xfrm>
            <a:off x="0" y="1052513"/>
            <a:ext cx="9142413" cy="5805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xmlns="" id="{B5C7DF11-F1D7-46BA-8854-AB279298FBD3}"/>
              </a:ext>
            </a:extLst>
          </p:cNvPr>
          <p:cNvSpPr txBox="1"/>
          <p:nvPr/>
        </p:nvSpPr>
        <p:spPr>
          <a:xfrm>
            <a:off x="179388" y="1125538"/>
            <a:ext cx="3889375" cy="2060575"/>
          </a:xfrm>
          <a:prstGeom prst="rect">
            <a:avLst/>
          </a:prstGeom>
          <a:solidFill>
            <a:srgbClr val="FFFF00">
              <a:alpha val="80000"/>
            </a:srgb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pt-BR" sz="1600" b="1" dirty="0">
                <a:solidFill>
                  <a:srgbClr val="002060"/>
                </a:solidFill>
              </a:rPr>
              <a:t>CARACTERIZAÇÃO DOS ASSENTAMENTOS (54 questões)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pt-BR" sz="1600" b="1" dirty="0">
                <a:solidFill>
                  <a:srgbClr val="002060"/>
                </a:solidFill>
              </a:rPr>
              <a:t>Identificação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pt-BR" sz="1600" b="1" dirty="0">
                <a:solidFill>
                  <a:srgbClr val="002060"/>
                </a:solidFill>
              </a:rPr>
              <a:t>Características da ocupação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pt-BR" sz="1600" b="1" dirty="0">
                <a:solidFill>
                  <a:srgbClr val="002060"/>
                </a:solidFill>
              </a:rPr>
              <a:t>Ações necessárias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pt-BR" sz="1600" b="1" dirty="0">
                <a:solidFill>
                  <a:srgbClr val="002060"/>
                </a:solidFill>
              </a:rPr>
              <a:t>Situações de Impacto no assentamento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pt-BR" sz="1600" b="1" dirty="0">
                <a:solidFill>
                  <a:srgbClr val="002060"/>
                </a:solidFill>
              </a:rPr>
              <a:t>Programas e ações vinculados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xmlns="" id="{80454A92-7646-44EF-9B10-51F3C1457C0A}"/>
              </a:ext>
            </a:extLst>
          </p:cNvPr>
          <p:cNvSpPr txBox="1"/>
          <p:nvPr/>
        </p:nvSpPr>
        <p:spPr>
          <a:xfrm>
            <a:off x="179388" y="5103813"/>
            <a:ext cx="4032250" cy="1570037"/>
          </a:xfrm>
          <a:prstGeom prst="rect">
            <a:avLst/>
          </a:prstGeom>
          <a:solidFill>
            <a:srgbClr val="FFFF00">
              <a:alpha val="80000"/>
            </a:srgb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pt-BR" sz="1600" b="1" dirty="0">
                <a:solidFill>
                  <a:srgbClr val="002060"/>
                </a:solidFill>
              </a:rPr>
              <a:t>ENQUADRAMENTO DOS NÚCLEOS EM </a:t>
            </a:r>
          </a:p>
          <a:p>
            <a:pPr>
              <a:defRPr/>
            </a:pPr>
            <a:r>
              <a:rPr lang="pt-BR" sz="1600" b="1" dirty="0">
                <a:solidFill>
                  <a:srgbClr val="002060"/>
                </a:solidFill>
              </a:rPr>
              <a:t>TIPOLOGIAS DE INTERVENÇÃO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pt-BR" sz="1600" b="1" dirty="0">
                <a:solidFill>
                  <a:srgbClr val="002060"/>
                </a:solidFill>
              </a:rPr>
              <a:t>Regularização fundiária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pt-BR" sz="1600" b="1" dirty="0">
                <a:solidFill>
                  <a:srgbClr val="002060"/>
                </a:solidFill>
              </a:rPr>
              <a:t>Urbanização simples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pt-BR" sz="1600" b="1" dirty="0">
                <a:solidFill>
                  <a:srgbClr val="002060"/>
                </a:solidFill>
              </a:rPr>
              <a:t>Urbanização complexa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pt-BR" sz="1600" b="1" dirty="0">
                <a:solidFill>
                  <a:srgbClr val="002060"/>
                </a:solidFill>
              </a:rPr>
              <a:t>Desocupação total</a:t>
            </a:r>
          </a:p>
        </p:txBody>
      </p:sp>
      <p:sp>
        <p:nvSpPr>
          <p:cNvPr id="22534" name="Retângulo 3"/>
          <p:cNvSpPr>
            <a:spLocks noChangeArrowheads="1"/>
          </p:cNvSpPr>
          <p:nvPr/>
        </p:nvSpPr>
        <p:spPr bwMode="auto">
          <a:xfrm>
            <a:off x="179388" y="706438"/>
            <a:ext cx="89630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r>
              <a:rPr lang="pt-BR" altLang="pt-BR" b="1">
                <a:cs typeface="Tahoma" panose="020B0604030504040204" pitchFamily="34" charset="0"/>
              </a:rPr>
              <a:t>Mapeamento Colaborativo de Assentamentos Precários </a:t>
            </a:r>
            <a:r>
              <a:rPr lang="pt-BR" altLang="pt-BR" i="1">
                <a:cs typeface="Tahoma" panose="020B0604030504040204" pitchFamily="34" charset="0"/>
              </a:rPr>
              <a:t>(visualização do SIM)</a:t>
            </a:r>
            <a:endParaRPr lang="pt-BR" altLang="pt-BR"/>
          </a:p>
        </p:txBody>
      </p:sp>
      <p:sp>
        <p:nvSpPr>
          <p:cNvPr id="22535" name="CaixaDeTexto 1"/>
          <p:cNvSpPr txBox="1">
            <a:spLocks noChangeArrowheads="1"/>
          </p:cNvSpPr>
          <p:nvPr/>
        </p:nvSpPr>
        <p:spPr bwMode="auto">
          <a:xfrm>
            <a:off x="179388" y="3429000"/>
            <a:ext cx="3889375" cy="1485900"/>
          </a:xfrm>
          <a:prstGeom prst="rect">
            <a:avLst/>
          </a:prstGeom>
          <a:solidFill>
            <a:srgbClr val="FFFF00">
              <a:alpha val="7215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endParaRPr lang="pt-BR" altLang="pt-BR"/>
          </a:p>
        </p:txBody>
      </p:sp>
      <p:sp>
        <p:nvSpPr>
          <p:cNvPr id="3" name="CaixaDeTexto 2"/>
          <p:cNvSpPr txBox="1"/>
          <p:nvPr/>
        </p:nvSpPr>
        <p:spPr>
          <a:xfrm>
            <a:off x="260350" y="3505200"/>
            <a:ext cx="3992563" cy="1323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pt-BR" sz="1600" b="1" dirty="0">
                <a:solidFill>
                  <a:srgbClr val="002060"/>
                </a:solidFill>
              </a:rPr>
              <a:t>TIPOLOGIAS DOS NÚCLEOS DE ASSENTAMENTOS PRECÁRIOS: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pt-BR" sz="1600" b="1" dirty="0">
                <a:solidFill>
                  <a:srgbClr val="002060"/>
                </a:solidFill>
              </a:rPr>
              <a:t>Favelas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pt-BR" sz="1600" b="1" dirty="0">
                <a:solidFill>
                  <a:srgbClr val="002060"/>
                </a:solidFill>
              </a:rPr>
              <a:t>Loteamentos irregulares </a:t>
            </a:r>
            <a:br>
              <a:rPr lang="pt-BR" sz="1600" b="1" dirty="0">
                <a:solidFill>
                  <a:srgbClr val="002060"/>
                </a:solidFill>
              </a:rPr>
            </a:br>
            <a:r>
              <a:rPr lang="pt-BR" sz="1600" b="1" dirty="0">
                <a:solidFill>
                  <a:srgbClr val="002060"/>
                </a:solidFill>
              </a:rPr>
              <a:t>interesse  social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0" y="5805488"/>
            <a:ext cx="9144000" cy="10525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23555" name="Título 1"/>
          <p:cNvSpPr>
            <a:spLocks noGrp="1"/>
          </p:cNvSpPr>
          <p:nvPr>
            <p:ph type="title"/>
          </p:nvPr>
        </p:nvSpPr>
        <p:spPr bwMode="auto">
          <a:xfrm>
            <a:off x="0" y="6350"/>
            <a:ext cx="7596188" cy="6858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algn="l"/>
            <a:r>
              <a:rPr lang="pt-BR" altLang="pt-BR" sz="2200" smtClean="0">
                <a:solidFill>
                  <a:srgbClr val="002060"/>
                </a:solidFill>
              </a:rPr>
              <a:t>TIPOLOGIAS DE INTERVENÇÃO</a:t>
            </a:r>
          </a:p>
        </p:txBody>
      </p:sp>
      <p:grpSp>
        <p:nvGrpSpPr>
          <p:cNvPr id="23556" name="Agrupar 3"/>
          <p:cNvGrpSpPr>
            <a:grpSpLocks/>
          </p:cNvGrpSpPr>
          <p:nvPr/>
        </p:nvGrpSpPr>
        <p:grpSpPr bwMode="auto">
          <a:xfrm>
            <a:off x="73025" y="692150"/>
            <a:ext cx="8997950" cy="6143625"/>
            <a:chOff x="1030635" y="1233825"/>
            <a:chExt cx="7957717" cy="4891489"/>
          </a:xfrm>
        </p:grpSpPr>
        <p:sp>
          <p:nvSpPr>
            <p:cNvPr id="5" name="Retângulo Arredondado 4"/>
            <p:cNvSpPr/>
            <p:nvPr/>
          </p:nvSpPr>
          <p:spPr>
            <a:xfrm>
              <a:off x="2542714" y="5030733"/>
              <a:ext cx="6445638" cy="1094581"/>
            </a:xfrm>
            <a:prstGeom prst="roundRect">
              <a:avLst/>
            </a:prstGeom>
            <a:solidFill>
              <a:srgbClr val="C8C68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r>
                <a:rPr lang="pt-BR" sz="16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Ação pública destinada a atender famílias provenientes de assentamentos precários</a:t>
              </a:r>
              <a:r>
                <a:rPr lang="pt-BR" sz="16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:</a:t>
              </a:r>
            </a:p>
            <a:p>
              <a:pPr marL="285750" indent="-285750">
                <a:buFont typeface="Symbol" panose="05050102010706020507" pitchFamily="18" charset="2"/>
                <a:buChar char="®"/>
                <a:defRPr/>
              </a:pPr>
              <a:r>
                <a:rPr lang="pt-BR" sz="16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Classificados como não urbanizáveis; ou</a:t>
              </a:r>
            </a:p>
            <a:p>
              <a:pPr marL="285750" indent="-285750">
                <a:buFont typeface="Symbol" panose="05050102010706020507" pitchFamily="18" charset="2"/>
                <a:buChar char="®"/>
                <a:defRPr/>
              </a:pPr>
              <a:r>
                <a:rPr lang="pt-BR" sz="16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Com áreas destinadas à implantação de obras públicas de estruturação urbana</a:t>
              </a:r>
            </a:p>
          </p:txBody>
        </p:sp>
        <p:grpSp>
          <p:nvGrpSpPr>
            <p:cNvPr id="23558" name="Agrupar 5"/>
            <p:cNvGrpSpPr>
              <a:grpSpLocks/>
            </p:cNvGrpSpPr>
            <p:nvPr/>
          </p:nvGrpSpPr>
          <p:grpSpPr bwMode="auto">
            <a:xfrm>
              <a:off x="1030635" y="1233825"/>
              <a:ext cx="7930032" cy="4403247"/>
              <a:chOff x="1030635" y="1233825"/>
              <a:chExt cx="7930032" cy="4403247"/>
            </a:xfrm>
          </p:grpSpPr>
          <p:sp>
            <p:nvSpPr>
              <p:cNvPr id="7" name="Retângulo Arredondado 6"/>
              <p:cNvSpPr/>
              <p:nvPr/>
            </p:nvSpPr>
            <p:spPr>
              <a:xfrm>
                <a:off x="1030635" y="5030732"/>
                <a:ext cx="1474171" cy="606696"/>
              </a:xfrm>
              <a:prstGeom prst="roundRect">
                <a:avLst/>
              </a:prstGeom>
              <a:solidFill>
                <a:srgbClr val="C8C68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pt-BR" b="1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Desocupação total da área</a:t>
                </a:r>
              </a:p>
            </p:txBody>
          </p:sp>
          <p:sp>
            <p:nvSpPr>
              <p:cNvPr id="8" name="Retângulo Arredondado 7"/>
              <p:cNvSpPr/>
              <p:nvPr/>
            </p:nvSpPr>
            <p:spPr>
              <a:xfrm>
                <a:off x="1030635" y="3826188"/>
                <a:ext cx="1474171" cy="564985"/>
              </a:xfrm>
              <a:prstGeom prst="roundRect">
                <a:avLst/>
              </a:prstGeom>
              <a:solidFill>
                <a:schemeClr val="bg2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pt-BR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Urbanização complexa</a:t>
                </a:r>
              </a:p>
            </p:txBody>
          </p:sp>
          <p:sp>
            <p:nvSpPr>
              <p:cNvPr id="9" name="Retângulo Arredondado 8"/>
              <p:cNvSpPr/>
              <p:nvPr/>
            </p:nvSpPr>
            <p:spPr>
              <a:xfrm>
                <a:off x="2546925" y="3807228"/>
                <a:ext cx="6413347" cy="1210865"/>
              </a:xfrm>
              <a:prstGeom prst="roundRect">
                <a:avLst/>
              </a:prstGeom>
              <a:solidFill>
                <a:schemeClr val="bg2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r>
                  <a:rPr lang="pt-BR" sz="16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Ações de urbanização que se caracterizam por alto investimento de</a:t>
                </a:r>
                <a:r>
                  <a:rPr lang="pt-BR" sz="1600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:</a:t>
                </a:r>
              </a:p>
              <a:p>
                <a:pPr marL="285750" indent="-285750">
                  <a:buFont typeface="Symbol" panose="05050102010706020507" pitchFamily="18" charset="2"/>
                  <a:buChar char="®"/>
                  <a:defRPr/>
                </a:pPr>
                <a:r>
                  <a:rPr lang="pt-BR" sz="1600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Implantação de infraestrutura;</a:t>
                </a:r>
              </a:p>
              <a:p>
                <a:pPr marL="285750" indent="-285750">
                  <a:buFont typeface="Symbol" panose="05050102010706020507" pitchFamily="18" charset="2"/>
                  <a:buChar char="®"/>
                  <a:defRPr/>
                </a:pPr>
                <a:r>
                  <a:rPr lang="pt-BR" sz="1600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Recuperação ambiental;</a:t>
                </a:r>
              </a:p>
              <a:p>
                <a:pPr marL="285750" indent="-285750">
                  <a:buFont typeface="Symbol" panose="05050102010706020507" pitchFamily="18" charset="2"/>
                  <a:buChar char="®"/>
                  <a:defRPr/>
                </a:pPr>
                <a:r>
                  <a:rPr lang="pt-BR" sz="1600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Saneamento de situações de risco; e</a:t>
                </a:r>
              </a:p>
              <a:p>
                <a:pPr marL="285750" indent="-285750">
                  <a:buFont typeface="Symbol" panose="05050102010706020507" pitchFamily="18" charset="2"/>
                  <a:buChar char="®"/>
                  <a:defRPr/>
                </a:pPr>
                <a:r>
                  <a:rPr lang="pt-BR" sz="1600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Alto índice de reassentamento/ remanejamento de famílias.</a:t>
                </a:r>
              </a:p>
            </p:txBody>
          </p:sp>
          <p:sp>
            <p:nvSpPr>
              <p:cNvPr id="10" name="Retângulo Arredondado 9"/>
              <p:cNvSpPr/>
              <p:nvPr/>
            </p:nvSpPr>
            <p:spPr>
              <a:xfrm>
                <a:off x="1030635" y="2351157"/>
                <a:ext cx="1474171" cy="605433"/>
              </a:xfrm>
              <a:prstGeom prst="roundRect">
                <a:avLst/>
              </a:prstGeom>
              <a:solidFill>
                <a:srgbClr val="C8C68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pt-BR" b="1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Urbanização simples</a:t>
                </a:r>
              </a:p>
            </p:txBody>
          </p:sp>
          <p:sp>
            <p:nvSpPr>
              <p:cNvPr id="11" name="Retângulo Arredondado 10"/>
              <p:cNvSpPr/>
              <p:nvPr/>
            </p:nvSpPr>
            <p:spPr>
              <a:xfrm>
                <a:off x="2546925" y="2323350"/>
                <a:ext cx="6413347" cy="1438376"/>
              </a:xfrm>
              <a:prstGeom prst="roundRect">
                <a:avLst/>
              </a:prstGeom>
              <a:solidFill>
                <a:srgbClr val="C8C68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r>
                  <a:rPr lang="pt-BR" sz="1600" b="1" dirty="0">
                    <a:solidFill>
                      <a:schemeClr val="tx1"/>
                    </a:solidFill>
                  </a:rPr>
                  <a:t>  </a:t>
                </a:r>
                <a:r>
                  <a:rPr lang="pt-BR" sz="1600" b="1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Ações de urbanização que se aplicam à assentamentos relativamente ordenados</a:t>
                </a:r>
                <a:r>
                  <a:rPr lang="pt-BR" sz="16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:</a:t>
                </a:r>
              </a:p>
              <a:p>
                <a:pPr marL="285750" indent="-285750">
                  <a:buFont typeface="Symbol" panose="05050102010706020507" pitchFamily="18" charset="2"/>
                  <a:buChar char="®"/>
                  <a:defRPr/>
                </a:pPr>
                <a:r>
                  <a:rPr lang="pt-BR" sz="16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Dotação de infraestrutura  - simples;</a:t>
                </a:r>
              </a:p>
              <a:p>
                <a:pPr marL="285750" indent="-285750">
                  <a:buFont typeface="Symbol" panose="05050102010706020507" pitchFamily="18" charset="2"/>
                  <a:buChar char="®"/>
                  <a:defRPr/>
                </a:pPr>
                <a:r>
                  <a:rPr lang="pt-BR" sz="16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Percentual de reassentamento de até 15% do total de domicílios;</a:t>
                </a:r>
              </a:p>
              <a:p>
                <a:pPr marL="285750" indent="-285750">
                  <a:buFont typeface="Symbol" panose="05050102010706020507" pitchFamily="18" charset="2"/>
                  <a:buChar char="®"/>
                  <a:defRPr/>
                </a:pPr>
                <a:r>
                  <a:rPr lang="pt-BR" sz="16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Não apresentam risco e necessidade de desocupação de APP; e</a:t>
                </a:r>
              </a:p>
              <a:p>
                <a:pPr marL="285750" indent="-285750">
                  <a:buFont typeface="Symbol" panose="05050102010706020507" pitchFamily="18" charset="2"/>
                  <a:buChar char="®"/>
                  <a:defRPr/>
                </a:pPr>
                <a:r>
                  <a:rPr lang="pt-BR" sz="16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Sem necessidades de obras complementares (infraestrutura e/ou mobilidade).</a:t>
                </a:r>
              </a:p>
            </p:txBody>
          </p:sp>
          <p:sp>
            <p:nvSpPr>
              <p:cNvPr id="12" name="Retângulo Arredondado 11"/>
              <p:cNvSpPr/>
              <p:nvPr/>
            </p:nvSpPr>
            <p:spPr>
              <a:xfrm>
                <a:off x="1030635" y="1361484"/>
                <a:ext cx="1474171" cy="606696"/>
              </a:xfrm>
              <a:prstGeom prst="roundRect">
                <a:avLst/>
              </a:prstGeom>
              <a:solidFill>
                <a:schemeClr val="bg2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pt-BR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Regularização fundiária</a:t>
                </a:r>
              </a:p>
            </p:txBody>
          </p:sp>
          <p:sp>
            <p:nvSpPr>
              <p:cNvPr id="13" name="Retângulo Arredondado 12"/>
              <p:cNvSpPr/>
              <p:nvPr/>
            </p:nvSpPr>
            <p:spPr>
              <a:xfrm>
                <a:off x="2546925" y="1233825"/>
                <a:ext cx="6413347" cy="1069302"/>
              </a:xfrm>
              <a:prstGeom prst="roundRect">
                <a:avLst/>
              </a:prstGeom>
              <a:solidFill>
                <a:schemeClr val="bg2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r>
                  <a:rPr lang="pt-BR" sz="1600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Conjunto de </a:t>
                </a:r>
                <a:r>
                  <a:rPr lang="pt-BR" sz="16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medidas </a:t>
                </a:r>
                <a:r>
                  <a:rPr lang="pt-BR" sz="16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jurídicas, urbanísticas, ambientais e sociais</a:t>
                </a:r>
                <a:r>
                  <a:rPr lang="pt-BR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que visam a:</a:t>
                </a:r>
              </a:p>
              <a:p>
                <a:pPr marL="355600" indent="-355600">
                  <a:buFont typeface="Symbol" panose="05050102010706020507" pitchFamily="18" charset="2"/>
                  <a:buChar char=""/>
                  <a:defRPr/>
                </a:pPr>
                <a:r>
                  <a:rPr lang="pt-BR" sz="1600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Regularização de assentamentos informais;</a:t>
                </a:r>
              </a:p>
              <a:p>
                <a:pPr marL="355600" indent="-355600">
                  <a:buFont typeface="Symbol" panose="05050102010706020507" pitchFamily="18" charset="2"/>
                  <a:buChar char=""/>
                  <a:defRPr/>
                </a:pPr>
                <a:r>
                  <a:rPr lang="pt-BR" sz="1600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Incorporação  ao ordenamento territorial e urbano; e </a:t>
                </a:r>
              </a:p>
              <a:p>
                <a:pPr marL="355600" indent="-355600">
                  <a:buFont typeface="Symbol" panose="05050102010706020507" pitchFamily="18" charset="2"/>
                  <a:buChar char=""/>
                  <a:defRPr/>
                </a:pPr>
                <a:r>
                  <a:rPr lang="pt-BR" sz="1600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Titulação de seus ocupantes</a:t>
                </a: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ítulo 1"/>
          <p:cNvSpPr>
            <a:spLocks noGrp="1"/>
          </p:cNvSpPr>
          <p:nvPr>
            <p:ph type="title"/>
          </p:nvPr>
        </p:nvSpPr>
        <p:spPr bwMode="auto">
          <a:xfrm>
            <a:off x="0" y="6350"/>
            <a:ext cx="7596188" cy="6858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r>
              <a:rPr lang="pt-BR" altLang="pt-BR" smtClean="0">
                <a:solidFill>
                  <a:srgbClr val="002060"/>
                </a:solidFill>
              </a:rPr>
              <a:t>SIM – Sistema de Informações Metropolitanas</a:t>
            </a:r>
          </a:p>
        </p:txBody>
      </p:sp>
      <p:sp>
        <p:nvSpPr>
          <p:cNvPr id="24579" name="Espaço Reservado para Conteúdo 2"/>
          <p:cNvSpPr>
            <a:spLocks noGrp="1"/>
          </p:cNvSpPr>
          <p:nvPr>
            <p:ph idx="1"/>
          </p:nvPr>
        </p:nvSpPr>
        <p:spPr bwMode="auto">
          <a:xfrm>
            <a:off x="395288" y="704850"/>
            <a:ext cx="8497887" cy="12700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274638" lvl="1" indent="-228600"/>
            <a:r>
              <a:rPr lang="pt-BR" altLang="pt-BR" smtClean="0"/>
              <a:t>Rapidez nos resultados analíticos</a:t>
            </a:r>
          </a:p>
          <a:p>
            <a:pPr marL="530225" lvl="2"/>
            <a:r>
              <a:rPr lang="pt-BR" altLang="pt-BR" smtClean="0"/>
              <a:t>Informações estruturadas</a:t>
            </a:r>
          </a:p>
          <a:p>
            <a:pPr marL="530225" lvl="2"/>
            <a:r>
              <a:rPr lang="pt-BR" altLang="pt-BR" smtClean="0"/>
              <a:t>Classificação dinâmica</a:t>
            </a:r>
          </a:p>
        </p:txBody>
      </p:sp>
      <p:pic>
        <p:nvPicPr>
          <p:cNvPr id="24580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288" y="1974850"/>
            <a:ext cx="8470900" cy="3795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Espaço Reservado para Conteúdo 2">
            <a:extLst>
              <a:ext uri="{FF2B5EF4-FFF2-40B4-BE49-F238E27FC236}">
                <a16:creationId xmlns:a16="http://schemas.microsoft.com/office/drawing/2014/main" xmlns="" id="{91095A45-1D6C-46E5-BE07-D1905E97C54C}"/>
              </a:ext>
            </a:extLst>
          </p:cNvPr>
          <p:cNvSpPr txBox="1">
            <a:spLocks/>
          </p:cNvSpPr>
          <p:nvPr/>
        </p:nvSpPr>
        <p:spPr>
          <a:xfrm>
            <a:off x="3851275" y="1125538"/>
            <a:ext cx="4776788" cy="790575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Tahoma" panose="020B0604030504040204" pitchFamily="34" charset="0"/>
              <a:buChar char="›"/>
              <a:defRPr sz="18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530225" lvl="2">
              <a:defRPr/>
            </a:pPr>
            <a:r>
              <a:rPr lang="pt-BR" kern="0" dirty="0"/>
              <a:t>Visão local e/ou regional</a:t>
            </a:r>
          </a:p>
          <a:p>
            <a:pPr marL="530225" lvl="2">
              <a:defRPr/>
            </a:pPr>
            <a:r>
              <a:rPr lang="pt-BR" kern="0" dirty="0"/>
              <a:t>Impressão de mapas e relatórios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ítulo 1"/>
          <p:cNvSpPr>
            <a:spLocks noGrp="1"/>
          </p:cNvSpPr>
          <p:nvPr>
            <p:ph type="title"/>
          </p:nvPr>
        </p:nvSpPr>
        <p:spPr bwMode="auto">
          <a:xfrm>
            <a:off x="0" y="6350"/>
            <a:ext cx="7596188" cy="6858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r>
              <a:rPr lang="pt-BR" altLang="pt-BR" smtClean="0">
                <a:solidFill>
                  <a:srgbClr val="002060"/>
                </a:solidFill>
              </a:rPr>
              <a:t>SIM – Sistema de Informações Metropolitanas</a:t>
            </a:r>
          </a:p>
        </p:txBody>
      </p:sp>
      <p:sp>
        <p:nvSpPr>
          <p:cNvPr id="25603" name="Espaço Reservado para Conteúdo 2"/>
          <p:cNvSpPr>
            <a:spLocks noGrp="1"/>
          </p:cNvSpPr>
          <p:nvPr>
            <p:ph idx="1"/>
          </p:nvPr>
        </p:nvSpPr>
        <p:spPr bwMode="auto">
          <a:xfrm>
            <a:off x="0" y="784225"/>
            <a:ext cx="6732588" cy="1296988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285750" lvl="1"/>
            <a:r>
              <a:rPr lang="pt-BR" altLang="pt-BR" smtClean="0"/>
              <a:t>Visão integrada do território:</a:t>
            </a:r>
          </a:p>
          <a:p>
            <a:pPr marL="530225" lvl="2"/>
            <a:r>
              <a:rPr lang="pt-BR" altLang="pt-BR" smtClean="0"/>
              <a:t>Múltiplas categorias de informação e mapas de fundo</a:t>
            </a:r>
          </a:p>
          <a:p>
            <a:pPr marL="530225" lvl="2"/>
            <a:r>
              <a:rPr lang="pt-BR" altLang="pt-BR" smtClean="0"/>
              <a:t>Visão no nível da rua (360</a:t>
            </a:r>
            <a:r>
              <a:rPr lang="pt-BR" altLang="pt-BR" baseline="30000" smtClean="0"/>
              <a:t>º</a:t>
            </a:r>
            <a:r>
              <a:rPr lang="pt-BR" altLang="pt-BR" smtClean="0"/>
              <a:t>)</a:t>
            </a:r>
          </a:p>
        </p:txBody>
      </p:sp>
      <p:pic>
        <p:nvPicPr>
          <p:cNvPr id="2560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41638" y="1989138"/>
            <a:ext cx="6202362" cy="2795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88" y="4876800"/>
            <a:ext cx="4202112" cy="2030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tângulo 5">
            <a:extLst>
              <a:ext uri="{FF2B5EF4-FFF2-40B4-BE49-F238E27FC236}">
                <a16:creationId xmlns:a16="http://schemas.microsoft.com/office/drawing/2014/main" xmlns="" id="{13E5F4B7-E9E9-445C-968B-04596E15C171}"/>
              </a:ext>
            </a:extLst>
          </p:cNvPr>
          <p:cNvSpPr/>
          <p:nvPr/>
        </p:nvSpPr>
        <p:spPr>
          <a:xfrm>
            <a:off x="2941638" y="2781300"/>
            <a:ext cx="1485900" cy="200342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2" name="CaixaDeTexto 1"/>
          <p:cNvSpPr txBox="1"/>
          <p:nvPr/>
        </p:nvSpPr>
        <p:spPr>
          <a:xfrm>
            <a:off x="233363" y="2276475"/>
            <a:ext cx="2474912" cy="20939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pt-BR" sz="2000" b="1" dirty="0">
                <a:solidFill>
                  <a:schemeClr val="bg2">
                    <a:lumMod val="75000"/>
                  </a:schemeClr>
                </a:solidFill>
              </a:rPr>
              <a:t>MAPAS – BASE: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pt-BR" sz="2000" dirty="0" err="1"/>
              <a:t>Ortofotos</a:t>
            </a:r>
            <a:r>
              <a:rPr lang="pt-BR" sz="2000" dirty="0"/>
              <a:t> do ESP 2010-2011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pt-BR" sz="2000" dirty="0"/>
              <a:t>Imagens Google e satélite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pt-BR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ítulo 1"/>
          <p:cNvSpPr>
            <a:spLocks noGrp="1"/>
          </p:cNvSpPr>
          <p:nvPr>
            <p:ph type="title"/>
          </p:nvPr>
        </p:nvSpPr>
        <p:spPr bwMode="auto">
          <a:xfrm>
            <a:off x="0" y="6350"/>
            <a:ext cx="7596188" cy="6858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r>
              <a:rPr lang="pt-BR" altLang="pt-BR" sz="2200" smtClean="0">
                <a:solidFill>
                  <a:srgbClr val="002060"/>
                </a:solidFill>
              </a:rPr>
              <a:t>DESAFIOS PARA O PLANEJAMENTO HABITACIONAL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xmlns="" id="{E17E04D4-3E50-4FAA-94EB-0F9A63208DDF}"/>
              </a:ext>
            </a:extLst>
          </p:cNvPr>
          <p:cNvSpPr txBox="1"/>
          <p:nvPr/>
        </p:nvSpPr>
        <p:spPr>
          <a:xfrm>
            <a:off x="323850" y="884238"/>
            <a:ext cx="8424863" cy="2247900"/>
          </a:xfrm>
          <a:prstGeom prst="rect">
            <a:avLst/>
          </a:prstGeom>
          <a:solidFill>
            <a:schemeClr val="accent5"/>
          </a:solidFill>
        </p:spPr>
        <p:txBody>
          <a:bodyPr>
            <a:spAutoFit/>
          </a:bodyPr>
          <a:lstStyle/>
          <a:p>
            <a:pPr marL="285750" indent="-285750">
              <a:spcBef>
                <a:spcPts val="600"/>
              </a:spcBef>
              <a:buFontTx/>
              <a:buChar char="-"/>
              <a:defRPr/>
            </a:pPr>
            <a:r>
              <a:rPr lang="pt-BR" sz="2400" b="1" dirty="0"/>
              <a:t>Quais são os problemas habitacionais?</a:t>
            </a:r>
          </a:p>
          <a:p>
            <a:pPr marL="285750" indent="-285750">
              <a:spcBef>
                <a:spcPts val="600"/>
              </a:spcBef>
              <a:buFontTx/>
              <a:buChar char="-"/>
              <a:defRPr/>
            </a:pPr>
            <a:r>
              <a:rPr lang="pt-BR" sz="2400" b="1" dirty="0"/>
              <a:t>Como quantificá-los?</a:t>
            </a:r>
          </a:p>
          <a:p>
            <a:pPr marL="285750" indent="-285750">
              <a:spcBef>
                <a:spcPts val="600"/>
              </a:spcBef>
              <a:buFontTx/>
              <a:buChar char="-"/>
              <a:defRPr/>
            </a:pPr>
            <a:r>
              <a:rPr lang="pt-BR" sz="2400" b="1" dirty="0">
                <a:solidFill>
                  <a:srgbClr val="C00000"/>
                </a:solidFill>
              </a:rPr>
              <a:t>Como identificá-los no território?</a:t>
            </a:r>
          </a:p>
          <a:p>
            <a:pPr marL="285750" indent="-285750">
              <a:spcBef>
                <a:spcPts val="600"/>
              </a:spcBef>
              <a:buFontTx/>
              <a:buChar char="-"/>
              <a:defRPr/>
            </a:pPr>
            <a:r>
              <a:rPr lang="pt-BR" sz="2400" b="1" dirty="0">
                <a:solidFill>
                  <a:srgbClr val="C00000"/>
                </a:solidFill>
              </a:rPr>
              <a:t>Como caracterizá-los por tipologias de intervenção?</a:t>
            </a:r>
          </a:p>
          <a:p>
            <a:pPr marL="285750" indent="-285750">
              <a:spcBef>
                <a:spcPts val="600"/>
              </a:spcBef>
              <a:buFontTx/>
              <a:buChar char="-"/>
              <a:defRPr/>
            </a:pPr>
            <a:endParaRPr lang="pt-BR" sz="2400" b="1" dirty="0">
              <a:solidFill>
                <a:srgbClr val="C00000"/>
              </a:solidFill>
            </a:endParaRPr>
          </a:p>
        </p:txBody>
      </p:sp>
      <p:sp>
        <p:nvSpPr>
          <p:cNvPr id="8" name="Seta: Curva para a Direita 3">
            <a:extLst>
              <a:ext uri="{FF2B5EF4-FFF2-40B4-BE49-F238E27FC236}">
                <a16:creationId xmlns:a16="http://schemas.microsoft.com/office/drawing/2014/main" xmlns="" id="{66ED54FB-3017-4116-BF84-3E18E98C9C95}"/>
              </a:ext>
            </a:extLst>
          </p:cNvPr>
          <p:cNvSpPr/>
          <p:nvPr/>
        </p:nvSpPr>
        <p:spPr>
          <a:xfrm>
            <a:off x="520700" y="2828925"/>
            <a:ext cx="647700" cy="1150938"/>
          </a:xfrm>
          <a:prstGeom prst="curved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MX" sz="4800"/>
          </a:p>
        </p:txBody>
      </p:sp>
      <p:sp>
        <p:nvSpPr>
          <p:cNvPr id="7173" name="CaixaDeTexto 8"/>
          <p:cNvSpPr txBox="1">
            <a:spLocks noChangeArrowheads="1"/>
          </p:cNvSpPr>
          <p:nvPr/>
        </p:nvSpPr>
        <p:spPr bwMode="auto">
          <a:xfrm>
            <a:off x="1187450" y="3132138"/>
            <a:ext cx="7956550" cy="186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altLang="es-MX" sz="2000"/>
              <a:t>Atualização do Plano Estadual de Habitação </a:t>
            </a:r>
            <a:r>
              <a:rPr lang="pt-BR" altLang="es-MX" sz="2000" b="1"/>
              <a:t>PEH-SP 2011-2023</a:t>
            </a:r>
          </a:p>
          <a:p>
            <a:pPr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altLang="es-MX" sz="2000"/>
              <a:t>Atualização dos </a:t>
            </a:r>
            <a:r>
              <a:rPr lang="pt-BR" altLang="es-MX" sz="2000" b="1"/>
              <a:t>PLHIS</a:t>
            </a:r>
          </a:p>
          <a:p>
            <a:pPr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altLang="es-MX" sz="2000"/>
              <a:t>Elaboração de Planos Regionais – </a:t>
            </a:r>
            <a:r>
              <a:rPr lang="pt-BR" altLang="es-MX" sz="2000" b="1"/>
              <a:t>Planos Metropolitanos de Habitação</a:t>
            </a:r>
          </a:p>
          <a:p>
            <a:pPr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altLang="es-MX" sz="2000"/>
              <a:t>Bases para </a:t>
            </a:r>
            <a:r>
              <a:rPr lang="pt-BR" altLang="es-MX" sz="2000" b="1"/>
              <a:t>PPAs</a:t>
            </a:r>
          </a:p>
        </p:txBody>
      </p:sp>
      <p:sp>
        <p:nvSpPr>
          <p:cNvPr id="3" name="Multiplicar 2">
            <a:extLst>
              <a:ext uri="{FF2B5EF4-FFF2-40B4-BE49-F238E27FC236}">
                <a16:creationId xmlns:a16="http://schemas.microsoft.com/office/drawing/2014/main" xmlns="" id="{7D06CABE-B978-40C8-BFE7-306FD9628F9E}"/>
              </a:ext>
            </a:extLst>
          </p:cNvPr>
          <p:cNvSpPr/>
          <p:nvPr/>
        </p:nvSpPr>
        <p:spPr>
          <a:xfrm>
            <a:off x="3563938" y="4749800"/>
            <a:ext cx="1062037" cy="1255713"/>
          </a:xfrm>
          <a:prstGeom prst="mathMultiply">
            <a:avLst>
              <a:gd name="adj1" fmla="val 13279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sz="4800" dirty="0"/>
          </a:p>
        </p:txBody>
      </p:sp>
      <p:sp>
        <p:nvSpPr>
          <p:cNvPr id="7175" name="CaixaDeTexto 9"/>
          <p:cNvSpPr txBox="1">
            <a:spLocks noChangeArrowheads="1"/>
          </p:cNvSpPr>
          <p:nvPr/>
        </p:nvSpPr>
        <p:spPr bwMode="auto">
          <a:xfrm>
            <a:off x="1331913" y="5889625"/>
            <a:ext cx="5903912" cy="722313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>
              <a:spcAft>
                <a:spcPts val="600"/>
              </a:spcAft>
            </a:pPr>
            <a:r>
              <a:rPr lang="pt-BR" altLang="es-MX" b="1"/>
              <a:t>PLANEJAMENTO CONTÍNUO DAS AÇÕES</a:t>
            </a:r>
          </a:p>
          <a:p>
            <a:pPr algn="ctr">
              <a:spcAft>
                <a:spcPts val="600"/>
              </a:spcAft>
            </a:pPr>
            <a:r>
              <a:rPr lang="pt-BR" altLang="es-MX" b="1"/>
              <a:t>ÂMBITO LOCAL E REGIONAL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ítulo 1"/>
          <p:cNvSpPr>
            <a:spLocks noGrp="1"/>
          </p:cNvSpPr>
          <p:nvPr>
            <p:ph type="title"/>
          </p:nvPr>
        </p:nvSpPr>
        <p:spPr bwMode="auto">
          <a:xfrm>
            <a:off x="0" y="6350"/>
            <a:ext cx="7596188" cy="6858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r>
              <a:rPr lang="pt-BR" altLang="pt-BR" sz="1800" smtClean="0">
                <a:solidFill>
                  <a:schemeClr val="tx1"/>
                </a:solidFill>
              </a:rPr>
              <a:t>Exemplo  RMBS – MAPEAMENTO DE FAVELAS E LOTEAMENTOS DE IRREGULARES DE INTERESSE SOCIAL</a:t>
            </a:r>
          </a:p>
        </p:txBody>
      </p:sp>
      <p:grpSp>
        <p:nvGrpSpPr>
          <p:cNvPr id="26627" name="Agrupar 9"/>
          <p:cNvGrpSpPr>
            <a:grpSpLocks/>
          </p:cNvGrpSpPr>
          <p:nvPr/>
        </p:nvGrpSpPr>
        <p:grpSpPr bwMode="auto">
          <a:xfrm>
            <a:off x="0" y="954088"/>
            <a:ext cx="9144000" cy="5903912"/>
            <a:chOff x="0" y="954088"/>
            <a:chExt cx="9144000" cy="5903912"/>
          </a:xfrm>
        </p:grpSpPr>
        <p:pic>
          <p:nvPicPr>
            <p:cNvPr id="26628" name="Imagem 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21713" t="14987" r="18916" b="16837"/>
            <a:stretch>
              <a:fillRect/>
            </a:stretch>
          </p:blipFill>
          <p:spPr bwMode="auto">
            <a:xfrm>
              <a:off x="0" y="954088"/>
              <a:ext cx="9144000" cy="59039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629" name="Imagem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20072" y="4293096"/>
              <a:ext cx="2719052" cy="23654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ítulo 1"/>
          <p:cNvSpPr>
            <a:spLocks noGrp="1"/>
          </p:cNvSpPr>
          <p:nvPr>
            <p:ph type="title"/>
          </p:nvPr>
        </p:nvSpPr>
        <p:spPr bwMode="auto">
          <a:xfrm>
            <a:off x="0" y="6350"/>
            <a:ext cx="7596188" cy="6858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r>
              <a:rPr lang="pt-BR" altLang="pt-BR" sz="1800" smtClean="0">
                <a:solidFill>
                  <a:schemeClr val="tx1"/>
                </a:solidFill>
              </a:rPr>
              <a:t>SIM RMBS – MAPEAMENTO DE FAVELAS E LOTEAMENTOS DE IRREGULARES DE INTERESSE SOCIAL:</a:t>
            </a:r>
          </a:p>
        </p:txBody>
      </p:sp>
      <p:grpSp>
        <p:nvGrpSpPr>
          <p:cNvPr id="27651" name="Agrupar 6"/>
          <p:cNvGrpSpPr>
            <a:grpSpLocks/>
          </p:cNvGrpSpPr>
          <p:nvPr/>
        </p:nvGrpSpPr>
        <p:grpSpPr bwMode="auto">
          <a:xfrm>
            <a:off x="-28575" y="590550"/>
            <a:ext cx="9197975" cy="6267450"/>
            <a:chOff x="-28848" y="590550"/>
            <a:chExt cx="9198248" cy="6267450"/>
          </a:xfrm>
        </p:grpSpPr>
        <p:grpSp>
          <p:nvGrpSpPr>
            <p:cNvPr id="27652" name="Agrupar 4"/>
            <p:cNvGrpSpPr>
              <a:grpSpLocks/>
            </p:cNvGrpSpPr>
            <p:nvPr/>
          </p:nvGrpSpPr>
          <p:grpSpPr bwMode="auto">
            <a:xfrm>
              <a:off x="-25400" y="590550"/>
              <a:ext cx="9194800" cy="6267450"/>
              <a:chOff x="-25400" y="590550"/>
              <a:chExt cx="9194800" cy="6267450"/>
            </a:xfrm>
          </p:grpSpPr>
          <p:sp>
            <p:nvSpPr>
              <p:cNvPr id="4" name="Retângulo 3">
                <a:extLst>
                  <a:ext uri="{FF2B5EF4-FFF2-40B4-BE49-F238E27FC236}">
                    <a16:creationId xmlns:a16="http://schemas.microsoft.com/office/drawing/2014/main" xmlns="" id="{E2F1E861-952C-48C2-BC86-D3C9AC880642}"/>
                  </a:ext>
                </a:extLst>
              </p:cNvPr>
              <p:cNvSpPr/>
              <p:nvPr/>
            </p:nvSpPr>
            <p:spPr>
              <a:xfrm>
                <a:off x="-25673" y="6165850"/>
                <a:ext cx="1789166" cy="69215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pt-BR"/>
              </a:p>
            </p:txBody>
          </p:sp>
          <p:grpSp>
            <p:nvGrpSpPr>
              <p:cNvPr id="27655" name="Agrupar 2"/>
              <p:cNvGrpSpPr>
                <a:grpSpLocks/>
              </p:cNvGrpSpPr>
              <p:nvPr/>
            </p:nvGrpSpPr>
            <p:grpSpPr bwMode="auto">
              <a:xfrm>
                <a:off x="-25400" y="590550"/>
                <a:ext cx="9194800" cy="6267450"/>
                <a:chOff x="-25400" y="590550"/>
                <a:chExt cx="9194800" cy="6267450"/>
              </a:xfrm>
            </p:grpSpPr>
            <p:sp>
              <p:nvSpPr>
                <p:cNvPr id="2" name="Retângulo 1">
                  <a:extLst>
                    <a:ext uri="{FF2B5EF4-FFF2-40B4-BE49-F238E27FC236}">
                      <a16:creationId xmlns:a16="http://schemas.microsoft.com/office/drawing/2014/main" xmlns="" id="{9E98C8F2-1151-4D8F-881E-E73A2987E53D}"/>
                    </a:ext>
                  </a:extLst>
                </p:cNvPr>
                <p:cNvSpPr/>
                <p:nvPr/>
              </p:nvSpPr>
              <p:spPr>
                <a:xfrm>
                  <a:off x="7092888" y="6165850"/>
                  <a:ext cx="2076512" cy="692150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t-BR"/>
                </a:p>
              </p:txBody>
            </p:sp>
            <p:pic>
              <p:nvPicPr>
                <p:cNvPr id="27657" name="Imagem 3"/>
                <p:cNvPicPr>
                  <a:picLocks noChangeAspect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-25400" y="590550"/>
                  <a:ext cx="9194800" cy="56769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  <p:pic>
          <p:nvPicPr>
            <p:cNvPr id="27653" name="Imagem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8848" y="1844824"/>
              <a:ext cx="2645893" cy="18228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ítulo 1"/>
          <p:cNvSpPr>
            <a:spLocks noGrp="1"/>
          </p:cNvSpPr>
          <p:nvPr>
            <p:ph type="title"/>
          </p:nvPr>
        </p:nvSpPr>
        <p:spPr bwMode="auto">
          <a:xfrm>
            <a:off x="0" y="6350"/>
            <a:ext cx="7596188" cy="6858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r>
              <a:rPr lang="pt-BR" altLang="pt-BR" sz="1800" smtClean="0"/>
              <a:t> RMBS – MAPEAMENTO DE FAVELAS E LOTEAMENTOS DE IRREGULARES DE INTERESSE SOCIAL – satélite - GUARUJÁ</a:t>
            </a:r>
          </a:p>
        </p:txBody>
      </p:sp>
      <p:grpSp>
        <p:nvGrpSpPr>
          <p:cNvPr id="28675" name="Agrupar 4"/>
          <p:cNvGrpSpPr>
            <a:grpSpLocks/>
          </p:cNvGrpSpPr>
          <p:nvPr/>
        </p:nvGrpSpPr>
        <p:grpSpPr bwMode="auto">
          <a:xfrm>
            <a:off x="-12700" y="779463"/>
            <a:ext cx="9156700" cy="6078537"/>
            <a:chOff x="-12986" y="779761"/>
            <a:chExt cx="9156986" cy="6078239"/>
          </a:xfrm>
        </p:grpSpPr>
        <p:sp>
          <p:nvSpPr>
            <p:cNvPr id="4" name="Retângulo 3">
              <a:extLst>
                <a:ext uri="{FF2B5EF4-FFF2-40B4-BE49-F238E27FC236}">
                  <a16:creationId xmlns:a16="http://schemas.microsoft.com/office/drawing/2014/main" xmlns="" id="{C5EE06A6-61F1-4D77-9763-5D019D4E96E4}"/>
                </a:ext>
              </a:extLst>
            </p:cNvPr>
            <p:cNvSpPr/>
            <p:nvPr/>
          </p:nvSpPr>
          <p:spPr>
            <a:xfrm>
              <a:off x="-286" y="5481705"/>
              <a:ext cx="1619301" cy="134137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pic>
          <p:nvPicPr>
            <p:cNvPr id="28677" name="Imagem 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2986" y="779761"/>
              <a:ext cx="9156986" cy="60782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ítulo 1"/>
          <p:cNvSpPr>
            <a:spLocks noGrp="1"/>
          </p:cNvSpPr>
          <p:nvPr>
            <p:ph type="title"/>
          </p:nvPr>
        </p:nvSpPr>
        <p:spPr bwMode="auto">
          <a:xfrm>
            <a:off x="0" y="6350"/>
            <a:ext cx="7596188" cy="6858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r>
              <a:rPr lang="pt-BR" altLang="pt-BR" sz="1800" smtClean="0">
                <a:solidFill>
                  <a:srgbClr val="002060"/>
                </a:solidFill>
              </a:rPr>
              <a:t>RMSP – MAPEAMENTO DE FAVELAS E LOTEAMENTOS IRREGULARES DE INTERESSE SOCIAL</a:t>
            </a:r>
          </a:p>
        </p:txBody>
      </p:sp>
      <p:pic>
        <p:nvPicPr>
          <p:cNvPr id="29699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968375"/>
            <a:ext cx="9144000" cy="588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ítulo 1"/>
          <p:cNvSpPr>
            <a:spLocks noGrp="1"/>
          </p:cNvSpPr>
          <p:nvPr>
            <p:ph type="title"/>
          </p:nvPr>
        </p:nvSpPr>
        <p:spPr bwMode="auto">
          <a:xfrm>
            <a:off x="0" y="6350"/>
            <a:ext cx="7596188" cy="6858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r>
              <a:rPr lang="pt-BR" altLang="es-MX" sz="1800" smtClean="0">
                <a:solidFill>
                  <a:srgbClr val="002060"/>
                </a:solidFill>
              </a:rPr>
              <a:t>RMSP – MAPEAMENTO DE FAVELAS E LOTEAMENTOS IRREGULARES DE INTERESSE SOCIAL</a:t>
            </a:r>
          </a:p>
        </p:txBody>
      </p:sp>
      <p:grpSp>
        <p:nvGrpSpPr>
          <p:cNvPr id="30723" name="Agrupar 4"/>
          <p:cNvGrpSpPr>
            <a:grpSpLocks/>
          </p:cNvGrpSpPr>
          <p:nvPr/>
        </p:nvGrpSpPr>
        <p:grpSpPr bwMode="auto">
          <a:xfrm>
            <a:off x="-26988" y="736600"/>
            <a:ext cx="9170988" cy="6121400"/>
            <a:chOff x="-26808" y="737086"/>
            <a:chExt cx="9170808" cy="6120914"/>
          </a:xfrm>
        </p:grpSpPr>
        <p:sp>
          <p:nvSpPr>
            <p:cNvPr id="4" name="Retângulo 3">
              <a:extLst>
                <a:ext uri="{FF2B5EF4-FFF2-40B4-BE49-F238E27FC236}">
                  <a16:creationId xmlns:a16="http://schemas.microsoft.com/office/drawing/2014/main" xmlns="" id="{8391E4FF-D00C-46BD-B5E5-AECEB08A9C8C}"/>
                </a:ext>
              </a:extLst>
            </p:cNvPr>
            <p:cNvSpPr/>
            <p:nvPr/>
          </p:nvSpPr>
          <p:spPr>
            <a:xfrm>
              <a:off x="7380323" y="5300787"/>
              <a:ext cx="1763677" cy="155721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pic>
          <p:nvPicPr>
            <p:cNvPr id="30725" name="Imagem 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6808" y="737086"/>
              <a:ext cx="9028959" cy="61209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ítulo 1"/>
          <p:cNvSpPr>
            <a:spLocks noGrp="1"/>
          </p:cNvSpPr>
          <p:nvPr>
            <p:ph type="title"/>
          </p:nvPr>
        </p:nvSpPr>
        <p:spPr bwMode="auto">
          <a:xfrm>
            <a:off x="0" y="6350"/>
            <a:ext cx="7740650" cy="6858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r>
              <a:rPr lang="pt-BR" altLang="pt-BR" sz="1800" smtClean="0">
                <a:solidFill>
                  <a:srgbClr val="002060"/>
                </a:solidFill>
              </a:rPr>
              <a:t>SIM RMSP – MAPEAMENTO DE FAVELAS E LOTEAMENTOS IRREGULARES DE INTERESSE SOCIAL: satélite – São Paulo/Mauá</a:t>
            </a:r>
            <a:endParaRPr lang="pt-BR" altLang="pt-BR" sz="1800" smtClean="0"/>
          </a:p>
        </p:txBody>
      </p:sp>
      <p:grpSp>
        <p:nvGrpSpPr>
          <p:cNvPr id="31747" name="Agrupar 4"/>
          <p:cNvGrpSpPr>
            <a:grpSpLocks/>
          </p:cNvGrpSpPr>
          <p:nvPr/>
        </p:nvGrpSpPr>
        <p:grpSpPr bwMode="auto">
          <a:xfrm>
            <a:off x="-25400" y="862013"/>
            <a:ext cx="9156700" cy="6018212"/>
            <a:chOff x="-25765" y="862430"/>
            <a:chExt cx="9156986" cy="6017274"/>
          </a:xfrm>
        </p:grpSpPr>
        <p:pic>
          <p:nvPicPr>
            <p:cNvPr id="31748" name="Imagem 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765" y="862430"/>
              <a:ext cx="9156986" cy="60172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Retângulo 3">
              <a:extLst>
                <a:ext uri="{FF2B5EF4-FFF2-40B4-BE49-F238E27FC236}">
                  <a16:creationId xmlns:a16="http://schemas.microsoft.com/office/drawing/2014/main" xmlns="" id="{E9F30A37-BCF1-440F-BD36-272DE9F5C398}"/>
                </a:ext>
              </a:extLst>
            </p:cNvPr>
            <p:cNvSpPr/>
            <p:nvPr/>
          </p:nvSpPr>
          <p:spPr>
            <a:xfrm>
              <a:off x="7019780" y="5589268"/>
              <a:ext cx="2111441" cy="126821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ítulo 1"/>
          <p:cNvSpPr>
            <a:spLocks noGrp="1"/>
          </p:cNvSpPr>
          <p:nvPr>
            <p:ph type="title"/>
          </p:nvPr>
        </p:nvSpPr>
        <p:spPr bwMode="auto">
          <a:xfrm>
            <a:off x="0" y="6350"/>
            <a:ext cx="7596188" cy="6858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r>
              <a:rPr lang="pt-BR" altLang="pt-BR" smtClean="0">
                <a:solidFill>
                  <a:srgbClr val="002060"/>
                </a:solidFill>
              </a:rPr>
              <a:t>APOIO METODOLÓGICO UFABC</a:t>
            </a:r>
            <a:br>
              <a:rPr lang="pt-BR" altLang="pt-BR" smtClean="0">
                <a:solidFill>
                  <a:srgbClr val="002060"/>
                </a:solidFill>
              </a:rPr>
            </a:br>
            <a:r>
              <a:rPr lang="pt-BR" altLang="pt-BR" sz="1800" b="0" smtClean="0">
                <a:solidFill>
                  <a:srgbClr val="002060"/>
                </a:solidFill>
              </a:rPr>
              <a:t>Universidade Federal do ABC</a:t>
            </a:r>
            <a:endParaRPr lang="pt-BR" altLang="pt-BR" smtClean="0">
              <a:solidFill>
                <a:srgbClr val="002060"/>
              </a:solidFill>
            </a:endParaRPr>
          </a:p>
        </p:txBody>
      </p:sp>
      <p:grpSp>
        <p:nvGrpSpPr>
          <p:cNvPr id="32771" name="Group 4"/>
          <p:cNvGrpSpPr>
            <a:grpSpLocks noChangeAspect="1"/>
          </p:cNvGrpSpPr>
          <p:nvPr/>
        </p:nvGrpSpPr>
        <p:grpSpPr bwMode="auto">
          <a:xfrm>
            <a:off x="395288" y="908050"/>
            <a:ext cx="8229600" cy="4629150"/>
            <a:chOff x="0" y="0"/>
            <a:chExt cx="9143998" cy="5143500"/>
          </a:xfrm>
        </p:grpSpPr>
        <p:pic>
          <p:nvPicPr>
            <p:cNvPr id="32772" name="Google Shape;54;p13"/>
            <p:cNvPicPr preferRelativeResize="0"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9143998" cy="29187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773" name="Google Shape;55;p13"/>
            <p:cNvPicPr preferRelativeResize="0"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636775"/>
              <a:ext cx="9143998" cy="3506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Google Shape;56;p13">
              <a:extLst>
                <a:ext uri="{FF2B5EF4-FFF2-40B4-BE49-F238E27FC236}">
                  <a16:creationId xmlns:a16="http://schemas.microsoft.com/office/drawing/2014/main" xmlns="" id="{53BADE27-61BA-4E36-BFBB-4F38B61761AB}"/>
                </a:ext>
              </a:extLst>
            </p:cNvPr>
            <p:cNvSpPr/>
            <p:nvPr/>
          </p:nvSpPr>
          <p:spPr>
            <a:xfrm>
              <a:off x="0" y="1636889"/>
              <a:ext cx="8849428" cy="2047876"/>
            </a:xfrm>
            <a:prstGeom prst="rect">
              <a:avLst/>
            </a:prstGeom>
            <a:solidFill>
              <a:srgbClr val="1D6D6D">
                <a:alpha val="4654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76000"/>
                </a:srgbClr>
              </a:outerShdw>
            </a:effectLst>
          </p:spPr>
          <p:txBody>
            <a:bodyPr spcFirstLastPara="1" lIns="91425" tIns="91425" rIns="91425" bIns="91425" anchor="ctr"/>
            <a:lstStyle/>
            <a:p>
              <a:pPr>
                <a:defRPr/>
              </a:pPr>
              <a:endParaRPr/>
            </a:p>
          </p:txBody>
        </p:sp>
        <p:sp>
          <p:nvSpPr>
            <p:cNvPr id="7" name="Google Shape;57;p13">
              <a:extLst>
                <a:ext uri="{FF2B5EF4-FFF2-40B4-BE49-F238E27FC236}">
                  <a16:creationId xmlns:a16="http://schemas.microsoft.com/office/drawing/2014/main" xmlns="" id="{0947721B-812F-4EB4-8307-8037065ED2B1}"/>
                </a:ext>
              </a:extLst>
            </p:cNvPr>
            <p:cNvSpPr/>
            <p:nvPr/>
          </p:nvSpPr>
          <p:spPr>
            <a:xfrm>
              <a:off x="0" y="1499306"/>
              <a:ext cx="8576026" cy="2324806"/>
            </a:xfrm>
            <a:prstGeom prst="rect">
              <a:avLst/>
            </a:prstGeom>
            <a:solidFill>
              <a:srgbClr val="1D6D6D">
                <a:alpha val="4654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76000"/>
                </a:srgbClr>
              </a:outerShdw>
            </a:effectLst>
          </p:spPr>
          <p:txBody>
            <a:bodyPr spcFirstLastPara="1" lIns="91425" tIns="91425" rIns="91425" bIns="91425" anchor="ctr"/>
            <a:lstStyle/>
            <a:p>
              <a:pPr>
                <a:defRPr/>
              </a:pPr>
              <a:endParaRPr/>
            </a:p>
          </p:txBody>
        </p:sp>
        <p:pic>
          <p:nvPicPr>
            <p:cNvPr id="32776" name="Picture 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644617"/>
              <a:ext cx="8423192" cy="20031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ítulo 1"/>
          <p:cNvSpPr>
            <a:spLocks noGrp="1"/>
          </p:cNvSpPr>
          <p:nvPr>
            <p:ph type="title"/>
          </p:nvPr>
        </p:nvSpPr>
        <p:spPr bwMode="auto">
          <a:xfrm>
            <a:off x="0" y="6350"/>
            <a:ext cx="7596188" cy="6858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r>
              <a:rPr lang="pt-BR" altLang="pt-BR" smtClean="0">
                <a:solidFill>
                  <a:srgbClr val="002060"/>
                </a:solidFill>
              </a:rPr>
              <a:t>ANÁLISE TERRITORIAL</a:t>
            </a:r>
          </a:p>
        </p:txBody>
      </p:sp>
      <p:pic>
        <p:nvPicPr>
          <p:cNvPr id="33795" name="Imagem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6202"/>
          <a:stretch>
            <a:fillRect/>
          </a:stretch>
        </p:blipFill>
        <p:spPr bwMode="auto">
          <a:xfrm>
            <a:off x="161925" y="1989138"/>
            <a:ext cx="8509000" cy="409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6" name="CaixaDeTexto 1"/>
          <p:cNvSpPr txBox="1">
            <a:spLocks noChangeArrowheads="1"/>
          </p:cNvSpPr>
          <p:nvPr/>
        </p:nvSpPr>
        <p:spPr bwMode="auto">
          <a:xfrm>
            <a:off x="161925" y="700088"/>
            <a:ext cx="8783638" cy="1154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pt-BR" altLang="pt-BR" sz="2300" b="1"/>
              <a:t>Construção de modelos que integram dados geográficos e domiciliares de fontes distintas para identificação e classificação dos assentamentos por tipologias de tecidos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ítulo 1"/>
          <p:cNvSpPr>
            <a:spLocks noGrp="1"/>
          </p:cNvSpPr>
          <p:nvPr>
            <p:ph type="title"/>
          </p:nvPr>
        </p:nvSpPr>
        <p:spPr bwMode="auto">
          <a:xfrm>
            <a:off x="0" y="6350"/>
            <a:ext cx="7596188" cy="6858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r>
              <a:rPr lang="pt-BR" altLang="pt-BR" smtClean="0">
                <a:solidFill>
                  <a:srgbClr val="002060"/>
                </a:solidFill>
              </a:rPr>
              <a:t>TIPOLOGIAS DE TECIDOS</a:t>
            </a:r>
          </a:p>
        </p:txBody>
      </p:sp>
      <p:pic>
        <p:nvPicPr>
          <p:cNvPr id="34819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850" y="908050"/>
            <a:ext cx="8220075" cy="458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ítulo 1"/>
          <p:cNvSpPr>
            <a:spLocks noGrp="1"/>
          </p:cNvSpPr>
          <p:nvPr>
            <p:ph type="title"/>
          </p:nvPr>
        </p:nvSpPr>
        <p:spPr bwMode="auto">
          <a:xfrm>
            <a:off x="0" y="6350"/>
            <a:ext cx="7596188" cy="6858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r>
              <a:rPr lang="pt-BR" altLang="pt-BR" smtClean="0">
                <a:solidFill>
                  <a:srgbClr val="002060"/>
                </a:solidFill>
              </a:rPr>
              <a:t>TIPOLOGIAS DE TECIDOS</a:t>
            </a:r>
          </a:p>
        </p:txBody>
      </p:sp>
      <p:grpSp>
        <p:nvGrpSpPr>
          <p:cNvPr id="35843" name="Agrupar 5"/>
          <p:cNvGrpSpPr>
            <a:grpSpLocks noChangeAspect="1"/>
          </p:cNvGrpSpPr>
          <p:nvPr/>
        </p:nvGrpSpPr>
        <p:grpSpPr bwMode="auto">
          <a:xfrm>
            <a:off x="323850" y="908050"/>
            <a:ext cx="8174038" cy="4613275"/>
            <a:chOff x="0" y="857251"/>
            <a:chExt cx="9144000" cy="5159784"/>
          </a:xfrm>
        </p:grpSpPr>
        <p:pic>
          <p:nvPicPr>
            <p:cNvPr id="35844" name="Picture 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857251"/>
              <a:ext cx="9144000" cy="25423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845" name="Picture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467770"/>
              <a:ext cx="9144000" cy="25492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-11113" y="5899150"/>
            <a:ext cx="1220788" cy="9588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5" name="CaixaDeTexto 4"/>
          <p:cNvSpPr txBox="1"/>
          <p:nvPr/>
        </p:nvSpPr>
        <p:spPr>
          <a:xfrm>
            <a:off x="0" y="804863"/>
            <a:ext cx="8783638" cy="64611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pt-BR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Projeção 2011 – Base PCV – FSEADE 2006 </a:t>
            </a:r>
          </a:p>
          <a:p>
            <a:pPr>
              <a:defRPr/>
            </a:pPr>
            <a:r>
              <a:rPr lang="pt-BR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Enfoque domiciliar hierarquizado por condições territoriais</a:t>
            </a:r>
          </a:p>
        </p:txBody>
      </p:sp>
      <p:pic>
        <p:nvPicPr>
          <p:cNvPr id="8196" name="Gráfico 1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9929" b="-38"/>
          <a:stretch>
            <a:fillRect/>
          </a:stretch>
        </p:blipFill>
        <p:spPr bwMode="auto">
          <a:xfrm>
            <a:off x="3783013" y="1471613"/>
            <a:ext cx="5000625" cy="442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ângulo 1"/>
          <p:cNvSpPr/>
          <p:nvPr/>
        </p:nvSpPr>
        <p:spPr>
          <a:xfrm>
            <a:off x="-25400" y="123825"/>
            <a:ext cx="6889750" cy="43180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pt-BR" sz="2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Plano Estadual Habitação SP – 2011 a 2023</a:t>
            </a:r>
          </a:p>
        </p:txBody>
      </p:sp>
      <p:pic>
        <p:nvPicPr>
          <p:cNvPr id="8198" name="Imagem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8113" y="4697413"/>
            <a:ext cx="5183187" cy="205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ítulo 1"/>
          <p:cNvSpPr>
            <a:spLocks noGrp="1"/>
          </p:cNvSpPr>
          <p:nvPr>
            <p:ph type="title"/>
          </p:nvPr>
        </p:nvSpPr>
        <p:spPr bwMode="auto">
          <a:xfrm>
            <a:off x="0" y="6350"/>
            <a:ext cx="7596188" cy="6858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r>
              <a:rPr lang="pt-BR" altLang="pt-BR" smtClean="0">
                <a:solidFill>
                  <a:srgbClr val="002060"/>
                </a:solidFill>
              </a:rPr>
              <a:t>TIPOLOGIAS DE TECIDOS</a:t>
            </a:r>
          </a:p>
        </p:txBody>
      </p:sp>
      <p:pic>
        <p:nvPicPr>
          <p:cNvPr id="36867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850" y="919163"/>
            <a:ext cx="8174038" cy="456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ítulo 1"/>
          <p:cNvSpPr>
            <a:spLocks noGrp="1"/>
          </p:cNvSpPr>
          <p:nvPr>
            <p:ph type="title"/>
          </p:nvPr>
        </p:nvSpPr>
        <p:spPr bwMode="auto">
          <a:xfrm>
            <a:off x="0" y="6350"/>
            <a:ext cx="7596188" cy="6858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r>
              <a:rPr lang="pt-BR" altLang="pt-BR" smtClean="0"/>
              <a:t>APRENDIZADOS e DESAFIOS</a:t>
            </a:r>
          </a:p>
        </p:txBody>
      </p:sp>
      <p:pic>
        <p:nvPicPr>
          <p:cNvPr id="37891" name="Imagem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388" y="838200"/>
            <a:ext cx="9013825" cy="589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ítulo 1"/>
          <p:cNvSpPr>
            <a:spLocks noGrp="1"/>
          </p:cNvSpPr>
          <p:nvPr>
            <p:ph type="title"/>
          </p:nvPr>
        </p:nvSpPr>
        <p:spPr bwMode="auto">
          <a:xfrm>
            <a:off x="0" y="6350"/>
            <a:ext cx="7596188" cy="6858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r>
              <a:rPr lang="pt-BR" altLang="pt-BR" smtClean="0"/>
              <a:t>EQUIPE TÉCNICA RESPONSÁVEL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xmlns="" id="{42E07E25-F567-4F4F-AFFD-997AC0701DB0}"/>
              </a:ext>
            </a:extLst>
          </p:cNvPr>
          <p:cNvSpPr txBox="1"/>
          <p:nvPr/>
        </p:nvSpPr>
        <p:spPr>
          <a:xfrm>
            <a:off x="266700" y="836613"/>
            <a:ext cx="8548688" cy="3994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pt-BR" b="1" dirty="0"/>
              <a:t>CDHU</a:t>
            </a:r>
          </a:p>
          <a:p>
            <a:pPr>
              <a:spcBef>
                <a:spcPts val="600"/>
              </a:spcBef>
              <a:defRPr/>
            </a:pPr>
            <a:r>
              <a:rPr lang="es-MX" b="1" dirty="0"/>
              <a:t>Coordenação Técnica</a:t>
            </a:r>
          </a:p>
          <a:p>
            <a:pPr>
              <a:spcBef>
                <a:spcPts val="600"/>
              </a:spcBef>
              <a:defRPr/>
            </a:pPr>
            <a:r>
              <a:rPr lang="es-MX" dirty="0" err="1">
                <a:solidFill>
                  <a:schemeClr val="tx2">
                    <a:lumMod val="65000"/>
                    <a:lumOff val="35000"/>
                  </a:schemeClr>
                </a:solidFill>
              </a:rPr>
              <a:t>Superintendência</a:t>
            </a:r>
            <a:r>
              <a:rPr lang="es-MX" dirty="0">
                <a:solidFill>
                  <a:schemeClr val="tx2">
                    <a:lumMod val="65000"/>
                    <a:lumOff val="35000"/>
                  </a:schemeClr>
                </a:solidFill>
              </a:rPr>
              <a:t> de </a:t>
            </a:r>
            <a:r>
              <a:rPr lang="es-MX" dirty="0" err="1">
                <a:solidFill>
                  <a:schemeClr val="tx2">
                    <a:lumMod val="65000"/>
                    <a:lumOff val="35000"/>
                  </a:schemeClr>
                </a:solidFill>
              </a:rPr>
              <a:t>Planejamento</a:t>
            </a:r>
            <a:r>
              <a:rPr lang="es-MX" dirty="0">
                <a:solidFill>
                  <a:schemeClr val="tx2">
                    <a:lumMod val="65000"/>
                    <a:lumOff val="35000"/>
                  </a:schemeClr>
                </a:solidFill>
              </a:rPr>
              <a:t> e Programas </a:t>
            </a:r>
            <a:r>
              <a:rPr lang="es-MX" dirty="0" err="1">
                <a:solidFill>
                  <a:schemeClr val="tx2">
                    <a:lumMod val="65000"/>
                    <a:lumOff val="35000"/>
                  </a:schemeClr>
                </a:solidFill>
              </a:rPr>
              <a:t>Habitacionais</a:t>
            </a:r>
            <a:endParaRPr lang="es-MX" dirty="0">
              <a:solidFill>
                <a:schemeClr val="tx2">
                  <a:lumMod val="65000"/>
                  <a:lumOff val="35000"/>
                </a:schemeClr>
              </a:solidFill>
            </a:endParaRPr>
          </a:p>
          <a:p>
            <a:pPr>
              <a:spcBef>
                <a:spcPts val="600"/>
              </a:spcBef>
              <a:defRPr/>
            </a:pPr>
            <a:r>
              <a:rPr lang="es-MX" dirty="0" err="1">
                <a:solidFill>
                  <a:schemeClr val="tx2">
                    <a:lumMod val="65000"/>
                    <a:lumOff val="35000"/>
                  </a:schemeClr>
                </a:solidFill>
              </a:rPr>
              <a:t>Gerência</a:t>
            </a:r>
            <a:r>
              <a:rPr lang="es-MX" dirty="0">
                <a:solidFill>
                  <a:schemeClr val="tx2">
                    <a:lumMod val="65000"/>
                    <a:lumOff val="35000"/>
                  </a:schemeClr>
                </a:solidFill>
              </a:rPr>
              <a:t> de Pesquisa Habitacional</a:t>
            </a:r>
          </a:p>
          <a:p>
            <a:pPr>
              <a:spcBef>
                <a:spcPts val="600"/>
              </a:spcBef>
              <a:defRPr/>
            </a:pPr>
            <a:r>
              <a:rPr lang="es-MX" dirty="0" err="1">
                <a:solidFill>
                  <a:schemeClr val="tx2">
                    <a:lumMod val="65000"/>
                    <a:lumOff val="35000"/>
                  </a:schemeClr>
                </a:solidFill>
              </a:rPr>
              <a:t>Gereência</a:t>
            </a:r>
            <a:r>
              <a:rPr lang="es-MX" dirty="0">
                <a:solidFill>
                  <a:schemeClr val="tx2">
                    <a:lumMod val="65000"/>
                    <a:lumOff val="35000"/>
                  </a:schemeClr>
                </a:solidFill>
              </a:rPr>
              <a:t> de </a:t>
            </a:r>
            <a:r>
              <a:rPr lang="es-MX" dirty="0" err="1">
                <a:solidFill>
                  <a:schemeClr val="tx2">
                    <a:lumMod val="65000"/>
                    <a:lumOff val="35000"/>
                  </a:schemeClr>
                </a:solidFill>
              </a:rPr>
              <a:t>Planejamento</a:t>
            </a:r>
            <a:r>
              <a:rPr lang="es-MX" dirty="0">
                <a:solidFill>
                  <a:schemeClr val="tx2">
                    <a:lumMod val="65000"/>
                    <a:lumOff val="35000"/>
                  </a:schemeClr>
                </a:solidFill>
              </a:rPr>
              <a:t> Estratégico e Programas</a:t>
            </a:r>
          </a:p>
          <a:p>
            <a:pPr>
              <a:defRPr/>
            </a:pPr>
            <a:endParaRPr lang="es-MX" dirty="0"/>
          </a:p>
          <a:p>
            <a:pPr>
              <a:defRPr/>
            </a:pPr>
            <a:r>
              <a:rPr lang="es-MX" b="1" dirty="0" err="1"/>
              <a:t>Colaboração</a:t>
            </a:r>
            <a:endParaRPr lang="es-MX" b="1" dirty="0"/>
          </a:p>
          <a:p>
            <a:pPr>
              <a:spcBef>
                <a:spcPts val="600"/>
              </a:spcBef>
              <a:defRPr/>
            </a:pPr>
            <a:r>
              <a:rPr lang="pt-BR" dirty="0">
                <a:solidFill>
                  <a:schemeClr val="tx2">
                    <a:lumMod val="65000"/>
                    <a:lumOff val="35000"/>
                  </a:schemeClr>
                </a:solidFill>
              </a:rPr>
              <a:t>Superintendência de Projetos de Urbanização, Reassentamento e Requalificação Urbana</a:t>
            </a:r>
          </a:p>
          <a:p>
            <a:pPr>
              <a:spcBef>
                <a:spcPts val="600"/>
              </a:spcBef>
              <a:defRPr/>
            </a:pPr>
            <a:r>
              <a:rPr lang="es-MX" dirty="0" err="1">
                <a:solidFill>
                  <a:schemeClr val="tx2">
                    <a:lumMod val="65000"/>
                    <a:lumOff val="35000"/>
                  </a:schemeClr>
                </a:solidFill>
              </a:rPr>
              <a:t>Superintendência</a:t>
            </a:r>
            <a:r>
              <a:rPr lang="es-MX" dirty="0">
                <a:solidFill>
                  <a:schemeClr val="tx2">
                    <a:lumMod val="65000"/>
                    <a:lumOff val="35000"/>
                  </a:schemeClr>
                </a:solidFill>
              </a:rPr>
              <a:t> de </a:t>
            </a:r>
            <a:r>
              <a:rPr lang="es-MX" dirty="0" err="1">
                <a:solidFill>
                  <a:schemeClr val="tx2">
                    <a:lumMod val="65000"/>
                    <a:lumOff val="35000"/>
                  </a:schemeClr>
                </a:solidFill>
              </a:rPr>
              <a:t>Terras</a:t>
            </a:r>
            <a:endParaRPr lang="es-MX" dirty="0">
              <a:solidFill>
                <a:schemeClr val="tx2">
                  <a:lumMod val="65000"/>
                  <a:lumOff val="35000"/>
                </a:schemeClr>
              </a:solidFill>
            </a:endParaRPr>
          </a:p>
          <a:p>
            <a:pPr>
              <a:spcBef>
                <a:spcPts val="600"/>
              </a:spcBef>
              <a:defRPr/>
            </a:pPr>
            <a:r>
              <a:rPr lang="pt-BR" dirty="0">
                <a:solidFill>
                  <a:schemeClr val="tx2">
                    <a:lumMod val="65000"/>
                    <a:lumOff val="35000"/>
                  </a:schemeClr>
                </a:solidFill>
              </a:rPr>
              <a:t>Superintendência Registral e de Regularização Fundiária</a:t>
            </a:r>
            <a:endParaRPr lang="es-MX" dirty="0">
              <a:solidFill>
                <a:schemeClr val="tx2">
                  <a:lumMod val="65000"/>
                  <a:lumOff val="35000"/>
                </a:schemeClr>
              </a:solidFill>
            </a:endParaRPr>
          </a:p>
          <a:p>
            <a:pPr>
              <a:spcBef>
                <a:spcPts val="300"/>
              </a:spcBef>
              <a:defRPr/>
            </a:pPr>
            <a:endParaRPr lang="es-MX" dirty="0">
              <a:solidFill>
                <a:schemeClr val="tx2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" name="Text Box 13">
            <a:extLst>
              <a:ext uri="{FF2B5EF4-FFF2-40B4-BE49-F238E27FC236}">
                <a16:creationId xmlns:a16="http://schemas.microsoft.com/office/drawing/2014/main" xmlns="" id="{FBD0D4CA-8D93-4304-A07E-C237476BB6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6375" y="4652963"/>
            <a:ext cx="5543550" cy="1730375"/>
          </a:xfrm>
          <a:prstGeom prst="roundRect">
            <a:avLst>
              <a:gd name="adj" fmla="val 16667"/>
            </a:avLst>
          </a:prstGeom>
          <a:ln w="57150"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1" hangingPunct="1">
              <a:lnSpc>
                <a:spcPct val="150000"/>
              </a:lnSpc>
              <a:defRPr/>
            </a:pPr>
            <a:r>
              <a:rPr lang="pt-BR" altLang="pt-BR" sz="2800" b="1" dirty="0">
                <a:solidFill>
                  <a:srgbClr val="003399"/>
                </a:solidFill>
                <a:latin typeface="Tahoma" pitchFamily="34" charset="0"/>
                <a:cs typeface="Tahoma" pitchFamily="34" charset="0"/>
                <a:hlinkClick r:id="rId2"/>
              </a:rPr>
              <a:t>www.cdhu.sp.gov.br</a:t>
            </a:r>
            <a:endParaRPr lang="pt-BR" altLang="pt-BR" sz="2800" b="1" dirty="0">
              <a:solidFill>
                <a:srgbClr val="003399"/>
              </a:solidFill>
              <a:latin typeface="Tahoma" pitchFamily="34" charset="0"/>
              <a:cs typeface="Tahoma" pitchFamily="34" charset="0"/>
            </a:endParaRPr>
          </a:p>
          <a:p>
            <a:pPr algn="ctr">
              <a:lnSpc>
                <a:spcPct val="150000"/>
              </a:lnSpc>
              <a:defRPr/>
            </a:pPr>
            <a:r>
              <a:rPr lang="pt-BR" altLang="pt-BR" sz="2800" b="1" dirty="0">
                <a:solidFill>
                  <a:srgbClr val="003399"/>
                </a:solidFill>
                <a:latin typeface="Tahoma" pitchFamily="34" charset="0"/>
                <a:cs typeface="Tahoma" pitchFamily="34" charset="0"/>
                <a:hlinkClick r:id="rId3"/>
              </a:rPr>
              <a:t>www.habitacao.sp.gov.br</a:t>
            </a:r>
            <a:endParaRPr lang="pt-BR" altLang="pt-BR" sz="2800" b="1" dirty="0">
              <a:solidFill>
                <a:srgbClr val="003399"/>
              </a:solidFill>
              <a:latin typeface="Tahoma" pitchFamily="34" charset="0"/>
              <a:cs typeface="Tahoma" pitchFamily="34" charset="0"/>
            </a:endParaRPr>
          </a:p>
          <a:p>
            <a:pPr algn="ctr">
              <a:lnSpc>
                <a:spcPct val="150000"/>
              </a:lnSpc>
              <a:defRPr/>
            </a:pPr>
            <a:endParaRPr lang="pt-BR" altLang="pt-BR" sz="900" b="1" dirty="0">
              <a:solidFill>
                <a:srgbClr val="003399"/>
              </a:solidFill>
              <a:latin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-11113" y="5899150"/>
            <a:ext cx="1220788" cy="9588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0243" name="Text Box 68"/>
          <p:cNvSpPr txBox="1">
            <a:spLocks noChangeArrowheads="1"/>
          </p:cNvSpPr>
          <p:nvPr/>
        </p:nvSpPr>
        <p:spPr bwMode="auto">
          <a:xfrm>
            <a:off x="1843088" y="6116638"/>
            <a:ext cx="4556125" cy="523875"/>
          </a:xfrm>
          <a:prstGeom prst="rect">
            <a:avLst/>
          </a:prstGeom>
          <a:solidFill>
            <a:srgbClr val="19559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pt-BR" altLang="pt-BR" sz="1400" b="1">
                <a:solidFill>
                  <a:schemeClr val="bg1"/>
                </a:solidFill>
                <a:cs typeface="Tahoma" panose="020B0604030504040204" pitchFamily="34" charset="0"/>
              </a:rPr>
              <a:t>71% dos domicílios - déficit ou inadequação habitacional </a:t>
            </a:r>
            <a:r>
              <a:rPr lang="pt-BR" altLang="pt-BR" sz="1400" b="1">
                <a:solidFill>
                  <a:schemeClr val="bg1"/>
                </a:solidFill>
                <a:cs typeface="Tahoma" panose="020B0604030504040204" pitchFamily="34" charset="0"/>
                <a:sym typeface="Wingdings" panose="05000000000000000000" pitchFamily="2" charset="2"/>
              </a:rPr>
              <a:t> f</a:t>
            </a:r>
            <a:r>
              <a:rPr lang="pt-BR" altLang="pt-BR" sz="1400" b="1">
                <a:solidFill>
                  <a:schemeClr val="bg1"/>
                </a:solidFill>
                <a:cs typeface="Tahoma" panose="020B0604030504040204" pitchFamily="34" charset="0"/>
              </a:rPr>
              <a:t>amílias com renda de até 3 s.m. </a:t>
            </a:r>
          </a:p>
        </p:txBody>
      </p:sp>
      <p:sp>
        <p:nvSpPr>
          <p:cNvPr id="2" name="Retângulo 1"/>
          <p:cNvSpPr/>
          <p:nvPr/>
        </p:nvSpPr>
        <p:spPr>
          <a:xfrm>
            <a:off x="-25400" y="123825"/>
            <a:ext cx="8601075" cy="43180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pt-BR" sz="2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Incidência necessidades habitacionais nas Regiões Metropolitanas</a:t>
            </a:r>
          </a:p>
        </p:txBody>
      </p:sp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732"/>
          <a:stretch>
            <a:fillRect/>
          </a:stretch>
        </p:blipFill>
        <p:spPr bwMode="auto">
          <a:xfrm>
            <a:off x="331788" y="950913"/>
            <a:ext cx="7816850" cy="5122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de cantos arredondados 7"/>
          <p:cNvSpPr/>
          <p:nvPr/>
        </p:nvSpPr>
        <p:spPr>
          <a:xfrm>
            <a:off x="2668588" y="5075238"/>
            <a:ext cx="1439862" cy="360362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b="1" dirty="0">
                <a:latin typeface="Tahoma" panose="020B0604030504040204" pitchFamily="34" charset="0"/>
                <a:cs typeface="Tahoma" panose="020B0604030504040204" pitchFamily="34" charset="0"/>
              </a:rPr>
              <a:t> Risco</a:t>
            </a:r>
          </a:p>
        </p:txBody>
      </p:sp>
      <p:sp>
        <p:nvSpPr>
          <p:cNvPr id="7" name="Retângulo de cantos arredondados 6"/>
          <p:cNvSpPr/>
          <p:nvPr/>
        </p:nvSpPr>
        <p:spPr>
          <a:xfrm>
            <a:off x="5003800" y="2247900"/>
            <a:ext cx="1439863" cy="360363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b="1" dirty="0">
                <a:latin typeface="Tahoma" panose="020B0604030504040204" pitchFamily="34" charset="0"/>
                <a:cs typeface="Tahoma" panose="020B0604030504040204" pitchFamily="34" charset="0"/>
              </a:rPr>
              <a:t>  Favelas</a:t>
            </a:r>
          </a:p>
        </p:txBody>
      </p:sp>
      <p:pic>
        <p:nvPicPr>
          <p:cNvPr id="11268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7613"/>
          <a:stretch>
            <a:fillRect/>
          </a:stretch>
        </p:blipFill>
        <p:spPr bwMode="auto">
          <a:xfrm>
            <a:off x="3995738" y="3716338"/>
            <a:ext cx="5132387" cy="3132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7922"/>
          <a:stretch>
            <a:fillRect/>
          </a:stretch>
        </p:blipFill>
        <p:spPr bwMode="auto">
          <a:xfrm>
            <a:off x="34925" y="765175"/>
            <a:ext cx="5132388" cy="3240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0" y="261938"/>
            <a:ext cx="9144000" cy="4000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>
            <a:spAutoFit/>
          </a:bodyPr>
          <a:lstStyle/>
          <a:p>
            <a:pPr marL="18097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000" b="1" dirty="0">
                <a:solidFill>
                  <a:schemeClr val="bg1">
                    <a:lumMod val="50000"/>
                  </a:schemeClr>
                </a:solidFill>
                <a:cs typeface="Tahoma" pitchFamily="34" charset="0"/>
              </a:rPr>
              <a:t>Favelas e Áreas de Risco (Pesquisa Municipal 2010)</a:t>
            </a:r>
          </a:p>
        </p:txBody>
      </p:sp>
      <p:sp>
        <p:nvSpPr>
          <p:cNvPr id="6" name="Line 10"/>
          <p:cNvSpPr>
            <a:spLocks noChangeShapeType="1"/>
          </p:cNvSpPr>
          <p:nvPr/>
        </p:nvSpPr>
        <p:spPr bwMode="auto">
          <a:xfrm>
            <a:off x="0" y="765175"/>
            <a:ext cx="9144000" cy="0"/>
          </a:xfrm>
          <a:prstGeom prst="line">
            <a:avLst/>
          </a:prstGeom>
          <a:noFill/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pt-BR" dirty="0"/>
          </a:p>
        </p:txBody>
      </p:sp>
      <p:sp>
        <p:nvSpPr>
          <p:cNvPr id="9" name="Retângulo 8"/>
          <p:cNvSpPr/>
          <p:nvPr/>
        </p:nvSpPr>
        <p:spPr>
          <a:xfrm>
            <a:off x="141288" y="-14288"/>
            <a:ext cx="6889750" cy="43021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pt-BR" sz="2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Plano Estadual Habitação SP – 2011 a 2023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tângulo 25">
            <a:extLst>
              <a:ext uri="{FF2B5EF4-FFF2-40B4-BE49-F238E27FC236}">
                <a16:creationId xmlns:a16="http://schemas.microsoft.com/office/drawing/2014/main" xmlns="" id="{C51A8B87-326F-4148-BA13-DFBD03517FA4}"/>
              </a:ext>
            </a:extLst>
          </p:cNvPr>
          <p:cNvSpPr/>
          <p:nvPr/>
        </p:nvSpPr>
        <p:spPr>
          <a:xfrm>
            <a:off x="0" y="5348288"/>
            <a:ext cx="9144000" cy="15097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MX"/>
          </a:p>
        </p:txBody>
      </p:sp>
      <p:pic>
        <p:nvPicPr>
          <p:cNvPr id="12291" name="Imagem 24" descr="Recorte de Tela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1313" y="954088"/>
            <a:ext cx="8461375" cy="570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0" y="0"/>
            <a:ext cx="9144000" cy="70802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pt-BR" sz="2000" b="1" dirty="0">
                <a:solidFill>
                  <a:srgbClr val="002060"/>
                </a:solidFill>
              </a:rPr>
              <a:t>Atualização FSEADE: PMH 2014 - % DOMICÍLIOS EM ÁREAS DE RISCO – MACROMETRÓPOLE  - Informações municipais</a:t>
            </a:r>
          </a:p>
        </p:txBody>
      </p:sp>
      <p:sp>
        <p:nvSpPr>
          <p:cNvPr id="3" name="Elipse 2"/>
          <p:cNvSpPr/>
          <p:nvPr/>
        </p:nvSpPr>
        <p:spPr>
          <a:xfrm rot="20902511">
            <a:off x="4579938" y="3387725"/>
            <a:ext cx="4518025" cy="2300288"/>
          </a:xfrm>
          <a:prstGeom prst="ellipse">
            <a:avLst/>
          </a:prstGeom>
          <a:noFill/>
          <a:ln w="53975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2294" name="CaixaDeTexto 3"/>
          <p:cNvSpPr txBox="1">
            <a:spLocks noChangeArrowheads="1"/>
          </p:cNvSpPr>
          <p:nvPr/>
        </p:nvSpPr>
        <p:spPr bwMode="auto">
          <a:xfrm>
            <a:off x="5583238" y="6119813"/>
            <a:ext cx="3560762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r>
              <a:rPr lang="pt-BR" altLang="pt-BR"/>
              <a:t>Distribuição na macrometrópole - eixo Leste - Oeste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>
            <a:extLst>
              <a:ext uri="{FF2B5EF4-FFF2-40B4-BE49-F238E27FC236}">
                <a16:creationId xmlns:a16="http://schemas.microsoft.com/office/drawing/2014/main" xmlns="" id="{2DA47B27-C4DF-4843-82A3-C4FE58E84182}"/>
              </a:ext>
            </a:extLst>
          </p:cNvPr>
          <p:cNvSpPr/>
          <p:nvPr/>
        </p:nvSpPr>
        <p:spPr>
          <a:xfrm>
            <a:off x="0" y="5348288"/>
            <a:ext cx="9144000" cy="15097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MX"/>
          </a:p>
        </p:txBody>
      </p:sp>
      <p:sp>
        <p:nvSpPr>
          <p:cNvPr id="2" name="CaixaDeTexto 1"/>
          <p:cNvSpPr txBox="1"/>
          <p:nvPr/>
        </p:nvSpPr>
        <p:spPr>
          <a:xfrm>
            <a:off x="0" y="0"/>
            <a:ext cx="9144000" cy="70802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pt-BR" sz="2000" b="1" dirty="0">
                <a:solidFill>
                  <a:srgbClr val="002060"/>
                </a:solidFill>
              </a:rPr>
              <a:t>Atualização FSEADE: PMH 2014 - % DOMICÍLIOS EM FAVELAS</a:t>
            </a:r>
          </a:p>
          <a:p>
            <a:pPr>
              <a:defRPr/>
            </a:pPr>
            <a:r>
              <a:rPr lang="pt-BR" sz="2000" b="1" dirty="0">
                <a:solidFill>
                  <a:srgbClr val="002060"/>
                </a:solidFill>
              </a:rPr>
              <a:t>MACROMETRÓPOLE – Informações municipais</a:t>
            </a:r>
          </a:p>
        </p:txBody>
      </p:sp>
      <p:pic>
        <p:nvPicPr>
          <p:cNvPr id="13316" name="Imagem 3" descr="Recorte de Tela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3400" y="1036638"/>
            <a:ext cx="8459788" cy="569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Elipse 5"/>
          <p:cNvSpPr/>
          <p:nvPr/>
        </p:nvSpPr>
        <p:spPr>
          <a:xfrm rot="20902511">
            <a:off x="5330825" y="3700463"/>
            <a:ext cx="3240088" cy="1968500"/>
          </a:xfrm>
          <a:prstGeom prst="ellipse">
            <a:avLst/>
          </a:prstGeom>
          <a:noFill/>
          <a:ln w="53975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3318" name="CaixaDeTexto 6"/>
          <p:cNvSpPr txBox="1">
            <a:spLocks noChangeArrowheads="1"/>
          </p:cNvSpPr>
          <p:nvPr/>
        </p:nvSpPr>
        <p:spPr bwMode="auto">
          <a:xfrm>
            <a:off x="5657850" y="5892800"/>
            <a:ext cx="356076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r>
              <a:rPr lang="pt-BR" altLang="pt-BR"/>
              <a:t>Concentração na RMSP, Litoral e eixo Norte, com ocorrências a Oeste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ítulo 1"/>
          <p:cNvSpPr>
            <a:spLocks noGrp="1"/>
          </p:cNvSpPr>
          <p:nvPr>
            <p:ph type="title"/>
          </p:nvPr>
        </p:nvSpPr>
        <p:spPr bwMode="auto">
          <a:xfrm>
            <a:off x="0" y="6350"/>
            <a:ext cx="7596188" cy="6858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algn="l"/>
            <a:r>
              <a:rPr lang="pt-BR" altLang="pt-BR" sz="2000" smtClean="0">
                <a:solidFill>
                  <a:srgbClr val="002060"/>
                </a:solidFill>
              </a:rPr>
              <a:t>PILARES PARA A CONSTRUÇÃO DO DIAGNÓSTICO</a:t>
            </a:r>
          </a:p>
        </p:txBody>
      </p:sp>
      <p:sp>
        <p:nvSpPr>
          <p:cNvPr id="8195" name="Espaço Reservado para Conteúdo 2">
            <a:extLst>
              <a:ext uri="{FF2B5EF4-FFF2-40B4-BE49-F238E27FC236}">
                <a16:creationId xmlns:a16="http://schemas.microsoft.com/office/drawing/2014/main" xmlns="" id="{D7681867-BD7A-47CF-B18D-0290F422AEE8}"/>
              </a:ext>
            </a:extLst>
          </p:cNvPr>
          <p:cNvSpPr>
            <a:spLocks noGrp="1"/>
          </p:cNvSpPr>
          <p:nvPr>
            <p:ph idx="1"/>
          </p:nvPr>
        </p:nvSpPr>
        <p:spPr bwMode="auto">
          <a:xfrm>
            <a:off x="755650" y="1196975"/>
            <a:ext cx="8137525" cy="5184775"/>
          </a:xfr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>
              <a:spcBef>
                <a:spcPts val="1800"/>
              </a:spcBef>
              <a:buFontTx/>
              <a:buNone/>
              <a:defRPr/>
            </a:pPr>
            <a:r>
              <a:rPr lang="pt-BR" altLang="pt-BR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→</a:t>
            </a:r>
            <a:r>
              <a:rPr lang="pt-BR" altLang="pt-BR" sz="3600" dirty="0">
                <a:solidFill>
                  <a:srgbClr val="222268"/>
                </a:solidFill>
                <a:cs typeface="Calibri" panose="020F0502020204030204" pitchFamily="34" charset="0"/>
              </a:rPr>
              <a:t> </a:t>
            </a:r>
            <a:r>
              <a:rPr lang="pt-BR" altLang="pt-BR" sz="2800" dirty="0">
                <a:cs typeface="Calibri" panose="020F0502020204030204" pitchFamily="34" charset="0"/>
              </a:rPr>
              <a:t>Cooperação federativa: </a:t>
            </a:r>
          </a:p>
          <a:p>
            <a:pPr marL="1085850" lvl="1" indent="-57150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pt-BR" altLang="pt-BR" u="sng" dirty="0">
                <a:cs typeface="Calibri" panose="020F0502020204030204" pitchFamily="34" charset="0"/>
              </a:rPr>
              <a:t>Município</a:t>
            </a:r>
            <a:r>
              <a:rPr lang="pt-BR" altLang="pt-BR" dirty="0">
                <a:cs typeface="Calibri" panose="020F0502020204030204" pitchFamily="34" charset="0"/>
              </a:rPr>
              <a:t>: gestor do território</a:t>
            </a:r>
          </a:p>
          <a:p>
            <a:pPr marL="1085850" lvl="1" indent="-57150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pt-BR" altLang="pt-BR" u="sng" dirty="0">
                <a:cs typeface="Calibri" panose="020F0502020204030204" pitchFamily="34" charset="0"/>
              </a:rPr>
              <a:t>Estado</a:t>
            </a:r>
            <a:r>
              <a:rPr lang="pt-BR" altLang="pt-BR" dirty="0">
                <a:cs typeface="Calibri" panose="020F0502020204030204" pitchFamily="34" charset="0"/>
              </a:rPr>
              <a:t>: articulação das ações, integração planos, desenvolvimento institucional</a:t>
            </a:r>
          </a:p>
          <a:p>
            <a:pPr marL="0" indent="0">
              <a:spcBef>
                <a:spcPts val="600"/>
              </a:spcBef>
              <a:spcAft>
                <a:spcPts val="1200"/>
              </a:spcAft>
              <a:buFontTx/>
              <a:buNone/>
              <a:defRPr/>
            </a:pPr>
            <a:r>
              <a:rPr lang="pt-BR" altLang="pt-BR" sz="3600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→</a:t>
            </a:r>
            <a:r>
              <a:rPr lang="pt-BR" altLang="pt-BR" sz="3600" dirty="0">
                <a:cs typeface="Calibri" panose="020F0502020204030204" pitchFamily="34" charset="0"/>
              </a:rPr>
              <a:t> </a:t>
            </a:r>
            <a:r>
              <a:rPr lang="pt-BR" altLang="pt-BR" sz="2800" dirty="0">
                <a:cs typeface="Calibri" panose="020F0502020204030204" pitchFamily="34" charset="0"/>
              </a:rPr>
              <a:t>Apoio das estruturas regionais de gestão</a:t>
            </a:r>
          </a:p>
          <a:p>
            <a:pPr marL="442913" indent="-442913">
              <a:spcBef>
                <a:spcPts val="1200"/>
              </a:spcBef>
              <a:spcAft>
                <a:spcPts val="1200"/>
              </a:spcAft>
              <a:buFontTx/>
              <a:buNone/>
              <a:defRPr/>
            </a:pPr>
            <a:r>
              <a:rPr lang="pt-BR" altLang="pt-BR" sz="28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→</a:t>
            </a:r>
            <a:r>
              <a:rPr lang="pt-BR" altLang="pt-BR" sz="2800" dirty="0">
                <a:cs typeface="Calibri" panose="020F0502020204030204" pitchFamily="34" charset="0"/>
              </a:rPr>
              <a:t> Conceitos e procedimentos compartilhados: processo participativo</a:t>
            </a:r>
          </a:p>
          <a:p>
            <a:pPr marL="0" indent="0">
              <a:spcBef>
                <a:spcPts val="1200"/>
              </a:spcBef>
              <a:spcAft>
                <a:spcPts val="1200"/>
              </a:spcAft>
              <a:buFontTx/>
              <a:buNone/>
              <a:defRPr/>
            </a:pPr>
            <a:r>
              <a:rPr lang="pt-BR" altLang="pt-BR" sz="28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→</a:t>
            </a:r>
            <a:r>
              <a:rPr lang="pt-BR" altLang="pt-BR" sz="2800" dirty="0">
                <a:cs typeface="Calibri" panose="020F0502020204030204" pitchFamily="34" charset="0"/>
              </a:rPr>
              <a:t> Ferramenta </a:t>
            </a:r>
            <a:r>
              <a:rPr lang="pt-BR" altLang="pt-BR" sz="2800" dirty="0" err="1">
                <a:cs typeface="Calibri" panose="020F0502020204030204" pitchFamily="34" charset="0"/>
              </a:rPr>
              <a:t>geocolaborativa</a:t>
            </a:r>
            <a:endParaRPr lang="pt-BR" altLang="pt-BR" dirty="0"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ítulo 1"/>
          <p:cNvSpPr>
            <a:spLocks noGrp="1"/>
          </p:cNvSpPr>
          <p:nvPr>
            <p:ph type="title"/>
          </p:nvPr>
        </p:nvSpPr>
        <p:spPr bwMode="auto">
          <a:xfrm>
            <a:off x="0" y="6350"/>
            <a:ext cx="7596188" cy="6858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algn="l"/>
            <a:r>
              <a:rPr lang="pt-BR" altLang="pt-BR" sz="2200" smtClean="0">
                <a:solidFill>
                  <a:srgbClr val="002060"/>
                </a:solidFill>
              </a:rPr>
              <a:t>PARTÍCIPES</a:t>
            </a:r>
          </a:p>
        </p:txBody>
      </p:sp>
      <p:sp>
        <p:nvSpPr>
          <p:cNvPr id="15363" name="Espaço Reservado para Conteúdo 2"/>
          <p:cNvSpPr>
            <a:spLocks noGrp="1"/>
          </p:cNvSpPr>
          <p:nvPr>
            <p:ph idx="1"/>
          </p:nvPr>
        </p:nvSpPr>
        <p:spPr bwMode="auto">
          <a:xfrm>
            <a:off x="755650" y="717550"/>
            <a:ext cx="7777163" cy="5329238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54013" lvl="1" indent="-354013" defTabSz="1608138">
              <a:spcBef>
                <a:spcPts val="600"/>
              </a:spcBef>
              <a:spcAft>
                <a:spcPts val="600"/>
              </a:spcAft>
            </a:pPr>
            <a:r>
              <a:rPr lang="pt-BR" altLang="pt-BR" sz="2600" b="1" smtClean="0"/>
              <a:t>CDHU</a:t>
            </a:r>
            <a:r>
              <a:rPr lang="pt-BR" altLang="pt-BR" sz="2600" smtClean="0"/>
              <a:t>: </a:t>
            </a:r>
            <a:r>
              <a:rPr lang="pt-BR" altLang="pt-BR" smtClean="0"/>
              <a:t>	Agente técnico do Sistema Estadual de 	Habitação (Secretaria da Habitação) com 	participação efetiva em Projetos de 	Urbanização, Reassentamento e 	Recuperação Urbana</a:t>
            </a:r>
          </a:p>
          <a:p>
            <a:pPr marL="354013" lvl="1" indent="-354013" defTabSz="1608138">
              <a:spcBef>
                <a:spcPts val="600"/>
              </a:spcBef>
              <a:spcAft>
                <a:spcPts val="600"/>
              </a:spcAft>
            </a:pPr>
            <a:r>
              <a:rPr lang="pt-BR" altLang="pt-BR" sz="2600" b="1" smtClean="0"/>
              <a:t>Conselhos Regionais de Desenvolvimento</a:t>
            </a:r>
          </a:p>
          <a:p>
            <a:pPr marL="354013" lvl="1" indent="-354013" defTabSz="1608138">
              <a:spcBef>
                <a:spcPts val="600"/>
              </a:spcBef>
              <a:spcAft>
                <a:spcPts val="600"/>
              </a:spcAft>
            </a:pPr>
            <a:r>
              <a:rPr lang="pt-BR" altLang="pt-BR" sz="2600" b="1" smtClean="0"/>
              <a:t>Agências Regionais </a:t>
            </a:r>
          </a:p>
          <a:p>
            <a:pPr marL="354013" lvl="1" indent="-354013" defTabSz="1608138">
              <a:spcBef>
                <a:spcPts val="600"/>
              </a:spcBef>
              <a:spcAft>
                <a:spcPts val="600"/>
              </a:spcAft>
            </a:pPr>
            <a:r>
              <a:rPr lang="pt-BR" altLang="pt-BR" sz="2600" b="1" smtClean="0"/>
              <a:t>Câmaras Temáticas de Habitação</a:t>
            </a:r>
          </a:p>
          <a:p>
            <a:pPr marL="354013" lvl="1" indent="-354013" defTabSz="1608138">
              <a:spcBef>
                <a:spcPts val="600"/>
              </a:spcBef>
              <a:spcAft>
                <a:spcPts val="600"/>
              </a:spcAft>
            </a:pPr>
            <a:r>
              <a:rPr lang="pt-BR" altLang="pt-BR" sz="2600" b="1" smtClean="0"/>
              <a:t>Municípios Regiões Metropolitanas</a:t>
            </a:r>
          </a:p>
          <a:p>
            <a:pPr marL="354013" lvl="1" indent="-354013" defTabSz="1608138">
              <a:spcBef>
                <a:spcPts val="600"/>
              </a:spcBef>
              <a:spcAft>
                <a:spcPts val="600"/>
              </a:spcAft>
            </a:pPr>
            <a:r>
              <a:rPr lang="pt-BR" altLang="pt-BR" sz="2600" b="1" smtClean="0"/>
              <a:t>Emplasa</a:t>
            </a:r>
            <a:r>
              <a:rPr lang="pt-BR" altLang="pt-BR" sz="2600" smtClean="0"/>
              <a:t>: Sistema SIM </a:t>
            </a:r>
          </a:p>
          <a:p>
            <a:pPr marL="354013" lvl="1" indent="-354013" defTabSz="1608138">
              <a:spcBef>
                <a:spcPts val="600"/>
              </a:spcBef>
              <a:spcAft>
                <a:spcPts val="600"/>
              </a:spcAft>
            </a:pPr>
            <a:r>
              <a:rPr lang="pt-BR" altLang="pt-BR" sz="2600" b="1" smtClean="0"/>
              <a:t>UFABC</a:t>
            </a:r>
            <a:r>
              <a:rPr lang="pt-BR" altLang="pt-BR" sz="2600" smtClean="0"/>
              <a:t>: Tipologias de tecidos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sign padrão">
  <a:themeElements>
    <a:clrScheme name="Design padrã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sign padrã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sign padrã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782</TotalTime>
  <Words>1128</Words>
  <Application>Microsoft Office PowerPoint</Application>
  <PresentationFormat>Apresentação na tela (4:3)</PresentationFormat>
  <Paragraphs>256</Paragraphs>
  <Slides>32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32</vt:i4>
      </vt:variant>
    </vt:vector>
  </HeadingPairs>
  <TitlesOfParts>
    <vt:vector size="33" baseType="lpstr">
      <vt:lpstr>Design padrão</vt:lpstr>
      <vt:lpstr>DIAGNÓSTICOS COLABORATIVOS DE NECESSIDADES HABITACIONAIS</vt:lpstr>
      <vt:lpstr>DESAFIOS PARA O PLANEJAMENTO HABITACIONAL</vt:lpstr>
      <vt:lpstr>Slide 3</vt:lpstr>
      <vt:lpstr>Slide 4</vt:lpstr>
      <vt:lpstr>Slide 5</vt:lpstr>
      <vt:lpstr>Slide 6</vt:lpstr>
      <vt:lpstr>Slide 7</vt:lpstr>
      <vt:lpstr>PILARES PARA A CONSTRUÇÃO DO DIAGNÓSTICO</vt:lpstr>
      <vt:lpstr>PARTÍCIPES</vt:lpstr>
      <vt:lpstr>O PROCESSO DE TRABALHO</vt:lpstr>
      <vt:lpstr>OBJETIVO</vt:lpstr>
      <vt:lpstr>ESTRUTURAÇÃO DO SISTEMA DE INFORMAÇÕES</vt:lpstr>
      <vt:lpstr>ESTRUTURAÇÃO DO SISTEMA DE INFORMAÇÕES</vt:lpstr>
      <vt:lpstr>POTENCIALIDADE DAS INFORMAÇÕES</vt:lpstr>
      <vt:lpstr>ESTRUTURAÇÃO DO SISTEMA DE INFORMAÇÕES</vt:lpstr>
      <vt:lpstr>Slide 16</vt:lpstr>
      <vt:lpstr>TIPOLOGIAS DE INTERVENÇÃO</vt:lpstr>
      <vt:lpstr>SIM – Sistema de Informações Metropolitanas</vt:lpstr>
      <vt:lpstr>SIM – Sistema de Informações Metropolitanas</vt:lpstr>
      <vt:lpstr>Exemplo  RMBS – MAPEAMENTO DE FAVELAS E LOTEAMENTOS DE IRREGULARES DE INTERESSE SOCIAL</vt:lpstr>
      <vt:lpstr>SIM RMBS – MAPEAMENTO DE FAVELAS E LOTEAMENTOS DE IRREGULARES DE INTERESSE SOCIAL:</vt:lpstr>
      <vt:lpstr> RMBS – MAPEAMENTO DE FAVELAS E LOTEAMENTOS DE IRREGULARES DE INTERESSE SOCIAL – satélite - GUARUJÁ</vt:lpstr>
      <vt:lpstr>RMSP – MAPEAMENTO DE FAVELAS E LOTEAMENTOS IRREGULARES DE INTERESSE SOCIAL</vt:lpstr>
      <vt:lpstr>RMSP – MAPEAMENTO DE FAVELAS E LOTEAMENTOS IRREGULARES DE INTERESSE SOCIAL</vt:lpstr>
      <vt:lpstr>SIM RMSP – MAPEAMENTO DE FAVELAS E LOTEAMENTOS IRREGULARES DE INTERESSE SOCIAL: satélite – São Paulo/Mauá</vt:lpstr>
      <vt:lpstr>APOIO METODOLÓGICO UFABC Universidade Federal do ABC</vt:lpstr>
      <vt:lpstr>ANÁLISE TERRITORIAL</vt:lpstr>
      <vt:lpstr>TIPOLOGIAS DE TECIDOS</vt:lpstr>
      <vt:lpstr>TIPOLOGIAS DE TECIDOS</vt:lpstr>
      <vt:lpstr>TIPOLOGIAS DE TECIDOS</vt:lpstr>
      <vt:lpstr>APRENDIZADOS e DESAFIOS</vt:lpstr>
      <vt:lpstr>EQUIPE TÉCNICA RESPONSÁVEL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JHSilva</dc:creator>
  <cp:lastModifiedBy>Noteabc</cp:lastModifiedBy>
  <cp:revision>80</cp:revision>
  <cp:lastPrinted>2019-08-19T17:26:37Z</cp:lastPrinted>
  <dcterms:created xsi:type="dcterms:W3CDTF">2012-05-21T18:09:03Z</dcterms:created>
  <dcterms:modified xsi:type="dcterms:W3CDTF">2019-08-21T11:34:15Z</dcterms:modified>
</cp:coreProperties>
</file>