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8" r:id="rId3"/>
    <p:sldId id="285" r:id="rId4"/>
    <p:sldId id="274" r:id="rId5"/>
    <p:sldId id="277" r:id="rId6"/>
    <p:sldId id="288" r:id="rId7"/>
    <p:sldId id="264" r:id="rId8"/>
    <p:sldId id="259" r:id="rId9"/>
    <p:sldId id="292" r:id="rId10"/>
    <p:sldId id="279" r:id="rId11"/>
    <p:sldId id="294" r:id="rId12"/>
    <p:sldId id="295" r:id="rId13"/>
    <p:sldId id="286" r:id="rId14"/>
    <p:sldId id="289" r:id="rId15"/>
    <p:sldId id="290" r:id="rId16"/>
    <p:sldId id="296" r:id="rId17"/>
    <p:sldId id="281" r:id="rId18"/>
    <p:sldId id="268" r:id="rId19"/>
    <p:sldId id="269" r:id="rId20"/>
    <p:sldId id="270" r:id="rId21"/>
    <p:sldId id="271" r:id="rId22"/>
    <p:sldId id="272" r:id="rId23"/>
    <p:sldId id="291" r:id="rId24"/>
    <p:sldId id="293" r:id="rId25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9984" autoAdjust="0"/>
    <p:restoredTop sz="98276" autoAdjust="0"/>
  </p:normalViewPr>
  <p:slideViewPr>
    <p:cSldViewPr snapToGrid="0">
      <p:cViewPr>
        <p:scale>
          <a:sx n="110" d="100"/>
          <a:sy n="110" d="100"/>
        </p:scale>
        <p:origin x="-312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8/20/2019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pPr/>
              <a:t>8/20/2019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8/20/2019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4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hyperlink" Target="DONA%20GUIOMAR.mov" TargetMode="External"/><Relationship Id="rId4" Type="http://schemas.openxmlformats.org/officeDocument/2006/relationships/hyperlink" Target="VILA%20STA%20CASA%20-%20logo%20novo.mov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2.png"/><Relationship Id="rId7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0216" y="1581665"/>
            <a:ext cx="4926227" cy="354227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SANTOS “T”               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(Vila Santa Casa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Localização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Av. </a:t>
            </a:r>
            <a:r>
              <a:rPr lang="en-US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Senador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Feijó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nº 811, </a:t>
            </a:r>
            <a:r>
              <a:rPr lang="en-US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Encruzilhada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Santos/SP.</a:t>
            </a:r>
            <a:b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(133 </a:t>
            </a:r>
            <a:r>
              <a:rPr lang="en-US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unidades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habitacionais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 descr="logo coha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880" y="224224"/>
            <a:ext cx="2557462" cy="667164"/>
          </a:xfrm>
          <a:prstGeom prst="rect">
            <a:avLst/>
          </a:prstGeom>
        </p:spPr>
      </p:pic>
      <p:pic>
        <p:nvPicPr>
          <p:cNvPr id="5" name="Imagem 4" descr="logo santo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308" y="200072"/>
            <a:ext cx="2389827" cy="586882"/>
          </a:xfrm>
          <a:prstGeom prst="rect">
            <a:avLst/>
          </a:prstGeom>
        </p:spPr>
      </p:pic>
      <p:sp>
        <p:nvSpPr>
          <p:cNvPr id="13314" name="AutoShape 2" descr="Resultado de imagem para santos T"/>
          <p:cNvSpPr>
            <a:spLocks noChangeAspect="1" noChangeArrowheads="1"/>
          </p:cNvSpPr>
          <p:nvPr/>
        </p:nvSpPr>
        <p:spPr bwMode="auto">
          <a:xfrm>
            <a:off x="155575" y="-2681288"/>
            <a:ext cx="4200525" cy="56007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3316" name="Picture 4" descr="Resultado de imagem para santos T"/>
          <p:cNvPicPr>
            <a:picLocks noChangeAspect="1" noChangeArrowheads="1"/>
          </p:cNvPicPr>
          <p:nvPr/>
        </p:nvPicPr>
        <p:blipFill>
          <a:blip r:embed="rId4"/>
          <a:srcRect l="7537" t="-1339" r="12852" b="11138"/>
          <a:stretch>
            <a:fillRect/>
          </a:stretch>
        </p:blipFill>
        <p:spPr bwMode="auto">
          <a:xfrm>
            <a:off x="5714404" y="1224952"/>
            <a:ext cx="3059741" cy="4622359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</p:pic>
      <p:pic>
        <p:nvPicPr>
          <p:cNvPr id="7" name="Imagem 6" descr="imag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5269" y="264900"/>
            <a:ext cx="1361174" cy="5444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2104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ogo coha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880" y="224224"/>
            <a:ext cx="2557462" cy="667164"/>
          </a:xfrm>
          <a:prstGeom prst="rect">
            <a:avLst/>
          </a:prstGeom>
        </p:spPr>
      </p:pic>
      <p:pic>
        <p:nvPicPr>
          <p:cNvPr id="5" name="Imagem 4" descr="logo santo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308" y="200072"/>
            <a:ext cx="2389827" cy="586882"/>
          </a:xfrm>
          <a:prstGeom prst="rect">
            <a:avLst/>
          </a:prstGeom>
        </p:spPr>
      </p:pic>
      <p:pic>
        <p:nvPicPr>
          <p:cNvPr id="7" name="Imagem 6" descr="Vila Santa Casa 1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30875" y="1949570"/>
            <a:ext cx="4077730" cy="288603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Imagem 8" descr="Vila Santa Casa 2.pn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73361" y="1949570"/>
            <a:ext cx="4448434" cy="289427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0" name="CaixaDeTexto 9"/>
          <p:cNvSpPr txBox="1"/>
          <p:nvPr/>
        </p:nvSpPr>
        <p:spPr>
          <a:xfrm>
            <a:off x="2910255" y="4893367"/>
            <a:ext cx="55504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latin typeface="Arial" panose="020B0604020202020204" pitchFamily="34" charset="0"/>
                <a:cs typeface="Arial" panose="020B0604020202020204" pitchFamily="34" charset="0"/>
              </a:rPr>
              <a:t>Vista frontal do </a:t>
            </a: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terreno voltada </a:t>
            </a:r>
            <a:r>
              <a:rPr lang="pt-BR" sz="1000" dirty="0">
                <a:latin typeface="Arial" panose="020B0604020202020204" pitchFamily="34" charset="0"/>
                <a:cs typeface="Arial" panose="020B0604020202020204" pitchFamily="34" charset="0"/>
              </a:rPr>
              <a:t>à </a:t>
            </a: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Av. </a:t>
            </a:r>
            <a:r>
              <a:rPr lang="pt-BR" sz="1000" dirty="0">
                <a:latin typeface="Arial" panose="020B0604020202020204" pitchFamily="34" charset="0"/>
                <a:cs typeface="Arial" panose="020B0604020202020204" pitchFamily="34" charset="0"/>
              </a:rPr>
              <a:t>Senador Feijó (local em que ocorreram as remoções)</a:t>
            </a:r>
          </a:p>
        </p:txBody>
      </p:sp>
      <p:pic>
        <p:nvPicPr>
          <p:cNvPr id="8" name="Imagem 7" descr="image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5269" y="264900"/>
            <a:ext cx="1361174" cy="5444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2104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ogo coha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880" y="224224"/>
            <a:ext cx="2557462" cy="667164"/>
          </a:xfrm>
          <a:prstGeom prst="rect">
            <a:avLst/>
          </a:prstGeom>
        </p:spPr>
      </p:pic>
      <p:pic>
        <p:nvPicPr>
          <p:cNvPr id="5" name="Imagem 4" descr="logo santo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308" y="200072"/>
            <a:ext cx="2389827" cy="586882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884376" y="5540348"/>
            <a:ext cx="55504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latin typeface="Arial" panose="020B0604020202020204" pitchFamily="34" charset="0"/>
                <a:cs typeface="Arial" panose="020B0604020202020204" pitchFamily="34" charset="0"/>
              </a:rPr>
              <a:t>Vista </a:t>
            </a: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superior do terreno voltada </a:t>
            </a:r>
            <a:r>
              <a:rPr lang="pt-BR" sz="1000" dirty="0">
                <a:latin typeface="Arial" panose="020B0604020202020204" pitchFamily="34" charset="0"/>
                <a:cs typeface="Arial" panose="020B0604020202020204" pitchFamily="34" charset="0"/>
              </a:rPr>
              <a:t>à </a:t>
            </a: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Av. </a:t>
            </a:r>
            <a:r>
              <a:rPr lang="pt-BR" sz="1000" dirty="0">
                <a:latin typeface="Arial" panose="020B0604020202020204" pitchFamily="34" charset="0"/>
                <a:cs typeface="Arial" panose="020B0604020202020204" pitchFamily="34" charset="0"/>
              </a:rPr>
              <a:t>Senador Feijó </a:t>
            </a: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(durante as demolições)</a:t>
            </a:r>
            <a:endParaRPr lang="pt-B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7" descr="imag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5269" y="264900"/>
            <a:ext cx="1361174" cy="544470"/>
          </a:xfrm>
          <a:prstGeom prst="rect">
            <a:avLst/>
          </a:prstGeom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87149" y="1164565"/>
            <a:ext cx="7289431" cy="432679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52104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ogo coha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880" y="224224"/>
            <a:ext cx="2557462" cy="667164"/>
          </a:xfrm>
          <a:prstGeom prst="rect">
            <a:avLst/>
          </a:prstGeom>
        </p:spPr>
      </p:pic>
      <p:pic>
        <p:nvPicPr>
          <p:cNvPr id="5" name="Imagem 4" descr="logo santo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308" y="200072"/>
            <a:ext cx="2389827" cy="586882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893002" y="5963043"/>
            <a:ext cx="55504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latin typeface="Arial" panose="020B0604020202020204" pitchFamily="34" charset="0"/>
                <a:cs typeface="Arial" panose="020B0604020202020204" pitchFamily="34" charset="0"/>
              </a:rPr>
              <a:t>Vista </a:t>
            </a: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superior do terreno voltada </a:t>
            </a:r>
            <a:r>
              <a:rPr lang="pt-BR" sz="1000" dirty="0">
                <a:latin typeface="Arial" panose="020B0604020202020204" pitchFamily="34" charset="0"/>
                <a:cs typeface="Arial" panose="020B0604020202020204" pitchFamily="34" charset="0"/>
              </a:rPr>
              <a:t>à </a:t>
            </a: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Av. </a:t>
            </a:r>
            <a:r>
              <a:rPr lang="pt-BR" sz="1000" dirty="0">
                <a:latin typeface="Arial" panose="020B0604020202020204" pitchFamily="34" charset="0"/>
                <a:cs typeface="Arial" panose="020B0604020202020204" pitchFamily="34" charset="0"/>
              </a:rPr>
              <a:t>Senador Feijó </a:t>
            </a: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(após as demolições)</a:t>
            </a:r>
            <a:endParaRPr lang="pt-B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7" descr="imag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5269" y="264900"/>
            <a:ext cx="1361174" cy="544470"/>
          </a:xfrm>
          <a:prstGeom prst="rect">
            <a:avLst/>
          </a:prstGeom>
        </p:spPr>
      </p:pic>
      <p:pic>
        <p:nvPicPr>
          <p:cNvPr id="11" name="Imagem 10" descr="IMG-069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 flipV="1">
            <a:off x="2746800" y="1697252"/>
            <a:ext cx="4882548" cy="366191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52104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ogo coha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880" y="224224"/>
            <a:ext cx="2557462" cy="667164"/>
          </a:xfrm>
          <a:prstGeom prst="rect">
            <a:avLst/>
          </a:prstGeom>
        </p:spPr>
      </p:pic>
      <p:pic>
        <p:nvPicPr>
          <p:cNvPr id="5" name="Imagem 4" descr="logo santo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308" y="200072"/>
            <a:ext cx="2389827" cy="586882"/>
          </a:xfrm>
          <a:prstGeom prst="rect">
            <a:avLst/>
          </a:prstGeom>
        </p:spPr>
      </p:pic>
      <p:sp>
        <p:nvSpPr>
          <p:cNvPr id="7" name="Subtítulo 7"/>
          <p:cNvSpPr txBox="1">
            <a:spLocks/>
          </p:cNvSpPr>
          <p:nvPr/>
        </p:nvSpPr>
        <p:spPr>
          <a:xfrm>
            <a:off x="1507067" y="1276864"/>
            <a:ext cx="7766936" cy="38800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r>
              <a:rPr lang="pt-BR" sz="1100" b="1" dirty="0" smtClean="0">
                <a:latin typeface="Arial" pitchFamily="34" charset="0"/>
                <a:cs typeface="Arial" pitchFamily="34" charset="0"/>
              </a:rPr>
              <a:t>c.2</a:t>
            </a:r>
            <a:r>
              <a:rPr lang="pt-BR" sz="1100" b="1" dirty="0">
                <a:latin typeface="Arial" pitchFamily="34" charset="0"/>
                <a:cs typeface="Arial" pitchFamily="34" charset="0"/>
              </a:rPr>
              <a:t>)  </a:t>
            </a:r>
            <a:r>
              <a:rPr lang="pt-BR" sz="1100" b="1" dirty="0" smtClean="0">
                <a:latin typeface="Arial" pitchFamily="34" charset="0"/>
                <a:cs typeface="Arial" pitchFamily="34" charset="0"/>
              </a:rPr>
              <a:t>Destino: </a:t>
            </a:r>
            <a:r>
              <a:rPr lang="pt-BR" sz="1100" dirty="0">
                <a:latin typeface="Arial" pitchFamily="34" charset="0"/>
                <a:cs typeface="Arial" pitchFamily="34" charset="0"/>
              </a:rPr>
              <a:t>O Empreendimento Habitacional de Interesse Social </a:t>
            </a:r>
            <a:r>
              <a:rPr lang="pt-BR" sz="1100" dirty="0" smtClean="0">
                <a:latin typeface="Arial" pitchFamily="34" charset="0"/>
                <a:cs typeface="Arial" pitchFamily="34" charset="0"/>
              </a:rPr>
              <a:t>Santos “T” </a:t>
            </a:r>
            <a:r>
              <a:rPr lang="pt-BR" sz="1100" dirty="0">
                <a:latin typeface="Arial" pitchFamily="34" charset="0"/>
                <a:cs typeface="Arial" pitchFamily="34" charset="0"/>
              </a:rPr>
              <a:t>(Vila Santa </a:t>
            </a:r>
            <a:r>
              <a:rPr lang="pt-BR" sz="1100" dirty="0" smtClean="0">
                <a:latin typeface="Arial" pitchFamily="34" charset="0"/>
                <a:cs typeface="Arial" pitchFamily="34" charset="0"/>
              </a:rPr>
              <a:t>Casa) possui </a:t>
            </a:r>
            <a:r>
              <a:rPr lang="pt-BR" sz="1100" dirty="0">
                <a:latin typeface="Arial" pitchFamily="34" charset="0"/>
                <a:cs typeface="Arial" pitchFamily="34" charset="0"/>
              </a:rPr>
              <a:t>subsolo, 19 pavimentos </a:t>
            </a:r>
            <a:r>
              <a:rPr lang="pt-BR" sz="1100" dirty="0" smtClean="0">
                <a:latin typeface="Arial" pitchFamily="34" charset="0"/>
                <a:cs typeface="Arial" pitchFamily="34" charset="0"/>
              </a:rPr>
              <a:t>tipo, </a:t>
            </a:r>
            <a:r>
              <a:rPr lang="pt-BR" sz="1100" dirty="0">
                <a:latin typeface="Arial" pitchFamily="34" charset="0"/>
                <a:cs typeface="Arial" pitchFamily="34" charset="0"/>
              </a:rPr>
              <a:t>com </a:t>
            </a:r>
            <a:r>
              <a:rPr lang="pt-BR" sz="1100" dirty="0" smtClean="0">
                <a:latin typeface="Arial" pitchFamily="34" charset="0"/>
                <a:cs typeface="Arial" pitchFamily="34" charset="0"/>
              </a:rPr>
              <a:t>07 </a:t>
            </a:r>
            <a:r>
              <a:rPr lang="pt-BR" sz="1100" dirty="0">
                <a:latin typeface="Arial" pitchFamily="34" charset="0"/>
                <a:cs typeface="Arial" pitchFamily="34" charset="0"/>
              </a:rPr>
              <a:t>unidades por pavimento, o que totaliza 133 unidades </a:t>
            </a:r>
            <a:r>
              <a:rPr lang="pt-BR" sz="1100" dirty="0" smtClean="0">
                <a:latin typeface="Arial" pitchFamily="34" charset="0"/>
                <a:cs typeface="Arial" pitchFamily="34" charset="0"/>
              </a:rPr>
              <a:t>habitacionais (área construída: 11.893,92 </a:t>
            </a:r>
            <a:r>
              <a:rPr lang="pt-BR" sz="1100" dirty="0" err="1" smtClean="0">
                <a:latin typeface="Arial" pitchFamily="34" charset="0"/>
                <a:cs typeface="Arial" pitchFamily="34" charset="0"/>
              </a:rPr>
              <a:t>m²</a:t>
            </a:r>
            <a:r>
              <a:rPr lang="pt-BR" sz="1100" dirty="0" smtClean="0">
                <a:latin typeface="Arial" pitchFamily="34" charset="0"/>
                <a:cs typeface="Arial" pitchFamily="34" charset="0"/>
              </a:rPr>
              <a:t>) . </a:t>
            </a:r>
            <a:r>
              <a:rPr lang="pt-BR" sz="1100" dirty="0">
                <a:latin typeface="Arial" pitchFamily="34" charset="0"/>
                <a:cs typeface="Arial" pitchFamily="34" charset="0"/>
              </a:rPr>
              <a:t>Cada unidade habitacional é composta por sala, cozinha, área de serviço, banheiro e 02 dormitórios. Conta ainda com </a:t>
            </a:r>
            <a:r>
              <a:rPr lang="pt-BR" sz="1100" dirty="0" smtClean="0">
                <a:latin typeface="Arial" pitchFamily="34" charset="0"/>
                <a:cs typeface="Arial" pitchFamily="34" charset="0"/>
              </a:rPr>
              <a:t>centro comunitário, área </a:t>
            </a:r>
            <a:r>
              <a:rPr lang="pt-BR" sz="1100" dirty="0">
                <a:latin typeface="Arial" pitchFamily="34" charset="0"/>
                <a:cs typeface="Arial" pitchFamily="34" charset="0"/>
              </a:rPr>
              <a:t>de </a:t>
            </a:r>
            <a:r>
              <a:rPr lang="pt-BR" sz="1100" dirty="0" smtClean="0">
                <a:latin typeface="Arial" pitchFamily="34" charset="0"/>
                <a:cs typeface="Arial" pitchFamily="34" charset="0"/>
              </a:rPr>
              <a:t>lazer (salão </a:t>
            </a:r>
            <a:r>
              <a:rPr lang="pt-BR" sz="1100" dirty="0">
                <a:latin typeface="Arial" pitchFamily="34" charset="0"/>
                <a:cs typeface="Arial" pitchFamily="34" charset="0"/>
              </a:rPr>
              <a:t>de </a:t>
            </a:r>
            <a:r>
              <a:rPr lang="pt-BR" sz="1100" dirty="0" smtClean="0">
                <a:latin typeface="Arial" pitchFamily="34" charset="0"/>
                <a:cs typeface="Arial" pitchFamily="34" charset="0"/>
              </a:rPr>
              <a:t>jogos, quadra esportiva, playground, </a:t>
            </a:r>
            <a:r>
              <a:rPr lang="pt-BR" sz="1100" dirty="0" err="1" smtClean="0">
                <a:latin typeface="Arial" pitchFamily="34" charset="0"/>
                <a:cs typeface="Arial" pitchFamily="34" charset="0"/>
              </a:rPr>
              <a:t>brinquedoteca</a:t>
            </a:r>
            <a:r>
              <a:rPr lang="pt-BR" sz="1100" dirty="0" smtClean="0">
                <a:latin typeface="Arial" pitchFamily="34" charset="0"/>
                <a:cs typeface="Arial" pitchFamily="34" charset="0"/>
              </a:rPr>
              <a:t>, salão de festas e quiosque com churrasqueira), </a:t>
            </a:r>
            <a:r>
              <a:rPr lang="pt-BR" sz="1100" dirty="0">
                <a:latin typeface="Arial" pitchFamily="34" charset="0"/>
                <a:cs typeface="Arial" pitchFamily="34" charset="0"/>
              </a:rPr>
              <a:t>vagas para </a:t>
            </a:r>
            <a:r>
              <a:rPr lang="pt-BR" sz="1100" dirty="0" smtClean="0">
                <a:latin typeface="Arial" pitchFamily="34" charset="0"/>
                <a:cs typeface="Arial" pitchFamily="34" charset="0"/>
              </a:rPr>
              <a:t>automóvel, moto e bicicleta.</a:t>
            </a:r>
            <a:endParaRPr lang="pt-BR" sz="1100" dirty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pt-BR" sz="1800" b="1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91F88FFE-8FFE-4CB8-940F-CCD63A1F4D8E}"/>
              </a:ext>
            </a:extLst>
          </p:cNvPr>
          <p:cNvSpPr txBox="1"/>
          <p:nvPr/>
        </p:nvSpPr>
        <p:spPr>
          <a:xfrm>
            <a:off x="1952367" y="5542362"/>
            <a:ext cx="41436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latin typeface="Arial" panose="020B0604020202020204" pitchFamily="34" charset="0"/>
                <a:cs typeface="Arial" panose="020B0604020202020204" pitchFamily="34" charset="0"/>
              </a:rPr>
              <a:t>Projeto arquitetônico - Pavimento tipo.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F9A397A3-434B-4CA8-8366-FAE13F246CDA}"/>
              </a:ext>
            </a:extLst>
          </p:cNvPr>
          <p:cNvSpPr txBox="1"/>
          <p:nvPr/>
        </p:nvSpPr>
        <p:spPr>
          <a:xfrm>
            <a:off x="6438157" y="5540160"/>
            <a:ext cx="41436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latin typeface="Arial" panose="020B0604020202020204" pitchFamily="34" charset="0"/>
                <a:cs typeface="Arial" panose="020B0604020202020204" pitchFamily="34" charset="0"/>
              </a:rPr>
              <a:t>Projeto arquitetônico – Elevação.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9199" y="2776719"/>
            <a:ext cx="4652191" cy="274700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20207" y="2758511"/>
            <a:ext cx="3088120" cy="2748981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9" name="Imagem 8" descr="image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5269" y="264900"/>
            <a:ext cx="1361174" cy="5444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2104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ogo coha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880" y="224224"/>
            <a:ext cx="2557462" cy="667164"/>
          </a:xfrm>
          <a:prstGeom prst="rect">
            <a:avLst/>
          </a:prstGeom>
        </p:spPr>
      </p:pic>
      <p:pic>
        <p:nvPicPr>
          <p:cNvPr id="5" name="Imagem 4" descr="logo santo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308" y="200072"/>
            <a:ext cx="2389827" cy="58688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91F88FFE-8FFE-4CB8-940F-CCD63A1F4D8E}"/>
              </a:ext>
            </a:extLst>
          </p:cNvPr>
          <p:cNvSpPr txBox="1"/>
          <p:nvPr/>
        </p:nvSpPr>
        <p:spPr>
          <a:xfrm>
            <a:off x="1392194" y="5311703"/>
            <a:ext cx="2636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latin typeface="Arial" panose="020B0604020202020204" pitchFamily="34" charset="0"/>
                <a:cs typeface="Arial" panose="020B0604020202020204" pitchFamily="34" charset="0"/>
              </a:rPr>
              <a:t>Projeto arquitetônico </a:t>
            </a: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– Apartamento tipo (finais 1, 2, 3, 4, 5 e 6).</a:t>
            </a:r>
            <a:endParaRPr lang="pt-B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 descr="Final 12345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69416" y="1700290"/>
            <a:ext cx="3987113" cy="318969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Imagem 9" descr="Final 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7777" y="1293340"/>
            <a:ext cx="5004487" cy="398711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1" name="CaixaDeTexto 10">
            <a:extLst>
              <a:ext uri="{FF2B5EF4-FFF2-40B4-BE49-F238E27FC236}">
                <a16:creationId xmlns="" xmlns:a16="http://schemas.microsoft.com/office/drawing/2014/main" id="{91F88FFE-8FFE-4CB8-940F-CCD63A1F4D8E}"/>
              </a:ext>
            </a:extLst>
          </p:cNvPr>
          <p:cNvSpPr txBox="1"/>
          <p:nvPr/>
        </p:nvSpPr>
        <p:spPr>
          <a:xfrm>
            <a:off x="5045676" y="5315822"/>
            <a:ext cx="41436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latin typeface="Arial" panose="020B0604020202020204" pitchFamily="34" charset="0"/>
                <a:cs typeface="Arial" panose="020B0604020202020204" pitchFamily="34" charset="0"/>
              </a:rPr>
              <a:t>Projeto arquitetônico </a:t>
            </a: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– Apartamento tipo (final 7).</a:t>
            </a:r>
            <a:endParaRPr lang="pt-B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7" descr="image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5269" y="264900"/>
            <a:ext cx="1361174" cy="5444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2104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ogo coha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880" y="224224"/>
            <a:ext cx="2557462" cy="667164"/>
          </a:xfrm>
          <a:prstGeom prst="rect">
            <a:avLst/>
          </a:prstGeom>
        </p:spPr>
      </p:pic>
      <p:pic>
        <p:nvPicPr>
          <p:cNvPr id="5" name="Imagem 4" descr="logo santo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308" y="200072"/>
            <a:ext cx="2389827" cy="58688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91F88FFE-8FFE-4CB8-940F-CCD63A1F4D8E}"/>
              </a:ext>
            </a:extLst>
          </p:cNvPr>
          <p:cNvSpPr txBox="1"/>
          <p:nvPr/>
        </p:nvSpPr>
        <p:spPr>
          <a:xfrm>
            <a:off x="4024961" y="6075178"/>
            <a:ext cx="26361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Imagem do Empreendimento Santos “T”.</a:t>
            </a:r>
            <a:endParaRPr lang="pt-B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7" descr="imag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5269" y="264900"/>
            <a:ext cx="1361174" cy="544470"/>
          </a:xfrm>
          <a:prstGeom prst="rect">
            <a:avLst/>
          </a:prstGeom>
        </p:spPr>
      </p:pic>
      <p:pic>
        <p:nvPicPr>
          <p:cNvPr id="9" name="Imagem 8" descr="WhatsApp Image 2018-03-05 at 16.37.06 (3)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5919" y="1137987"/>
            <a:ext cx="3569181" cy="484011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4" name="Imagem 13" descr="WhatsApp Image 2018-03-05 at 16.37.06 (2)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7954" y="1130061"/>
            <a:ext cx="3652081" cy="486944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52104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ogo coha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880" y="224224"/>
            <a:ext cx="2557462" cy="667164"/>
          </a:xfrm>
          <a:prstGeom prst="rect">
            <a:avLst/>
          </a:prstGeom>
        </p:spPr>
      </p:pic>
      <p:pic>
        <p:nvPicPr>
          <p:cNvPr id="5" name="Imagem 4" descr="logo santo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308" y="200072"/>
            <a:ext cx="2389827" cy="586882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="" xmlns:a16="http://schemas.microsoft.com/office/drawing/2014/main" id="{91F88FFE-8FFE-4CB8-940F-CCD63A1F4D8E}"/>
              </a:ext>
            </a:extLst>
          </p:cNvPr>
          <p:cNvSpPr txBox="1"/>
          <p:nvPr/>
        </p:nvSpPr>
        <p:spPr>
          <a:xfrm>
            <a:off x="3544215" y="5017318"/>
            <a:ext cx="41436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Imagem do Empreendimento Santos “T” (quadra esportiva).</a:t>
            </a:r>
            <a:endParaRPr lang="pt-B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6" descr="Resultado de imagem para santos 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1187" y="1609684"/>
            <a:ext cx="4922239" cy="3281494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</p:pic>
      <p:pic>
        <p:nvPicPr>
          <p:cNvPr id="8" name="Imagem 7" descr="imag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5269" y="264900"/>
            <a:ext cx="1361174" cy="544470"/>
          </a:xfrm>
          <a:prstGeom prst="rect">
            <a:avLst/>
          </a:prstGeom>
        </p:spPr>
      </p:pic>
      <p:pic>
        <p:nvPicPr>
          <p:cNvPr id="10" name="Imagem 9" descr="WhatsApp Image 2018-03-05 at 16.37.06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6755" y="1604512"/>
            <a:ext cx="4977763" cy="327803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52104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ogo coha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880" y="224224"/>
            <a:ext cx="2557462" cy="667164"/>
          </a:xfrm>
          <a:prstGeom prst="rect">
            <a:avLst/>
          </a:prstGeom>
        </p:spPr>
      </p:pic>
      <p:pic>
        <p:nvPicPr>
          <p:cNvPr id="5" name="Imagem 4" descr="logo santo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308" y="200072"/>
            <a:ext cx="2389827" cy="586882"/>
          </a:xfrm>
          <a:prstGeom prst="rect">
            <a:avLst/>
          </a:prstGeom>
        </p:spPr>
      </p:pic>
      <p:sp>
        <p:nvSpPr>
          <p:cNvPr id="7" name="Subtítulo 7"/>
          <p:cNvSpPr txBox="1">
            <a:spLocks/>
          </p:cNvSpPr>
          <p:nvPr/>
        </p:nvSpPr>
        <p:spPr>
          <a:xfrm>
            <a:off x="1293341" y="1086929"/>
            <a:ext cx="7980662" cy="524486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r>
              <a:rPr lang="pt-BR" sz="11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d) </a:t>
            </a:r>
            <a:r>
              <a:rPr kumimoji="0" lang="pt-BR" sz="1100" b="1" i="0" u="sng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Prioridade de Atendimento:</a:t>
            </a:r>
            <a:r>
              <a:rPr kumimoji="0" lang="pt-BR" sz="1100" b="1" i="0" u="sng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Identificação do grupo Alvo</a:t>
            </a:r>
            <a:r>
              <a:rPr kumimoji="0" lang="pt-BR" sz="1100" b="1" i="0" u="sng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</a:t>
            </a:r>
          </a:p>
          <a:p>
            <a:pPr lvl="0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SzPct val="80000"/>
              <a:defRPr/>
            </a:pPr>
            <a:r>
              <a:rPr lang="pt-BR" sz="1100" dirty="0">
                <a:latin typeface="Arial" pitchFamily="34" charset="0"/>
                <a:cs typeface="Arial" pitchFamily="34" charset="0"/>
              </a:rPr>
              <a:t>O Empreendimento Habitacional de Interesse Social Santos “T</a:t>
            </a:r>
            <a:r>
              <a:rPr lang="pt-BR" sz="1100" dirty="0" smtClean="0">
                <a:latin typeface="Arial" pitchFamily="34" charset="0"/>
                <a:cs typeface="Arial" pitchFamily="34" charset="0"/>
              </a:rPr>
              <a:t>” (Vila Santa Casa) atendeu as famílias residentes na Vila Santa Casa, em condições  precárias de insolação e ventilação (ambientes insalubres).</a:t>
            </a:r>
          </a:p>
          <a:p>
            <a:pPr marL="0" marR="0" lvl="0" indent="0" algn="l" defTabSz="457200" rtl="0" eaLnBrk="1" fontAlgn="auto" latinLnBrk="0" hangingPunct="1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lang="pt-BR" sz="1100" dirty="0" smtClean="0">
              <a:latin typeface="Arial" pitchFamily="34" charset="0"/>
              <a:cs typeface="Arial" pitchFamily="34" charset="0"/>
            </a:endParaRPr>
          </a:p>
          <a:p>
            <a:pPr lvl="0">
              <a:lnSpc>
                <a:spcPct val="170000"/>
              </a:lnSpc>
              <a:defRPr/>
            </a:pPr>
            <a:r>
              <a:rPr lang="pt-BR" sz="11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e) </a:t>
            </a:r>
            <a:r>
              <a:rPr lang="pt-BR" sz="1100" b="1" u="sng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Identificação com a Categoria em que concorre ao prêmio do Selo de Mérito:</a:t>
            </a:r>
          </a:p>
          <a:p>
            <a:pPr lvl="0">
              <a:lnSpc>
                <a:spcPct val="170000"/>
              </a:lnSpc>
              <a:defRPr/>
            </a:pPr>
            <a:r>
              <a:rPr lang="pt-BR" sz="1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 Empreendimento Habitacional denominado Santos “T” (Santa Casa), se enquadra na categoria, a saber:</a:t>
            </a:r>
          </a:p>
          <a:p>
            <a:pPr lvl="0" algn="just">
              <a:lnSpc>
                <a:spcPct val="170000"/>
              </a:lnSpc>
            </a:pPr>
            <a:r>
              <a:rPr lang="pt-BR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Projetos, Ações, Planos e Programas voltados para a produção e/ou gestão de HIS - </a:t>
            </a:r>
            <a:r>
              <a:rPr lang="pt-BR" sz="1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Enquadram-se nesta categoria:</a:t>
            </a:r>
          </a:p>
          <a:p>
            <a:pPr lvl="0" algn="just">
              <a:lnSpc>
                <a:spcPct val="170000"/>
              </a:lnSpc>
              <a:buFontTx/>
              <a:buChar char="-"/>
            </a:pPr>
            <a:r>
              <a:rPr lang="pt-BR" sz="1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Grandes intervenções urbanas com impactos regionais;</a:t>
            </a:r>
          </a:p>
          <a:p>
            <a:pPr lvl="0" algn="just">
              <a:lnSpc>
                <a:spcPct val="170000"/>
              </a:lnSpc>
              <a:buFontTx/>
              <a:buChar char="-"/>
            </a:pPr>
            <a:r>
              <a:rPr lang="pt-BR" sz="1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Regularização Fundiária;</a:t>
            </a:r>
          </a:p>
          <a:p>
            <a:pPr lvl="0" algn="just">
              <a:lnSpc>
                <a:spcPct val="170000"/>
              </a:lnSpc>
              <a:buFontTx/>
              <a:buChar char="-"/>
            </a:pPr>
            <a:r>
              <a:rPr lang="pt-BR" sz="1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Ações que assegurem maior eficácia no cumprimento dos objetivos da instituição e/ou racionalização de procedimentos e/ou otimização dos custos;</a:t>
            </a:r>
          </a:p>
          <a:p>
            <a:pPr lvl="0" algn="just">
              <a:lnSpc>
                <a:spcPct val="170000"/>
              </a:lnSpc>
              <a:buFontTx/>
              <a:buChar char="-"/>
            </a:pPr>
            <a:r>
              <a:rPr lang="pt-BR" sz="1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Planos e ações que envolvam o aperfeiçoamento do arcabouço técnico-legal com o objetivo de ampliar o atendimento à habitação de interesse social;</a:t>
            </a:r>
          </a:p>
          <a:p>
            <a:pPr lvl="0" algn="just">
              <a:lnSpc>
                <a:spcPct val="170000"/>
              </a:lnSpc>
              <a:buFontTx/>
              <a:buChar char="-"/>
            </a:pPr>
            <a:r>
              <a:rPr lang="pt-BR" sz="1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Parceria entre órgãos públicos e com iniciativa privada;</a:t>
            </a:r>
          </a:p>
          <a:p>
            <a:pPr lvl="0" algn="just">
              <a:lnSpc>
                <a:spcPct val="170000"/>
              </a:lnSpc>
              <a:buFontTx/>
              <a:buChar char="-"/>
            </a:pPr>
            <a:r>
              <a:rPr lang="pt-BR" sz="1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Assistência Técnica vinculada a construção em Lotes urbanizados ou outra modalidade de autoconstrução;</a:t>
            </a:r>
          </a:p>
          <a:p>
            <a:pPr lvl="0" algn="just">
              <a:lnSpc>
                <a:spcPct val="170000"/>
              </a:lnSpc>
              <a:buFontTx/>
              <a:buChar char="-"/>
            </a:pPr>
            <a:r>
              <a:rPr lang="pt-BR" sz="1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Revitalização de edificações ou áreas urbanas;</a:t>
            </a:r>
          </a:p>
          <a:p>
            <a:pPr lvl="0" algn="just">
              <a:lnSpc>
                <a:spcPct val="170000"/>
              </a:lnSpc>
              <a:buFontTx/>
              <a:buChar char="-"/>
            </a:pPr>
            <a:r>
              <a:rPr lang="pt-BR" sz="1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Locação Social – construção e/ou gestão de imóveis;</a:t>
            </a:r>
          </a:p>
          <a:p>
            <a:pPr lvl="0" algn="just">
              <a:lnSpc>
                <a:spcPct val="170000"/>
              </a:lnSpc>
              <a:buFontTx/>
              <a:buChar char="-"/>
            </a:pPr>
            <a:r>
              <a:rPr lang="pt-BR" sz="1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Trabalho Social – soluções que visem a sustentabilidade em conjuntos habitacionais.</a:t>
            </a:r>
            <a:endParaRPr lang="pt-BR" sz="1100" dirty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pt-BR" sz="180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r>
              <a:rPr lang="pt-BR" dirty="0">
                <a:latin typeface="Arial" pitchFamily="34" charset="0"/>
                <a:cs typeface="Arial" pitchFamily="34" charset="0"/>
              </a:rPr>
              <a:t>				</a:t>
            </a:r>
            <a:r>
              <a:rPr lang="pt-BR" sz="1000" dirty="0">
                <a:latin typeface="Arial" pitchFamily="34" charset="0"/>
                <a:cs typeface="Arial" pitchFamily="34" charset="0"/>
              </a:rPr>
              <a:t>		</a:t>
            </a:r>
            <a:endParaRPr kumimoji="0" lang="pt-BR" sz="100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Imagem 5" descr="imag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5269" y="264900"/>
            <a:ext cx="1361174" cy="5444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2104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ogo coha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880" y="224224"/>
            <a:ext cx="2557462" cy="667164"/>
          </a:xfrm>
          <a:prstGeom prst="rect">
            <a:avLst/>
          </a:prstGeom>
        </p:spPr>
      </p:pic>
      <p:pic>
        <p:nvPicPr>
          <p:cNvPr id="5" name="Imagem 4" descr="logo santo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308" y="200072"/>
            <a:ext cx="2389827" cy="586882"/>
          </a:xfrm>
          <a:prstGeom prst="rect">
            <a:avLst/>
          </a:prstGeom>
        </p:spPr>
      </p:pic>
      <p:sp>
        <p:nvSpPr>
          <p:cNvPr id="6" name="Subtítulo 7"/>
          <p:cNvSpPr txBox="1">
            <a:spLocks noGrp="1"/>
          </p:cNvSpPr>
          <p:nvPr>
            <p:ph type="subTitle" idx="1"/>
          </p:nvPr>
        </p:nvSpPr>
        <p:spPr>
          <a:xfrm>
            <a:off x="1359244" y="1087395"/>
            <a:ext cx="7914932" cy="54781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lnSpc>
                <a:spcPct val="170000"/>
              </a:lnSpc>
              <a:defRPr/>
            </a:pPr>
            <a:r>
              <a:rPr lang="pt-BR" sz="11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f) </a:t>
            </a:r>
            <a:r>
              <a:rPr lang="pt-BR" sz="1100" b="1" u="sng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Prazo de Execução :</a:t>
            </a:r>
            <a:r>
              <a:rPr lang="pt-BR" sz="11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 obra foi executada pela empresa PANDA Engenharia e Construções Ltda., através de licitação pública, a qual foi executada em  </a:t>
            </a:r>
            <a:r>
              <a:rPr lang="pt-BR" sz="11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40 meses </a:t>
            </a:r>
            <a:r>
              <a:rPr lang="pt-BR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(Ordem de serviço: 22/12/2014/ Encerramento: 23/04/2018). </a:t>
            </a:r>
          </a:p>
          <a:p>
            <a:pPr algn="just">
              <a:lnSpc>
                <a:spcPct val="170000"/>
              </a:lnSpc>
              <a:defRPr/>
            </a:pPr>
            <a:endParaRPr lang="pt-BR" sz="11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457200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r>
              <a:rPr lang="pt-BR" sz="11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g</a:t>
            </a:r>
            <a:r>
              <a:rPr lang="pt-BR" sz="11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) </a:t>
            </a:r>
            <a:r>
              <a:rPr kumimoji="0" lang="pt-BR" sz="1100" b="1" i="0" u="sng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itchFamily="34" charset="0"/>
              </a:rPr>
              <a:t>Estratégia Adotada:</a:t>
            </a:r>
            <a:r>
              <a:rPr kumimoji="0" lang="pt-BR" sz="1100" b="1" i="0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kumimoji="0" lang="pt-BR" sz="110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itchFamily="34" charset="0"/>
              </a:rPr>
              <a:t>Para extinguir as </a:t>
            </a:r>
            <a:r>
              <a:rPr kumimoji="0" lang="pt-BR" sz="1100" i="0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itchFamily="34" charset="0"/>
              </a:rPr>
              <a:t>submoradias</a:t>
            </a:r>
            <a:r>
              <a:rPr kumimoji="0" lang="pt-BR" sz="1100" i="0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itchFamily="34" charset="0"/>
              </a:rPr>
              <a:t> d</a:t>
            </a:r>
            <a:r>
              <a:rPr kumimoji="0" lang="pt-BR" sz="1100" i="0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itchFamily="34" charset="0"/>
              </a:rPr>
              <a:t>a </a:t>
            </a:r>
            <a:r>
              <a:rPr kumimoji="0" lang="pt-BR" sz="110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itchFamily="34" charset="0"/>
              </a:rPr>
              <a:t>Vila Santa </a:t>
            </a:r>
            <a:r>
              <a:rPr kumimoji="0" lang="pt-BR" sz="1100" i="0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itchFamily="34" charset="0"/>
              </a:rPr>
              <a:t>Casa</a:t>
            </a:r>
            <a:r>
              <a:rPr kumimoji="0" lang="pt-BR" sz="1100" i="0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kumimoji="0" lang="pt-BR" sz="1100" i="0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itchFamily="34" charset="0"/>
              </a:rPr>
              <a:t>foi </a:t>
            </a:r>
            <a:r>
              <a:rPr kumimoji="0" lang="pt-BR" sz="110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itchFamily="34" charset="0"/>
              </a:rPr>
              <a:t>adotada a estratégia de intervenção dividida em 4 fases:</a:t>
            </a:r>
          </a:p>
          <a:p>
            <a:pPr lvl="0" algn="just">
              <a:lnSpc>
                <a:spcPct val="150000"/>
              </a:lnSpc>
            </a:pPr>
            <a:r>
              <a:rPr lang="pt-BR" sz="1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1ª Fase: </a:t>
            </a:r>
            <a:r>
              <a:rPr lang="pt-BR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Abertura da Av. Senador Feijó (Início das tratativas)  - Ano de 1995;</a:t>
            </a:r>
          </a:p>
          <a:p>
            <a:pPr lvl="0" algn="just">
              <a:lnSpc>
                <a:spcPct val="150000"/>
              </a:lnSpc>
            </a:pPr>
            <a:r>
              <a:rPr lang="pt-BR" sz="1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2ª Fase: </a:t>
            </a:r>
            <a:r>
              <a:rPr lang="pt-BR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Remoção de 69 famílias para os Edifícios I e II </a:t>
            </a:r>
          </a:p>
          <a:p>
            <a:pPr lvl="0" algn="just">
              <a:lnSpc>
                <a:spcPct val="150000"/>
              </a:lnSpc>
            </a:pPr>
            <a:r>
              <a:rPr lang="pt-BR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unidades habitacionais: Av. Comendador Martins  - Ano de 1996;</a:t>
            </a:r>
          </a:p>
          <a:p>
            <a:pPr marL="514350" lvl="0" indent="-514350" algn="just">
              <a:lnSpc>
                <a:spcPct val="150000"/>
              </a:lnSpc>
            </a:pPr>
            <a:r>
              <a:rPr lang="pt-BR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unidades habitacionais: Av. Washington Luís – Ano de 1998;</a:t>
            </a:r>
          </a:p>
          <a:p>
            <a:pPr marL="514350" lvl="0" indent="-514350" algn="just">
              <a:lnSpc>
                <a:spcPct val="150000"/>
              </a:lnSpc>
            </a:pPr>
            <a:r>
              <a:rPr lang="pt-BR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unidades habitacionais (alojamento provisório): Av. Comendador Martins - Ano de 1999;</a:t>
            </a:r>
          </a:p>
          <a:p>
            <a:pPr lvl="0" algn="just">
              <a:lnSpc>
                <a:spcPct val="150000"/>
              </a:lnSpc>
            </a:pPr>
            <a:r>
              <a:rPr lang="pt-BR" sz="1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3ª Fase: </a:t>
            </a:r>
            <a:r>
              <a:rPr lang="pt-BR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Remoção de 16 famílias para o Edifício III (Cooperativa 16 famílias da Vila Santa Casa + 14 famílias de servidores municipais/ Total de 30 unidades habitacionais. Av. Senador Feijó - Ano de 2006);</a:t>
            </a:r>
          </a:p>
          <a:p>
            <a:pPr lvl="0" algn="just">
              <a:lnSpc>
                <a:spcPct val="150000"/>
              </a:lnSpc>
            </a:pPr>
            <a:r>
              <a:rPr lang="pt-BR" sz="1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4ª Fase: </a:t>
            </a:r>
            <a:r>
              <a:rPr lang="pt-BR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Remoção de 133 famílias para o Edifício Santos “T” (Vila Santa Casa - Ano de 2018).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pt-BR" sz="1100" b="1" i="0" u="sng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lang="pt-BR" sz="1100" b="1" u="sng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pt-BR" sz="1100" b="1" i="0" u="sng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Imagem 6" descr="imag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5269" y="264900"/>
            <a:ext cx="1361174" cy="5444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2104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ogo coha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880" y="224224"/>
            <a:ext cx="2557462" cy="667164"/>
          </a:xfrm>
          <a:prstGeom prst="rect">
            <a:avLst/>
          </a:prstGeom>
        </p:spPr>
      </p:pic>
      <p:pic>
        <p:nvPicPr>
          <p:cNvPr id="5" name="Imagem 4" descr="logo santo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308" y="200072"/>
            <a:ext cx="2389827" cy="586882"/>
          </a:xfrm>
          <a:prstGeom prst="rect">
            <a:avLst/>
          </a:prstGeom>
        </p:spPr>
      </p:pic>
      <p:sp>
        <p:nvSpPr>
          <p:cNvPr id="6" name="Subtítulo 7"/>
          <p:cNvSpPr txBox="1">
            <a:spLocks noGrp="1"/>
          </p:cNvSpPr>
          <p:nvPr>
            <p:ph type="subTitle" idx="1"/>
          </p:nvPr>
        </p:nvSpPr>
        <p:spPr>
          <a:xfrm>
            <a:off x="1457111" y="1350319"/>
            <a:ext cx="7767637" cy="43337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just">
              <a:lnSpc>
                <a:spcPct val="170000"/>
              </a:lnSpc>
              <a:defRPr/>
            </a:pPr>
            <a:r>
              <a:rPr lang="pt-BR" sz="11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h) </a:t>
            </a:r>
            <a:r>
              <a:rPr kumimoji="0" lang="pt-BR" sz="1100" b="1" i="0" u="sng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Quadro Resumo dos investimentos aportados:</a:t>
            </a:r>
            <a:r>
              <a:rPr kumimoji="0" lang="pt-BR" sz="1100" b="1" i="0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pt-BR" sz="1100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</a:t>
            </a:r>
            <a:r>
              <a:rPr kumimoji="0" lang="pt-BR" sz="1100" i="0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empreendimento denominado Santos “T” (Vila Santa Casa</a:t>
            </a:r>
            <a:r>
              <a:rPr kumimoji="0" lang="pt-BR" sz="1100" i="0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 </a:t>
            </a:r>
            <a:r>
              <a:rPr kumimoji="0" lang="pt-BR" sz="1100" i="0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foi realizado em parceria entre </a:t>
            </a:r>
            <a:r>
              <a:rPr lang="pt-BR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kumimoji="0" lang="pt-BR" sz="1100" i="0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CDHU </a:t>
            </a:r>
            <a:r>
              <a:rPr kumimoji="0" lang="pt-BR" sz="1100" i="0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</a:t>
            </a:r>
            <a:r>
              <a:rPr lang="pt-BR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Companhia de Desenvolvimento Habitacional e Urbano do Estado de São Paulo), </a:t>
            </a:r>
            <a:r>
              <a:rPr lang="pt-BR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 Prefeitura </a:t>
            </a:r>
            <a:r>
              <a:rPr kumimoji="0" lang="pt-BR" sz="1100" i="0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 Santos e </a:t>
            </a:r>
            <a:r>
              <a:rPr kumimoji="0" lang="pt-BR" sz="1100" i="0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 COHAB-ST </a:t>
            </a:r>
            <a:r>
              <a:rPr kumimoji="0" lang="pt-BR" sz="1100" i="0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(Companhia de Habitação da Baixada Santista).</a:t>
            </a:r>
          </a:p>
          <a:p>
            <a:pPr lvl="0" algn="just">
              <a:lnSpc>
                <a:spcPct val="170000"/>
              </a:lnSpc>
              <a:defRPr/>
            </a:pPr>
            <a:r>
              <a:rPr lang="pt-BR" sz="1100" b="1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h.1) Terreno: </a:t>
            </a:r>
            <a:r>
              <a:rPr lang="pt-BR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 t</a:t>
            </a:r>
            <a:r>
              <a:rPr lang="pt-BR" sz="1100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erreno </a:t>
            </a:r>
            <a:r>
              <a:rPr lang="pt-BR" sz="1100" baseline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foi doado </a:t>
            </a:r>
            <a:r>
              <a:rPr lang="pt-BR" sz="1100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pela </a:t>
            </a:r>
            <a:r>
              <a:rPr lang="pt-BR" sz="1100" baseline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COHAB-ST </a:t>
            </a:r>
            <a:r>
              <a:rPr lang="pt-BR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(Companhia de Habitação da Baixada Santista)</a:t>
            </a:r>
            <a:r>
              <a:rPr lang="pt-BR" sz="1100" baseline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1100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à CDHU (Companhia de Desenvolvimento Habitacional e Urbano do Estado de São Paulo);</a:t>
            </a:r>
          </a:p>
          <a:p>
            <a:pPr lvl="0" algn="just">
              <a:lnSpc>
                <a:spcPct val="170000"/>
              </a:lnSpc>
              <a:defRPr/>
            </a:pPr>
            <a:r>
              <a:rPr lang="pt-BR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h.2) Projetos: </a:t>
            </a:r>
            <a:r>
              <a:rPr lang="pt-BR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Os projetos </a:t>
            </a:r>
            <a:r>
              <a:rPr lang="pt-BR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(arquitetônico, executivos e complementares) foram elaborados/contratados </a:t>
            </a:r>
            <a:r>
              <a:rPr lang="pt-BR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 aprovados pela COHAB-ST (Companhia de Habitação da Baixada Santista);</a:t>
            </a:r>
          </a:p>
          <a:p>
            <a:pPr algn="just">
              <a:lnSpc>
                <a:spcPct val="170000"/>
              </a:lnSpc>
              <a:defRPr/>
            </a:pPr>
            <a:r>
              <a:rPr lang="pt-BR" sz="1100" b="1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pt-BR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.3) Construção: </a:t>
            </a:r>
            <a:r>
              <a:rPr lang="pt-BR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 construção do </a:t>
            </a:r>
            <a:r>
              <a:rPr lang="pt-BR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empreendimento </a:t>
            </a:r>
            <a:r>
              <a:rPr lang="pt-BR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foi licitada e contratada pela CDHU (Companhia de Desenvolvimento Habitacional e Urbano do Estado de São Paulo</a:t>
            </a:r>
            <a:r>
              <a:rPr lang="pt-BR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).</a:t>
            </a:r>
          </a:p>
          <a:p>
            <a:pPr algn="just">
              <a:lnSpc>
                <a:spcPct val="170000"/>
              </a:lnSpc>
              <a:defRPr/>
            </a:pPr>
            <a:r>
              <a:rPr lang="pt-BR" sz="1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Valor total final do investimento com a obra: R$ 24.289.157,25 (em 01/04/2018).</a:t>
            </a:r>
            <a:endParaRPr lang="pt-BR" sz="11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lvl="0" algn="just">
              <a:lnSpc>
                <a:spcPct val="150000"/>
              </a:lnSpc>
              <a:defRPr/>
            </a:pPr>
            <a:endParaRPr lang="pt-BR" sz="1100" b="1" baseline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just">
              <a:lnSpc>
                <a:spcPct val="150000"/>
              </a:lnSpc>
              <a:defRPr/>
            </a:pPr>
            <a:endParaRPr kumimoji="0" lang="pt-BR" sz="1100" b="1" i="0" u="sng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lang="pt-BR" sz="1100" b="1" u="sng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pt-BR" sz="1100" b="1" i="0" u="sng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Imagem 6" descr="imag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5269" y="264900"/>
            <a:ext cx="1361174" cy="5444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2104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ogo coha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880" y="224224"/>
            <a:ext cx="2557462" cy="667164"/>
          </a:xfrm>
          <a:prstGeom prst="rect">
            <a:avLst/>
          </a:prstGeom>
        </p:spPr>
      </p:pic>
      <p:pic>
        <p:nvPicPr>
          <p:cNvPr id="5" name="Imagem 4" descr="logo santo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308" y="200072"/>
            <a:ext cx="2389827" cy="586882"/>
          </a:xfrm>
          <a:prstGeom prst="rect">
            <a:avLst/>
          </a:prstGeom>
        </p:spPr>
      </p:pic>
      <p:sp>
        <p:nvSpPr>
          <p:cNvPr id="7" name="Subtítulo 7"/>
          <p:cNvSpPr txBox="1">
            <a:spLocks/>
          </p:cNvSpPr>
          <p:nvPr/>
        </p:nvSpPr>
        <p:spPr>
          <a:xfrm>
            <a:off x="1507067" y="1194486"/>
            <a:ext cx="7766936" cy="535517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pt-BR" sz="20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itchFamily="34" charset="0"/>
              </a:rPr>
              <a:t>a) Antecedentes</a:t>
            </a:r>
            <a:r>
              <a:rPr kumimoji="0" lang="pt-BR" sz="2000" b="1" i="0" u="sng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itchFamily="34" charset="0"/>
              </a:rPr>
              <a:t>:</a:t>
            </a:r>
          </a:p>
          <a:p>
            <a:pPr lvl="0" algn="just">
              <a:lnSpc>
                <a:spcPct val="170000"/>
              </a:lnSpc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a.1) A Vila Santa Casa: 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 denominada Vila Santa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Casa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situa-se no Bairro Encruzilhada, entre a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Região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entral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e a Orla de Santos/SP. Neste bairro, dotado de plenas condições de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infraestrutura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, as residências são predominantemente verticalizadas com 3 a 4 pavimentos. Na Vila Santa Casa, em específico, as moradias eram precárias, sendo construídas em alvenaria e de materiais variados, incluindo madeira e sucata. Apesar de ter um mínimo de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infraestrutura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(água e luz) resultante de uma primeira intervenção da Prefeitura, em 1994, a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favela possuía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uma ocupação extremamente adensada, acarretando condições precárias de insolação e ventilação, criando ambientes insalubres. A maior parte das edificações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tinha uso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exclusivamente residencial; apenas algumas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possuíam uso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misto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(comércio). 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70000"/>
              </a:lnSpc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70000"/>
              </a:lnSpc>
            </a:pP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a.2) Histórico: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Localizada num dos bairros nobres da cidade, antes conhecida por “Caldeirão do Diabo”, foi vista como um problema da cidade, cuja única solução seria a remoção das famílias residentes. Os moradores da Vila Santa Casa conviviam com o fato de que todas as benfeitorias construídas – quase na totalidade próprias, estavam em risco pois a propriedade do terreno se dividia entre Santa Casa (81,5%) e Prefeitura Municipal de Santos (18,5 %). Em setembro de 1994, a Prefeitura Municipal de Santos entregou obras de urbanização na Vila, que com a participação dos moradores, garantiram melhoria nas condições de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infraestrutura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. O terreno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foi comprado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pela Prefeitura de Santos e COHAB-ST (Companhia de Habitação da Baixada Santista) em 1995 a fim de que se elaborasse e executasse um projeto de urbanização na área, apontando alguns objetivos básicos, quais sejam: a revitalização urbana, o desenvolvimento econômico e a melhoria das condições de habitabilidade. Neste mesmo ano foi anunciada a “Operação Urbana” para abertura da Av. Senador Feijó e revitalização do local. </a:t>
            </a:r>
          </a:p>
          <a:p>
            <a:r>
              <a:rPr lang="pt-BR" dirty="0"/>
              <a:t/>
            </a:r>
            <a:br>
              <a:rPr lang="pt-BR" dirty="0"/>
            </a:br>
            <a:endParaRPr lang="pt-BR" dirty="0"/>
          </a:p>
          <a:p>
            <a:r>
              <a:rPr lang="pt-BR" dirty="0"/>
              <a:t/>
            </a:r>
            <a:br>
              <a:rPr lang="pt-BR" dirty="0"/>
            </a:br>
            <a:endParaRPr kumimoji="0" lang="pt-BR" sz="1800" b="1" i="0" u="sng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Imagem 5" descr="imag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5269" y="264900"/>
            <a:ext cx="1361174" cy="5444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2104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ogo coha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880" y="224224"/>
            <a:ext cx="2557462" cy="667164"/>
          </a:xfrm>
          <a:prstGeom prst="rect">
            <a:avLst/>
          </a:prstGeom>
        </p:spPr>
      </p:pic>
      <p:pic>
        <p:nvPicPr>
          <p:cNvPr id="5" name="Imagem 4" descr="logo santo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308" y="200072"/>
            <a:ext cx="2389827" cy="586882"/>
          </a:xfrm>
          <a:prstGeom prst="rect">
            <a:avLst/>
          </a:prstGeom>
        </p:spPr>
      </p:pic>
      <p:sp>
        <p:nvSpPr>
          <p:cNvPr id="6" name="Subtítulo 7"/>
          <p:cNvSpPr txBox="1">
            <a:spLocks noGrp="1"/>
          </p:cNvSpPr>
          <p:nvPr>
            <p:ph type="subTitle" idx="1"/>
          </p:nvPr>
        </p:nvSpPr>
        <p:spPr>
          <a:xfrm>
            <a:off x="1490063" y="1350319"/>
            <a:ext cx="7767637" cy="383128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r>
              <a:rPr lang="pt-BR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i) </a:t>
            </a:r>
            <a:r>
              <a:rPr kumimoji="0" lang="pt-BR" b="1" i="0" u="sng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Equipe Técnica envolvida diretamente no Projeto:</a:t>
            </a: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pt-BR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i.1) Elaboração e aprovação do projeto arquitetônico (Equipe técnica da COHAB-ST):</a:t>
            </a: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r>
              <a:rPr lang="pt-BR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Diretor </a:t>
            </a:r>
            <a:r>
              <a:rPr lang="pt-B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Presidente</a:t>
            </a:r>
            <a:r>
              <a:rPr lang="pt-BR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Maurício Queiroz </a:t>
            </a:r>
            <a:r>
              <a:rPr lang="pt-B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Prado</a:t>
            </a:r>
            <a:r>
              <a:rPr lang="pt-BR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pt-BR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Arquiteta: Regina Antonieta </a:t>
            </a:r>
            <a:r>
              <a:rPr kumimoji="0" lang="pt-BR" i="0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Lopes Del </a:t>
            </a:r>
            <a:r>
              <a:rPr kumimoji="0" lang="pt-BR" i="0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Cistia</a:t>
            </a:r>
            <a:r>
              <a:rPr kumimoji="0" lang="pt-BR" i="0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(CAU:</a:t>
            </a:r>
            <a:r>
              <a:rPr kumimoji="0" lang="pt-BR" i="0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A2448-1)</a:t>
            </a:r>
            <a:r>
              <a:rPr kumimoji="0" lang="pt-BR" i="0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.</a:t>
            </a:r>
          </a:p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r>
              <a:rPr lang="pt-BR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i.2</a:t>
            </a:r>
            <a:r>
              <a:rPr lang="pt-BR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 Elaboração e aprovação dos projetos executivos e complementares (Contratação pela COHAB-ST):</a:t>
            </a: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pt-BR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Empresa RSG </a:t>
            </a:r>
            <a:r>
              <a:rPr kumimoji="0" lang="pt-BR" i="0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Consultoria e Engenharia – </a:t>
            </a:r>
            <a:r>
              <a:rPr kumimoji="0" lang="pt-BR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Engenheiro: Ricardo </a:t>
            </a:r>
            <a:r>
              <a:rPr kumimoji="0" lang="pt-BR" i="0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Soares Gomes de Oliveira Filho (CREA/SP: 0873983).</a:t>
            </a: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r>
              <a:rPr lang="pt-BR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i.3</a:t>
            </a:r>
            <a:r>
              <a:rPr lang="pt-BR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 Execução do empreendimento (</a:t>
            </a:r>
            <a:r>
              <a:rPr lang="pt-BR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CDHU/ PANDA Engenharia e Construção </a:t>
            </a:r>
            <a:r>
              <a:rPr lang="pt-BR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Ltda</a:t>
            </a:r>
            <a:r>
              <a:rPr lang="pt-BR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):</a:t>
            </a:r>
            <a:endParaRPr lang="pt-BR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pt-BR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Responsável técnico pela </a:t>
            </a:r>
            <a:r>
              <a:rPr kumimoji="0" lang="pt-BR" i="0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obra</a:t>
            </a:r>
            <a:r>
              <a:rPr lang="pt-BR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–</a:t>
            </a:r>
            <a:r>
              <a:rPr kumimoji="0" lang="pt-BR" i="0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Engenheiro:</a:t>
            </a:r>
            <a:r>
              <a:rPr kumimoji="0" lang="pt-BR" i="0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pt-BR" i="0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Sérgio Amorim Andrade (CREA/MG: 53.880/D).</a:t>
            </a:r>
          </a:p>
          <a:p>
            <a:pPr lvl="0" algn="l">
              <a:lnSpc>
                <a:spcPct val="120000"/>
              </a:lnSpc>
              <a:defRPr/>
            </a:pPr>
            <a:r>
              <a:rPr lang="pt-BR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i.4</a:t>
            </a:r>
            <a:r>
              <a:rPr lang="pt-BR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 Trabalho social de pré e </a:t>
            </a:r>
            <a:r>
              <a:rPr lang="pt-BR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pós-ocupação </a:t>
            </a:r>
            <a:r>
              <a:rPr lang="pt-BR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(Equipe técnica da COHAB-ST):</a:t>
            </a:r>
          </a:p>
          <a:p>
            <a:pPr algn="l">
              <a:lnSpc>
                <a:spcPct val="120000"/>
              </a:lnSpc>
              <a:defRPr/>
            </a:pPr>
            <a:r>
              <a:rPr lang="pt-BR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Diretor presidente: Maurício Queiroz Prado;</a:t>
            </a: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pt-BR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Gerente responsável pela equipe do social: Maristela </a:t>
            </a:r>
            <a:r>
              <a:rPr kumimoji="0" lang="pt-BR" i="0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Bechara.</a:t>
            </a:r>
            <a:endParaRPr kumimoji="0" lang="pt-BR" i="0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lang="pt-BR" b="1" u="sng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pt-BR" sz="1800" b="1" i="0" u="sng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Imagem 6" descr="imag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5269" y="264900"/>
            <a:ext cx="1361174" cy="5444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2104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ogo coha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880" y="224224"/>
            <a:ext cx="2557462" cy="667164"/>
          </a:xfrm>
          <a:prstGeom prst="rect">
            <a:avLst/>
          </a:prstGeom>
        </p:spPr>
      </p:pic>
      <p:pic>
        <p:nvPicPr>
          <p:cNvPr id="5" name="Imagem 4" descr="logo santo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308" y="200072"/>
            <a:ext cx="2389827" cy="586882"/>
          </a:xfrm>
          <a:prstGeom prst="rect">
            <a:avLst/>
          </a:prstGeom>
        </p:spPr>
      </p:pic>
      <p:sp>
        <p:nvSpPr>
          <p:cNvPr id="6" name="Subtítulo 7"/>
          <p:cNvSpPr txBox="1">
            <a:spLocks noGrp="1"/>
          </p:cNvSpPr>
          <p:nvPr>
            <p:ph type="subTitle" idx="1"/>
          </p:nvPr>
        </p:nvSpPr>
        <p:spPr>
          <a:xfrm>
            <a:off x="1506538" y="1330657"/>
            <a:ext cx="7767637" cy="480401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lvl="0" algn="just">
              <a:defRPr/>
            </a:pPr>
            <a:r>
              <a:rPr lang="pt-BR" sz="4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j) </a:t>
            </a:r>
            <a:r>
              <a:rPr kumimoji="0" lang="pt-BR" sz="4400" b="1" i="0" u="sng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Papel dos Parceiros no Projeto:</a:t>
            </a:r>
            <a:r>
              <a:rPr kumimoji="0" lang="pt-BR" sz="4400" b="1" i="0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pt-BR" sz="4400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 empreendimento foi produzido em parceria:</a:t>
            </a:r>
          </a:p>
          <a:p>
            <a:pPr lvl="0" algn="just">
              <a:defRPr/>
            </a:pPr>
            <a:r>
              <a:rPr lang="pt-BR" sz="4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j.1) Prefeitura de </a:t>
            </a:r>
            <a:r>
              <a:rPr lang="pt-BR" sz="4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Santos e COHAB-ST (Companhia de Habitação da Baixada Santista): </a:t>
            </a:r>
            <a:r>
              <a:rPr lang="pt-BR" sz="4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Foram atribuições:</a:t>
            </a:r>
            <a:endParaRPr lang="pt-BR" sz="4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just">
              <a:lnSpc>
                <a:spcPct val="150000"/>
              </a:lnSpc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lang="pt-BR" sz="4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Elaboração dos projetos executivos de arquitetura e urbanismo e respectivas aprovações junto aos órgãos competente;</a:t>
            </a:r>
          </a:p>
          <a:p>
            <a:pPr lvl="0" algn="just">
              <a:lnSpc>
                <a:spcPct val="150000"/>
              </a:lnSpc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lang="pt-BR" sz="4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Obtenção do alvará de execução da obra que foi executada pela CDHU (Companhia de Desenvolvimento Habitacional e Urbano do Estado de São Paulo), em conformidade com o projeto aprovado junto aos órgãos competentes (alvará de aprovação nº 0146/2013) emitido pela Prefeitura de Santos;</a:t>
            </a:r>
          </a:p>
          <a:p>
            <a:pPr lvl="0" algn="just">
              <a:lnSpc>
                <a:spcPct val="150000"/>
              </a:lnSpc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lang="pt-BR" sz="4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Atendimento habitacional provisório das famílias até a entrega definitiva da solução habitacional pela CDHU (Companhia de Desenvolvimento Habitacional e Urbano do Estado de São Paulo);</a:t>
            </a:r>
          </a:p>
          <a:p>
            <a:pPr lvl="0" algn="just">
              <a:lnSpc>
                <a:spcPct val="150000"/>
              </a:lnSpc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lang="pt-BR" sz="4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Trabalho social de cadastramento, identificação e caracterização socioeconômica da população alvo em consonância com a Política habitacional do Estado, garantindo a elegibilidade da demanda, de acordo com os critérios de comercialização praticados pela CDHU (Companhia de Desenvolvimento Habitacional e Urbano do Estado de São Paulo);</a:t>
            </a:r>
          </a:p>
          <a:p>
            <a:pPr lvl="0" algn="just">
              <a:lnSpc>
                <a:spcPct val="150000"/>
              </a:lnSpc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lang="pt-BR" sz="4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Execução do trabalho  social dentro de 06 (seis) meses antes da entrega das chaves as famílias até 02 (dois) anos após a primeira mudança de família para o empreendimento Santos “T”;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Imagem 6" descr="imag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5269" y="264900"/>
            <a:ext cx="1361174" cy="5444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2104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ogo coha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880" y="224224"/>
            <a:ext cx="2557462" cy="667164"/>
          </a:xfrm>
          <a:prstGeom prst="rect">
            <a:avLst/>
          </a:prstGeom>
        </p:spPr>
      </p:pic>
      <p:pic>
        <p:nvPicPr>
          <p:cNvPr id="5" name="Imagem 4" descr="logo santo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308" y="200072"/>
            <a:ext cx="2389827" cy="586882"/>
          </a:xfrm>
          <a:prstGeom prst="rect">
            <a:avLst/>
          </a:prstGeom>
        </p:spPr>
      </p:pic>
      <p:sp>
        <p:nvSpPr>
          <p:cNvPr id="6" name="Subtítulo 7"/>
          <p:cNvSpPr txBox="1">
            <a:spLocks noGrp="1"/>
          </p:cNvSpPr>
          <p:nvPr>
            <p:ph type="subTitle" idx="1"/>
          </p:nvPr>
        </p:nvSpPr>
        <p:spPr>
          <a:xfrm>
            <a:off x="1506538" y="1293882"/>
            <a:ext cx="7767637" cy="524209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lang="pt-BR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Doação do terreno com 2.034,72</a:t>
            </a:r>
            <a:r>
              <a:rPr lang="pt-BR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m²</a:t>
            </a:r>
            <a:r>
              <a:rPr lang="pt-BR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objeto da matrícula 52.158, do 3ª Cartório de Registro de Imóveis de Santos, de propriedade da COHAB-ST (Companhia de Habitação da Baixada Santista), localizado na Av.Senador Feijó, nº 811, no bairro da Encruzilhada, na cidade de Santos/SP, à CDHU (Companhia de Desenvolvimento Habitacional e Urbano do Estado de São Paulo);</a:t>
            </a:r>
          </a:p>
          <a:p>
            <a:pPr lvl="0" algn="just">
              <a:lnSpc>
                <a:spcPct val="150000"/>
              </a:lnSpc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lang="pt-BR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Registro da escritura de doação do terreno acima referido junto ao Cartório de Registro de Imóveis de Santos, de modo a possibilitar que, no momento oportuno a CDHU (Companhia de Desenvolvimento Habitacional e Urbano do Estado de São Paulo) possa  comercializar as unidades habitacionais.</a:t>
            </a:r>
          </a:p>
          <a:p>
            <a:pPr lvl="0" algn="just">
              <a:defRPr/>
            </a:pPr>
            <a:endParaRPr lang="pt-BR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just">
              <a:defRPr/>
            </a:pPr>
            <a:r>
              <a:rPr lang="pt-BR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j.2) CDHU (Companhia de Desenvolvimento Habitacional e Urbano do Estado de São Paulo):</a:t>
            </a:r>
            <a:endParaRPr lang="pt-BR" sz="1400" b="1" u="sng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just">
              <a:defRPr/>
            </a:pPr>
            <a:r>
              <a:rPr lang="pt-BR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Licitação e acompanhamento da execução da obra.</a:t>
            </a:r>
          </a:p>
          <a:p>
            <a:pPr algn="just">
              <a:lnSpc>
                <a:spcPct val="150000"/>
              </a:lnSpc>
              <a:defRPr/>
            </a:pPr>
            <a:endParaRPr lang="pt-BR" sz="1400" b="1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pt-BR" sz="14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k) </a:t>
            </a:r>
            <a:r>
              <a:rPr lang="pt-BR" sz="1400" b="1" u="sng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Lições aprendidas:</a:t>
            </a:r>
            <a:r>
              <a:rPr lang="pt-BR" sz="14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Com a execução do Empreendimento Habitacional de Interesse Social Santos “T” (Vila Santa Casa), vimos: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lang="pt-BR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A inovação na verticalização de conjuntos habitacionais populares, sendo um passo muito importante para municípios escassos de áreas livres, para atendimento de famílias que aguardam atendimento junto aos municípios, proporcionando assim, a possibilidade de atender a um número maior de famílias;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lang="pt-BR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O grande ganho foi a realocação de todas as famílias na mesma rua (em frente), erradicando a favela. As famílias continuam sendo atendidas e usando os mesmos equipamentos públicos, não alterando o círculo de convívio das mesmas. 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pt-BR" sz="1100" b="1" i="0" u="sng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Imagem 6" descr="imag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5269" y="264900"/>
            <a:ext cx="1361174" cy="5444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2104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ogo coha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880" y="224224"/>
            <a:ext cx="2557462" cy="667164"/>
          </a:xfrm>
          <a:prstGeom prst="rect">
            <a:avLst/>
          </a:prstGeom>
        </p:spPr>
      </p:pic>
      <p:pic>
        <p:nvPicPr>
          <p:cNvPr id="5" name="Imagem 4" descr="logo santo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308" y="200072"/>
            <a:ext cx="2389827" cy="586882"/>
          </a:xfrm>
          <a:prstGeom prst="rect">
            <a:avLst/>
          </a:prstGeom>
        </p:spPr>
      </p:pic>
      <p:sp>
        <p:nvSpPr>
          <p:cNvPr id="6" name="Subtítulo 7"/>
          <p:cNvSpPr txBox="1">
            <a:spLocks noGrp="1"/>
          </p:cNvSpPr>
          <p:nvPr>
            <p:ph type="subTitle" idx="1"/>
          </p:nvPr>
        </p:nvSpPr>
        <p:spPr>
          <a:xfrm>
            <a:off x="1506538" y="1498599"/>
            <a:ext cx="7767637" cy="454797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r>
              <a:rPr lang="pt-BR" sz="12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l) </a:t>
            </a:r>
            <a:r>
              <a:rPr kumimoji="0" lang="pt-BR" sz="1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Projeto de Monitoramento e/ou Pós Ocupação:</a:t>
            </a:r>
            <a:r>
              <a:rPr kumimoji="0" lang="pt-BR" sz="1200" b="1" i="0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pt-BR" sz="1200" i="0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Trabalho social desenvolvido pela COHAB-ST (Companhia de Habitação da Baixada Santista):</a:t>
            </a:r>
            <a:endParaRPr kumimoji="0" lang="pt-BR" sz="1200" i="0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r>
              <a:rPr lang="pt-BR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l.1) Pré ocupação: </a:t>
            </a:r>
            <a:r>
              <a:rPr lang="pt-BR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Nesta etapa a equipe planejou as ações e teve os primeiros contatos com a comunidade que foi beneficiada pela intervenção, realizando reuniões para obter o levantamento de dados socioeconômicos, traçando assim o perfil da população alvo. A pesquisa permitiu conhecer a composição familiar, a renda, as condições de </a:t>
            </a:r>
            <a:r>
              <a:rPr lang="pt-BR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habitabilidade</a:t>
            </a:r>
            <a:r>
              <a:rPr lang="pt-BR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e quem chefiava as famílias. </a:t>
            </a:r>
          </a:p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r>
              <a:rPr lang="pt-BR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l.2) Transição: </a:t>
            </a:r>
            <a:r>
              <a:rPr lang="pt-BR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Nesta etapa o ponto forte foram as discussões quanto ao novo modelo de vida. Expectativa, medos, esperanças, euforia e sonhos faziam parte deste cenário. Sempre que possível as unidades eram atribuídas por consenso. Os vizinhos se escolhiam por afinidade e valorizando o tempo de convivência que já possuíam. Apesar de mais trabalhoso, o consenso fará uma sensível diferença, mais adiante na fase de pós-ocupação, quando as pessoas precisarão se unir para resolver conflitos, administrar as questões comuns e alcançar um novo status social. Foram dadas orientações dos compromissos que foram assumidos, como exemplo, dicas de economia de água e energia elétrica.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pt-BR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l.3) Pós ocupação: </a:t>
            </a:r>
            <a:r>
              <a:rPr lang="pt-BR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Nesta etapa a adaptação e as relações de vizinhanças são os centro das atenções. O individual cede lugar ao coletivo e é preciso exercitar a arte de conviver. São desenvolvidas atividades como assembléias, reunião com grupo diretivo do Conjunto e CDHU (Companhia de Desenvolvimento Habitacional e Urbano do Estado de São Paulo), plantões sociais, acompanhamento de vistorias realizadas pela equipe de obras, para solucionar reclamações da área técnica.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pt-BR" sz="1100" i="0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lang="pt-BR" sz="1100" b="1" u="sng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pt-BR" sz="1100" b="1" i="0" u="sng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Imagem 6" descr="imag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5269" y="264900"/>
            <a:ext cx="1361174" cy="5444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2104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ogo coha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880" y="224224"/>
            <a:ext cx="2557462" cy="667164"/>
          </a:xfrm>
          <a:prstGeom prst="rect">
            <a:avLst/>
          </a:prstGeom>
        </p:spPr>
      </p:pic>
      <p:pic>
        <p:nvPicPr>
          <p:cNvPr id="5" name="Imagem 4" descr="logo santo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308" y="200072"/>
            <a:ext cx="2389827" cy="586882"/>
          </a:xfrm>
          <a:prstGeom prst="rect">
            <a:avLst/>
          </a:prstGeom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048270" y="2602302"/>
            <a:ext cx="8596668" cy="1754038"/>
          </a:xfrm>
        </p:spPr>
        <p:txBody>
          <a:bodyPr>
            <a:normAutofit/>
          </a:bodyPr>
          <a:lstStyle/>
          <a:p>
            <a:r>
              <a:rPr lang="pt-BR" sz="1800" b="1" dirty="0" smtClean="0">
                <a:solidFill>
                  <a:srgbClr val="000000"/>
                </a:solidFill>
                <a:hlinkClick r:id="rId4" action="ppaction://hlinkfile"/>
              </a:rPr>
              <a:t>VILA STA CASA – logo novo</a:t>
            </a:r>
            <a:r>
              <a:rPr lang="pt-BR" sz="1800" b="1" dirty="0" smtClean="0">
                <a:solidFill>
                  <a:srgbClr val="000000"/>
                </a:solidFill>
              </a:rPr>
              <a:t/>
            </a:r>
            <a:br>
              <a:rPr lang="pt-BR" sz="1800" b="1" dirty="0" smtClean="0">
                <a:solidFill>
                  <a:srgbClr val="000000"/>
                </a:solidFill>
              </a:rPr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sz="1800" b="1" dirty="0" smtClean="0">
                <a:solidFill>
                  <a:srgbClr val="000000"/>
                </a:solidFill>
                <a:hlinkClick r:id="rId5" action="ppaction://hlinkfile"/>
              </a:rPr>
              <a:t>DONA GUIOMAR.</a:t>
            </a:r>
            <a:r>
              <a:rPr lang="pt-BR" sz="1800" b="1" dirty="0" err="1" smtClean="0">
                <a:solidFill>
                  <a:srgbClr val="000000"/>
                </a:solidFill>
                <a:hlinkClick r:id="rId5" action="ppaction://hlinkfile"/>
              </a:rPr>
              <a:t>mov</a:t>
            </a:r>
            <a:endParaRPr lang="pt-BR" sz="1800" b="1" dirty="0" smtClean="0">
              <a:solidFill>
                <a:srgbClr val="000000"/>
              </a:solidFill>
              <a:hlinkClick r:id="rId4" action="ppaction://hlinkfile"/>
            </a:endParaRPr>
          </a:p>
        </p:txBody>
      </p:sp>
      <p:pic>
        <p:nvPicPr>
          <p:cNvPr id="7" name="Imagem 6" descr="image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5269" y="264900"/>
            <a:ext cx="1361174" cy="544470"/>
          </a:xfrm>
          <a:prstGeom prst="rect">
            <a:avLst/>
          </a:prstGeom>
        </p:spPr>
      </p:pic>
      <p:sp>
        <p:nvSpPr>
          <p:cNvPr id="9" name="Título 7"/>
          <p:cNvSpPr txBox="1">
            <a:spLocks/>
          </p:cNvSpPr>
          <p:nvPr/>
        </p:nvSpPr>
        <p:spPr>
          <a:xfrm>
            <a:off x="1140285" y="1935193"/>
            <a:ext cx="8596668" cy="115306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Vídeos: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104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ogo coha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880" y="224224"/>
            <a:ext cx="2557462" cy="667164"/>
          </a:xfrm>
          <a:prstGeom prst="rect">
            <a:avLst/>
          </a:prstGeom>
        </p:spPr>
      </p:pic>
      <p:pic>
        <p:nvPicPr>
          <p:cNvPr id="5" name="Imagem 4" descr="logo santo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308" y="200072"/>
            <a:ext cx="2389827" cy="586882"/>
          </a:xfrm>
          <a:prstGeom prst="rect">
            <a:avLst/>
          </a:prstGeom>
        </p:spPr>
      </p:pic>
      <p:sp>
        <p:nvSpPr>
          <p:cNvPr id="7" name="Subtítulo 7"/>
          <p:cNvSpPr txBox="1">
            <a:spLocks/>
          </p:cNvSpPr>
          <p:nvPr/>
        </p:nvSpPr>
        <p:spPr>
          <a:xfrm>
            <a:off x="1482354" y="1186248"/>
            <a:ext cx="7766936" cy="50333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dirty="0"/>
              <a:t/>
            </a:r>
            <a:br>
              <a:rPr lang="pt-BR" dirty="0"/>
            </a:br>
            <a:endParaRPr lang="pt-BR" dirty="0"/>
          </a:p>
          <a:p>
            <a:r>
              <a:rPr lang="pt-BR" dirty="0"/>
              <a:t/>
            </a:r>
            <a:br>
              <a:rPr lang="pt-BR" dirty="0"/>
            </a:br>
            <a:endParaRPr kumimoji="0" lang="pt-BR" sz="1800" b="1" i="0" u="sng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30075" y="1009291"/>
            <a:ext cx="6153780" cy="481353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6" name="CaixaDeTexto 5"/>
          <p:cNvSpPr txBox="1"/>
          <p:nvPr/>
        </p:nvSpPr>
        <p:spPr>
          <a:xfrm>
            <a:off x="3585402" y="5840473"/>
            <a:ext cx="41436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latin typeface="Arial" panose="020B0604020202020204" pitchFamily="34" charset="0"/>
                <a:cs typeface="Arial" panose="020B0604020202020204" pitchFamily="34" charset="0"/>
              </a:rPr>
              <a:t>Localização da Vila Santa Casa, no município de Santos/SP.</a:t>
            </a:r>
          </a:p>
        </p:txBody>
      </p:sp>
      <p:pic>
        <p:nvPicPr>
          <p:cNvPr id="8" name="Imagem 7" descr="imag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5269" y="264900"/>
            <a:ext cx="1361174" cy="5444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2104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ogo coha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880" y="224224"/>
            <a:ext cx="2557462" cy="667164"/>
          </a:xfrm>
          <a:prstGeom prst="rect">
            <a:avLst/>
          </a:prstGeom>
        </p:spPr>
      </p:pic>
      <p:pic>
        <p:nvPicPr>
          <p:cNvPr id="5" name="Imagem 4" descr="logo santo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308" y="200072"/>
            <a:ext cx="2389827" cy="586882"/>
          </a:xfrm>
          <a:prstGeom prst="rect">
            <a:avLst/>
          </a:prstGeom>
        </p:spPr>
      </p:pic>
      <p:sp>
        <p:nvSpPr>
          <p:cNvPr id="7" name="Subtítulo 7"/>
          <p:cNvSpPr txBox="1">
            <a:spLocks/>
          </p:cNvSpPr>
          <p:nvPr/>
        </p:nvSpPr>
        <p:spPr>
          <a:xfrm>
            <a:off x="1498829" y="897925"/>
            <a:ext cx="7766936" cy="257844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32500" lnSpcReduction="20000"/>
          </a:bodyPr>
          <a:lstStyle/>
          <a:p>
            <a:pPr lvl="0" algn="just">
              <a:lnSpc>
                <a:spcPct val="170000"/>
              </a:lnSpc>
            </a:pP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a.3) Fases da intervenção: 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 intervenção da área da Vila Santa Casa, ocorreu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4 fases:</a:t>
            </a:r>
          </a:p>
          <a:p>
            <a:pPr lvl="0" algn="just">
              <a:lnSpc>
                <a:spcPct val="170000"/>
              </a:lnSpc>
            </a:pP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1ª Fase: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Abertura da Av. Senador Feijó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(Início das tratativas ) - Ano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1995;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70000"/>
              </a:lnSpc>
            </a:pPr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2ª 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Fase: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Remoção de 69 famílias para os Edifícios I e II </a:t>
            </a:r>
            <a:endParaRPr lang="pt-B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70000"/>
              </a:lnSpc>
            </a:pP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24 unidades habitacionais: Av.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Comendador Martins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Ano de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1996;</a:t>
            </a:r>
          </a:p>
          <a:p>
            <a:pPr marL="514350" lvl="0" indent="-514350" algn="just">
              <a:lnSpc>
                <a:spcPct val="170000"/>
              </a:lnSpc>
            </a:pP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24 unidades habitacionais: Av. Washington Luís – Ano de 1998;</a:t>
            </a:r>
          </a:p>
          <a:p>
            <a:pPr marL="514350" lvl="0" indent="-514350" algn="just">
              <a:lnSpc>
                <a:spcPct val="170000"/>
              </a:lnSpc>
            </a:pP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21 unidades habitacionais (alojamento provisório): Av. Comendador Martins - Ano de 1999;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70000"/>
              </a:lnSpc>
            </a:pPr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3ª 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Fase: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Remoção de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16 famílias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para o Edifício III (Cooperativa 16 famílias da Vila Santa Casa + 14 famílias de servidores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municipais/ Total de 30 unidades habitacionais.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Av. Senador Feijó - Ano de 2006);</a:t>
            </a:r>
          </a:p>
          <a:p>
            <a:pPr lvl="0" algn="just">
              <a:lnSpc>
                <a:spcPct val="170000"/>
              </a:lnSpc>
            </a:pPr>
            <a:r>
              <a:rPr lang="pt-B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4ª 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Fase: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Remoção de 133 famílias para o Edifício Santos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“T”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(Vila Santa Casa - Ano de 2018).</a:t>
            </a:r>
          </a:p>
          <a:p>
            <a:pPr lvl="0" algn="just">
              <a:lnSpc>
                <a:spcPct val="170000"/>
              </a:lnSpc>
            </a:pPr>
            <a:endParaRPr lang="pt-BR" dirty="0"/>
          </a:p>
          <a:p>
            <a:r>
              <a:rPr lang="pt-BR" dirty="0"/>
              <a:t/>
            </a:r>
            <a:br>
              <a:rPr lang="pt-BR" dirty="0"/>
            </a:br>
            <a:endParaRPr kumimoji="0" lang="pt-BR" sz="1800" b="1" i="0" u="sng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C22E3B95-A034-4624-8607-7333625F1F25}"/>
              </a:ext>
            </a:extLst>
          </p:cNvPr>
          <p:cNvSpPr txBox="1"/>
          <p:nvPr/>
        </p:nvSpPr>
        <p:spPr>
          <a:xfrm>
            <a:off x="3869486" y="6397596"/>
            <a:ext cx="41436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latin typeface="Arial" panose="020B0604020202020204" pitchFamily="34" charset="0"/>
                <a:cs typeface="Arial" panose="020B0604020202020204" pitchFamily="34" charset="0"/>
              </a:rPr>
              <a:t>Fases da </a:t>
            </a: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intervenção (Vila Santa Casa).</a:t>
            </a:r>
            <a:endParaRPr lang="pt-B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m 9" descr="imag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5269" y="264900"/>
            <a:ext cx="1361174" cy="544470"/>
          </a:xfrm>
          <a:prstGeom prst="rect">
            <a:avLst/>
          </a:prstGeom>
        </p:spPr>
      </p:pic>
      <p:pic>
        <p:nvPicPr>
          <p:cNvPr id="1026" name="Picture 2" descr="P:\DITEC\Juliana Nobrega\Santos T\Selo mérito\Apresentação 23-08-19\Vila Santa Casa - Fases 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66822" y="2846716"/>
            <a:ext cx="6196851" cy="351095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52104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ogo coha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880" y="224224"/>
            <a:ext cx="2557462" cy="667164"/>
          </a:xfrm>
          <a:prstGeom prst="rect">
            <a:avLst/>
          </a:prstGeom>
        </p:spPr>
      </p:pic>
      <p:pic>
        <p:nvPicPr>
          <p:cNvPr id="5" name="Imagem 4" descr="logo santo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308" y="200072"/>
            <a:ext cx="2389827" cy="586882"/>
          </a:xfrm>
          <a:prstGeom prst="rect">
            <a:avLst/>
          </a:prstGeom>
        </p:spPr>
      </p:pic>
      <p:sp>
        <p:nvSpPr>
          <p:cNvPr id="7" name="Subtítulo 7"/>
          <p:cNvSpPr txBox="1">
            <a:spLocks/>
          </p:cNvSpPr>
          <p:nvPr/>
        </p:nvSpPr>
        <p:spPr>
          <a:xfrm>
            <a:off x="1507067" y="1194486"/>
            <a:ext cx="7766936" cy="22242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algn="just">
              <a:lnSpc>
                <a:spcPct val="170000"/>
              </a:lnSpc>
            </a:pPr>
            <a:endParaRPr lang="pt-BR" dirty="0"/>
          </a:p>
          <a:p>
            <a:r>
              <a:rPr lang="pt-BR" dirty="0"/>
              <a:t/>
            </a:r>
            <a:br>
              <a:rPr lang="pt-BR" dirty="0"/>
            </a:br>
            <a:endParaRPr kumimoji="0" lang="pt-BR" sz="1800" b="1" i="0" u="sng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Imagem 5" descr="MVC-012F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1580" y="1025213"/>
            <a:ext cx="3097426" cy="2323069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pic>
        <p:nvPicPr>
          <p:cNvPr id="8" name="Espaço Reservado para Conteúdo 6" descr="MVC-158F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7546" y="1049928"/>
            <a:ext cx="3255584" cy="2298357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pic>
        <p:nvPicPr>
          <p:cNvPr id="9" name="Espaço Reservado para Conteúdo 7" descr="MVC-006F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7111" y="3739979"/>
            <a:ext cx="3157841" cy="2368380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sp>
        <p:nvSpPr>
          <p:cNvPr id="10" name="CaixaDeTexto 9"/>
          <p:cNvSpPr txBox="1"/>
          <p:nvPr/>
        </p:nvSpPr>
        <p:spPr>
          <a:xfrm>
            <a:off x="1029729" y="3352801"/>
            <a:ext cx="41436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latin typeface="Arial" panose="020B0604020202020204" pitchFamily="34" charset="0"/>
                <a:cs typeface="Arial" panose="020B0604020202020204" pitchFamily="34" charset="0"/>
              </a:rPr>
              <a:t>Alojamento – 21 unidades habitacionais (atualmente demolido).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5721179" y="3339755"/>
            <a:ext cx="41436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latin typeface="Arial" panose="020B0604020202020204" pitchFamily="34" charset="0"/>
                <a:cs typeface="Arial" panose="020B0604020202020204" pitchFamily="34" charset="0"/>
              </a:rPr>
              <a:t>Edifício I - 24 unidades habitacionais</a:t>
            </a:r>
            <a:r>
              <a:rPr lang="pt-BR" sz="1000" dirty="0"/>
              <a:t>.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1433384" y="6161904"/>
            <a:ext cx="41436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latin typeface="Arial" panose="020B0604020202020204" pitchFamily="34" charset="0"/>
                <a:cs typeface="Arial" panose="020B0604020202020204" pitchFamily="34" charset="0"/>
              </a:rPr>
              <a:t>Edifício II - 24 unidades habitacionais.</a:t>
            </a:r>
          </a:p>
        </p:txBody>
      </p:sp>
      <p:pic>
        <p:nvPicPr>
          <p:cNvPr id="13" name="Espaço Reservado para Conteúdo 3" descr="Imagem 00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13896" y="3723502"/>
            <a:ext cx="3229234" cy="2421925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sp>
        <p:nvSpPr>
          <p:cNvPr id="14" name="CaixaDeTexto 13"/>
          <p:cNvSpPr txBox="1"/>
          <p:nvPr/>
        </p:nvSpPr>
        <p:spPr>
          <a:xfrm>
            <a:off x="5511115" y="6145427"/>
            <a:ext cx="31320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latin typeface="Arial" panose="020B0604020202020204" pitchFamily="34" charset="0"/>
                <a:cs typeface="Arial" panose="020B0604020202020204" pitchFamily="34" charset="0"/>
              </a:rPr>
              <a:t>Edifício III – 30 unidades habitacionais (16 famílias da Vila Santa </a:t>
            </a: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Casa + 14 famílias de servidores municipais).</a:t>
            </a:r>
            <a:endParaRPr lang="pt-B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m 14" descr="images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5269" y="264900"/>
            <a:ext cx="1361174" cy="5444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2104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ogo coha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880" y="224224"/>
            <a:ext cx="2557462" cy="667164"/>
          </a:xfrm>
          <a:prstGeom prst="rect">
            <a:avLst/>
          </a:prstGeom>
        </p:spPr>
      </p:pic>
      <p:pic>
        <p:nvPicPr>
          <p:cNvPr id="5" name="Imagem 4" descr="logo santo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308" y="200072"/>
            <a:ext cx="2389827" cy="586882"/>
          </a:xfrm>
          <a:prstGeom prst="rect">
            <a:avLst/>
          </a:prstGeom>
        </p:spPr>
      </p:pic>
      <p:sp>
        <p:nvSpPr>
          <p:cNvPr id="7" name="Subtítulo 7"/>
          <p:cNvSpPr txBox="1">
            <a:spLocks/>
          </p:cNvSpPr>
          <p:nvPr/>
        </p:nvSpPr>
        <p:spPr>
          <a:xfrm>
            <a:off x="1507067" y="1276864"/>
            <a:ext cx="7766936" cy="38800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pt-BR" sz="1100" b="1" i="0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b) </a:t>
            </a:r>
            <a:r>
              <a:rPr kumimoji="0" lang="pt-BR" sz="1100" b="1" i="0" u="sng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Objetivos do Projeto:</a:t>
            </a:r>
          </a:p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r>
              <a:rPr lang="pt-BR" sz="1100" b="1" dirty="0">
                <a:latin typeface="Arial" pitchFamily="34" charset="0"/>
                <a:cs typeface="Arial" pitchFamily="34" charset="0"/>
              </a:rPr>
              <a:t>b.1)  Objetivo: </a:t>
            </a:r>
            <a:r>
              <a:rPr lang="pt-BR" sz="1100" dirty="0">
                <a:latin typeface="Arial" pitchFamily="34" charset="0"/>
                <a:cs typeface="Arial" pitchFamily="34" charset="0"/>
              </a:rPr>
              <a:t>A 4ª fase da Vila Santa </a:t>
            </a:r>
            <a:r>
              <a:rPr lang="pt-BR" sz="1100" dirty="0" smtClean="0">
                <a:latin typeface="Arial" pitchFamily="34" charset="0"/>
                <a:cs typeface="Arial" pitchFamily="34" charset="0"/>
              </a:rPr>
              <a:t>Casa contempla </a:t>
            </a:r>
            <a:r>
              <a:rPr lang="pt-BR" sz="1100" dirty="0">
                <a:latin typeface="Arial" pitchFamily="34" charset="0"/>
                <a:cs typeface="Arial" pitchFamily="34" charset="0"/>
              </a:rPr>
              <a:t>a construção do Empreendimento Habitacional de Interesse Social Santos “T</a:t>
            </a:r>
            <a:r>
              <a:rPr lang="pt-BR" sz="1100" dirty="0" smtClean="0">
                <a:latin typeface="Arial" pitchFamily="34" charset="0"/>
                <a:cs typeface="Arial" pitchFamily="34" charset="0"/>
              </a:rPr>
              <a:t>” (Vila Santa Casa), localizado na Av. Senador Feijó, nº 811, no bairro da Encruzilhada, na cidade de Santos/SP, o </a:t>
            </a:r>
            <a:r>
              <a:rPr lang="pt-BR" sz="1100" dirty="0">
                <a:latin typeface="Arial" pitchFamily="34" charset="0"/>
                <a:cs typeface="Arial" pitchFamily="34" charset="0"/>
              </a:rPr>
              <a:t>qual possuiu </a:t>
            </a:r>
            <a:r>
              <a:rPr lang="pt-BR" sz="1100" dirty="0" smtClean="0">
                <a:latin typeface="Arial" pitchFamily="34" charset="0"/>
                <a:cs typeface="Arial" pitchFamily="34" charset="0"/>
              </a:rPr>
              <a:t>o objetivo de </a:t>
            </a:r>
            <a:r>
              <a:rPr lang="pt-BR" sz="1100" dirty="0">
                <a:latin typeface="Arial" pitchFamily="34" charset="0"/>
                <a:cs typeface="Arial" pitchFamily="34" charset="0"/>
              </a:rPr>
              <a:t>dar condições de </a:t>
            </a:r>
            <a:r>
              <a:rPr lang="pt-BR" sz="1100" dirty="0" err="1">
                <a:latin typeface="Arial" pitchFamily="34" charset="0"/>
                <a:cs typeface="Arial" pitchFamily="34" charset="0"/>
              </a:rPr>
              <a:t>habitabilidade</a:t>
            </a:r>
            <a:r>
              <a:rPr lang="pt-BR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1100" dirty="0" smtClean="0">
                <a:latin typeface="Arial" pitchFamily="34" charset="0"/>
                <a:cs typeface="Arial" pitchFamily="34" charset="0"/>
              </a:rPr>
              <a:t>digna </a:t>
            </a:r>
            <a:r>
              <a:rPr lang="pt-BR" sz="1100" dirty="0">
                <a:latin typeface="Arial" pitchFamily="34" charset="0"/>
                <a:cs typeface="Arial" pitchFamily="34" charset="0"/>
              </a:rPr>
              <a:t>às famílias que ainda residiam em condições precárias, na área da Vila Santa Casa (hoje desapropriado). </a:t>
            </a:r>
            <a:endParaRPr lang="pt-BR" sz="11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lang="pt-BR" sz="11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SzPct val="80000"/>
              <a:defRPr/>
            </a:pPr>
            <a:r>
              <a:rPr lang="pt-BR" sz="11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c) </a:t>
            </a:r>
            <a:r>
              <a:rPr lang="pt-BR" sz="1100" b="1" u="sng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Local de Intervenção: </a:t>
            </a:r>
          </a:p>
          <a:p>
            <a:pPr algn="just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SzPct val="80000"/>
              <a:defRPr/>
            </a:pPr>
            <a:r>
              <a:rPr lang="pt-BR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c.1) Origem: </a:t>
            </a:r>
            <a:r>
              <a:rPr lang="pt-BR" sz="1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 área do terreno onde ocorreram as remoções, pertencente a chamada Vila Santa Casa, está delimitada na imagem a seguir:</a:t>
            </a:r>
          </a:p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lang="pt-BR" sz="1100" dirty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pt-BR" sz="1800" b="1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Imagem 5" descr="imag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5269" y="264900"/>
            <a:ext cx="1361174" cy="5444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3191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ogo coha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880" y="224224"/>
            <a:ext cx="2557462" cy="667164"/>
          </a:xfrm>
          <a:prstGeom prst="rect">
            <a:avLst/>
          </a:prstGeom>
        </p:spPr>
      </p:pic>
      <p:pic>
        <p:nvPicPr>
          <p:cNvPr id="5" name="Imagem 4" descr="logo santo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308" y="200072"/>
            <a:ext cx="2389827" cy="586882"/>
          </a:xfrm>
          <a:prstGeom prst="rect">
            <a:avLst/>
          </a:prstGeom>
        </p:spPr>
      </p:pic>
      <p:pic>
        <p:nvPicPr>
          <p:cNvPr id="6" name="Imagem 5" descr="Demolição 3.png">
            <a:extLst>
              <a:ext uri="{FF2B5EF4-FFF2-40B4-BE49-F238E27FC236}">
                <a16:creationId xmlns="" xmlns:a16="http://schemas.microsoft.com/office/drawing/2014/main" id="{C6ADD659-E7F9-4AC6-AB37-B3A9A8889AC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56071" y="1332748"/>
            <a:ext cx="7298148" cy="431755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A95C1538-7CFF-4FD1-9D9E-2F6924F44DB3}"/>
              </a:ext>
            </a:extLst>
          </p:cNvPr>
          <p:cNvSpPr txBox="1"/>
          <p:nvPr/>
        </p:nvSpPr>
        <p:spPr>
          <a:xfrm>
            <a:off x="3810154" y="5677264"/>
            <a:ext cx="28008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latin typeface="Arial" pitchFamily="34" charset="0"/>
                <a:cs typeface="Arial" pitchFamily="34" charset="0"/>
              </a:rPr>
              <a:t>Imagem anterior às remoções (origem). </a:t>
            </a:r>
            <a:endParaRPr lang="pt-BR" sz="1000" dirty="0"/>
          </a:p>
        </p:txBody>
      </p:sp>
      <p:pic>
        <p:nvPicPr>
          <p:cNvPr id="8" name="Imagem 7" descr="imag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5269" y="264900"/>
            <a:ext cx="1361174" cy="5444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2104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ogo coha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880" y="224224"/>
            <a:ext cx="2557462" cy="667164"/>
          </a:xfrm>
          <a:prstGeom prst="rect">
            <a:avLst/>
          </a:prstGeom>
        </p:spPr>
      </p:pic>
      <p:pic>
        <p:nvPicPr>
          <p:cNvPr id="5" name="Imagem 4" descr="logo santo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308" y="200072"/>
            <a:ext cx="2389827" cy="586882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3678180" y="5606026"/>
            <a:ext cx="28008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latin typeface="Arial" pitchFamily="34" charset="0"/>
                <a:cs typeface="Arial" pitchFamily="34" charset="0"/>
              </a:rPr>
              <a:t>Imagem posterior às remoções (destino). </a:t>
            </a:r>
            <a:endParaRPr lang="pt-BR" sz="1000" dirty="0"/>
          </a:p>
        </p:txBody>
      </p:sp>
      <p:pic>
        <p:nvPicPr>
          <p:cNvPr id="6" name="Imagem 5" descr="imag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5269" y="264900"/>
            <a:ext cx="1361174" cy="544470"/>
          </a:xfrm>
          <a:prstGeom prst="rect">
            <a:avLst/>
          </a:prstGeom>
        </p:spPr>
      </p:pic>
      <p:pic>
        <p:nvPicPr>
          <p:cNvPr id="2050" name="Picture 2" descr="P:\DITEC\Juliana Nobrega\Santos T\Selo mérito\Apresentação 23-08-19\Vila Santa Casa - Lotes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47645" y="1302589"/>
            <a:ext cx="7354000" cy="416655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52104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ogo coha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880" y="224224"/>
            <a:ext cx="2557462" cy="667164"/>
          </a:xfrm>
          <a:prstGeom prst="rect">
            <a:avLst/>
          </a:prstGeom>
        </p:spPr>
      </p:pic>
      <p:pic>
        <p:nvPicPr>
          <p:cNvPr id="5" name="Imagem 4" descr="logo santo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308" y="200072"/>
            <a:ext cx="2389827" cy="586882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832618" y="6057933"/>
            <a:ext cx="55504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latin typeface="Arial" panose="020B0604020202020204" pitchFamily="34" charset="0"/>
                <a:cs typeface="Arial" panose="020B0604020202020204" pitchFamily="34" charset="0"/>
              </a:rPr>
              <a:t>Vista </a:t>
            </a: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superior do terreno voltada </a:t>
            </a:r>
            <a:r>
              <a:rPr lang="pt-BR" sz="1000" dirty="0">
                <a:latin typeface="Arial" panose="020B0604020202020204" pitchFamily="34" charset="0"/>
                <a:cs typeface="Arial" panose="020B0604020202020204" pitchFamily="34" charset="0"/>
              </a:rPr>
              <a:t>à </a:t>
            </a:r>
            <a:r>
              <a:rPr lang="pt-B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Av. </a:t>
            </a:r>
            <a:r>
              <a:rPr lang="pt-BR" sz="1000" dirty="0">
                <a:latin typeface="Arial" panose="020B0604020202020204" pitchFamily="34" charset="0"/>
                <a:cs typeface="Arial" panose="020B0604020202020204" pitchFamily="34" charset="0"/>
              </a:rPr>
              <a:t>Senador Feijó (local em que ocorreram as remoções)</a:t>
            </a:r>
          </a:p>
        </p:txBody>
      </p:sp>
      <p:pic>
        <p:nvPicPr>
          <p:cNvPr id="8" name="Imagem 7" descr="imag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5269" y="264900"/>
            <a:ext cx="1361174" cy="544470"/>
          </a:xfrm>
          <a:prstGeom prst="rect">
            <a:avLst/>
          </a:prstGeom>
        </p:spPr>
      </p:pic>
      <p:pic>
        <p:nvPicPr>
          <p:cNvPr id="3074" name="Picture 2" descr="P:\DITEC\Juliana Nobrega\Santos T\Fotos SECOM\FB_IMG_1560273833881-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16059" y="1108973"/>
            <a:ext cx="3648975" cy="48653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52104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16122</TotalTime>
  <Words>1917</Words>
  <Application>Microsoft Office PowerPoint</Application>
  <PresentationFormat>Personalizar</PresentationFormat>
  <Paragraphs>120</Paragraphs>
  <Slides>24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5" baseType="lpstr">
      <vt:lpstr>Facet</vt:lpstr>
      <vt:lpstr>SANTOS “T”               (Vila Santa Casa)  Localização: Av. Senador Feijó, nº 811, Encruzilhada, Santos/SP.  (133 unidades habitacionais)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VILA STA CASA – logo novo  DONA GUIOMAR.mov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Juliana Nobrega</dc:creator>
  <cp:lastModifiedBy>juliana.ditec</cp:lastModifiedBy>
  <cp:revision>567</cp:revision>
  <dcterms:created xsi:type="dcterms:W3CDTF">2014-09-12T02:18:09Z</dcterms:created>
  <dcterms:modified xsi:type="dcterms:W3CDTF">2019-08-20T17:43:42Z</dcterms:modified>
</cp:coreProperties>
</file>