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79" r:id="rId2"/>
    <p:sldId id="485" r:id="rId3"/>
    <p:sldId id="480" r:id="rId4"/>
    <p:sldId id="479" r:id="rId5"/>
    <p:sldId id="481" r:id="rId6"/>
    <p:sldId id="463" r:id="rId7"/>
    <p:sldId id="488" r:id="rId8"/>
    <p:sldId id="482" r:id="rId9"/>
    <p:sldId id="483" r:id="rId10"/>
    <p:sldId id="490" r:id="rId11"/>
    <p:sldId id="486" r:id="rId12"/>
    <p:sldId id="466" r:id="rId13"/>
    <p:sldId id="484" r:id="rId14"/>
    <p:sldId id="489" r:id="rId15"/>
    <p:sldId id="472" r:id="rId16"/>
    <p:sldId id="473" r:id="rId17"/>
    <p:sldId id="474" r:id="rId18"/>
    <p:sldId id="475" r:id="rId19"/>
    <p:sldId id="476" r:id="rId20"/>
    <p:sldId id="477" r:id="rId21"/>
    <p:sldId id="470" r:id="rId22"/>
    <p:sldId id="337" r:id="rId23"/>
    <p:sldId id="433" r:id="rId24"/>
  </p:sldIdLst>
  <p:sldSz cx="9144000" cy="6858000" type="screen4x3"/>
  <p:notesSz cx="6794500" cy="9982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379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8F7B-F9F5-49CD-892D-09A04B8AF1C4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80936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7890" y="9480936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387F1-45DE-43C0-8884-A6DB4B60E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59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2B97D-EF81-422F-B33C-154CE9510E7B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41546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6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98FE9-B28A-4A4A-8B93-C9C1AD1800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29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CE31-7893-47BB-B545-05BE858D02F7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3871" indent="-2899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9802" indent="-2319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3723" indent="-2319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644" indent="-2319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1565" indent="-2319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5485" indent="-2319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79406" indent="-2319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3327" indent="-2319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FD4B76-B11E-4A2A-BAC1-D34BDFE976CB}" type="slidenum">
              <a:rPr lang="pt-BR" altLang="pt-B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pt-BR" altLang="pt-BR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49907" y="9484465"/>
            <a:ext cx="2944594" cy="49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28" tIns="45914" rIns="91828" bIns="45914" anchor="b"/>
          <a:lstStyle/>
          <a:p>
            <a:pPr algn="r" defTabSz="917551"/>
            <a:fld id="{4EBBA973-3DA9-41A1-A410-8E55018D0C79}" type="slidenum">
              <a:rPr lang="pt-BR" sz="1200">
                <a:latin typeface="Times New Roman" pitchFamily="18" charset="0"/>
              </a:rPr>
              <a:pPr algn="r" defTabSz="917551"/>
              <a:t>15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9300"/>
            <a:ext cx="4986337" cy="37401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67" y="4743949"/>
            <a:ext cx="4980767" cy="4489929"/>
          </a:xfrm>
          <a:noFill/>
          <a:ln/>
        </p:spPr>
        <p:txBody>
          <a:bodyPr lIns="93569" tIns="46785" rIns="93569" bIns="46785"/>
          <a:lstStyle/>
          <a:p>
            <a:pPr eaLnBrk="1" hangingPunct="1"/>
            <a:r>
              <a:rPr lang="pt-BR" smtClean="0"/>
              <a:t>As emendas individuais tendem a refletir os interesses municipais, da mesma forma que as emendas de bancada tendem a refletir interesses ligados aos estados.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49476" y="9484129"/>
            <a:ext cx="2945024" cy="4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29" tIns="46764" rIns="93529" bIns="46764" anchor="b"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4E915C-E254-4BF8-91C2-3626166C6561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9300"/>
            <a:ext cx="4983163" cy="373856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6" y="4744458"/>
            <a:ext cx="4979248" cy="44890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pt-BR" altLang="pt-BR" sz="1500" smtClean="0"/>
              <a:t>Atenção: </a:t>
            </a:r>
            <a:r>
              <a:rPr lang="pt-BR" altLang="pt-BR" sz="1500" smtClean="0">
                <a:solidFill>
                  <a:srgbClr val="FF0000"/>
                </a:solidFill>
              </a:rPr>
              <a:t>metade</a:t>
            </a:r>
            <a:r>
              <a:rPr lang="pt-BR" altLang="pt-BR" sz="1500" smtClean="0"/>
              <a:t> da </a:t>
            </a:r>
            <a:r>
              <a:rPr lang="pt-BR" altLang="pt-BR" sz="1500" smtClean="0">
                <a:solidFill>
                  <a:srgbClr val="FF0000"/>
                </a:solidFill>
              </a:rPr>
              <a:t>saúde</a:t>
            </a:r>
            <a:r>
              <a:rPr lang="pt-BR" altLang="pt-BR" sz="1500" smtClean="0"/>
              <a:t>: como o número é </a:t>
            </a:r>
            <a:r>
              <a:rPr lang="pt-BR" altLang="pt-BR" sz="1500" b="1" smtClean="0">
                <a:solidFill>
                  <a:srgbClr val="FF0000"/>
                </a:solidFill>
              </a:rPr>
              <a:t>ímpar</a:t>
            </a:r>
            <a:r>
              <a:rPr lang="pt-BR" altLang="pt-BR" sz="1500" smtClean="0">
                <a:solidFill>
                  <a:srgbClr val="FF0000"/>
                </a:solidFill>
              </a:rPr>
              <a:t> </a:t>
            </a:r>
            <a:r>
              <a:rPr lang="pt-BR" altLang="pt-BR" sz="1500" smtClean="0"/>
              <a:t>e o orçamento só trabalha com valores inteiros, colocar um real a mais para saúde.</a:t>
            </a:r>
          </a:p>
          <a:p>
            <a:pPr marL="171450" indent="-171450" eaLnBrk="1" hangingPunct="1">
              <a:buFontTx/>
              <a:buChar char="-"/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49476" y="9484129"/>
            <a:ext cx="2945024" cy="4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29" tIns="46764" rIns="93529" bIns="46764" anchor="b"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CC3017-C0D9-4D1B-A428-7E097DDF1BD9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9300"/>
            <a:ext cx="4983163" cy="373856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6" y="4744458"/>
            <a:ext cx="4979248" cy="44890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z="1500" smtClean="0">
                <a:solidFill>
                  <a:srgbClr val="003366"/>
                </a:solidFill>
              </a:rPr>
              <a:t>- As emendas impositivas de bancada não aumenta a quantidade de emendas de bancada (continua 15 a 20);</a:t>
            </a:r>
            <a:endParaRPr lang="pt-BR" altLang="pt-BR" sz="1500" smtClean="0"/>
          </a:p>
          <a:p>
            <a:pPr eaLnBrk="1" hangingPunct="1"/>
            <a:r>
              <a:rPr lang="pt-BR" altLang="pt-BR" sz="1500" smtClean="0"/>
              <a:t>- Conforme relatório do CAE, as emendas coletivas também </a:t>
            </a:r>
            <a:r>
              <a:rPr lang="pt-BR" altLang="pt-BR" sz="1500" b="1" smtClean="0"/>
              <a:t>n</a:t>
            </a:r>
            <a:r>
              <a:rPr lang="pt-BR" altLang="pt-BR" sz="1500" b="1" smtClean="0">
                <a:solidFill>
                  <a:srgbClr val="003366"/>
                </a:solidFill>
              </a:rPr>
              <a:t>ão</a:t>
            </a:r>
            <a:r>
              <a:rPr lang="pt-BR" altLang="pt-BR" sz="1500" smtClean="0">
                <a:solidFill>
                  <a:srgbClr val="003366"/>
                </a:solidFill>
              </a:rPr>
              <a:t> podem destinar recursos para </a:t>
            </a:r>
            <a:r>
              <a:rPr lang="pt-BR" altLang="pt-BR" sz="1500" b="1" smtClean="0">
                <a:solidFill>
                  <a:srgbClr val="003366"/>
                </a:solidFill>
              </a:rPr>
              <a:t>despesa financeira (RP0) </a:t>
            </a:r>
            <a:r>
              <a:rPr lang="pt-BR" altLang="pt-BR" sz="1500" smtClean="0">
                <a:solidFill>
                  <a:srgbClr val="003366"/>
                </a:solidFill>
              </a:rPr>
              <a:t>ou </a:t>
            </a:r>
            <a:r>
              <a:rPr lang="pt-BR" altLang="pt-BR" sz="1500" b="1" smtClean="0">
                <a:solidFill>
                  <a:srgbClr val="003366"/>
                </a:solidFill>
              </a:rPr>
              <a:t>primária obrigatória (RP1)</a:t>
            </a:r>
            <a:r>
              <a:rPr lang="pt-BR" altLang="pt-BR" sz="1500" smtClean="0">
                <a:solidFill>
                  <a:srgbClr val="003366"/>
                </a:solidFill>
              </a:rPr>
              <a:t> </a:t>
            </a:r>
            <a:r>
              <a:rPr lang="pt-BR" altLang="pt-BR" sz="1500" smtClean="0">
                <a:solidFill>
                  <a:srgbClr val="FF0000"/>
                </a:solidFill>
              </a:rPr>
              <a:t>(inovação deste ano).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49476" y="9484129"/>
            <a:ext cx="2945024" cy="4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29" tIns="46764" rIns="93529" bIns="46764" anchor="b"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6301EE-F4C1-4C06-8D72-E3C0667A8286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9300"/>
            <a:ext cx="4983163" cy="3738563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6" y="4744458"/>
            <a:ext cx="4979248" cy="44890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9476" y="9484129"/>
            <a:ext cx="2945024" cy="4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29" tIns="46764" rIns="93529" bIns="46764" anchor="b"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C84031-D6CD-47FB-8DC8-B54A7045AF48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9300"/>
            <a:ext cx="4983163" cy="37385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6" y="4744458"/>
            <a:ext cx="4979248" cy="4489036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defRPr/>
            </a:pPr>
            <a:r>
              <a:rPr lang="pt-BR" altLang="pt-BR" sz="1500" dirty="0" smtClean="0"/>
              <a:t>Audiência Pública: </a:t>
            </a:r>
          </a:p>
          <a:p>
            <a:pPr algn="just" eaLnBrk="1" hangingPunct="1">
              <a:defRPr/>
            </a:pPr>
            <a:r>
              <a:rPr lang="pt-BR" altLang="pt-BR" sz="1500" dirty="0" smtClean="0"/>
              <a:t>– Mensagem Modificativa seria enviada antes do início do prazo de emendas;</a:t>
            </a:r>
          </a:p>
          <a:p>
            <a:pPr marL="165415" indent="-165415" algn="just" eaLnBrk="1" hangingPunct="1">
              <a:buFontTx/>
              <a:buChar char="-"/>
              <a:defRPr/>
            </a:pPr>
            <a:r>
              <a:rPr lang="pt-BR" altLang="pt-BR" sz="1500" dirty="0" smtClean="0"/>
              <a:t>CMO estava aguardando retificação do projeto para audiência;</a:t>
            </a:r>
          </a:p>
          <a:p>
            <a:pPr marL="165415" indent="-165415" algn="just" eaLnBrk="1" hangingPunct="1">
              <a:buFontTx/>
              <a:buChar char="-"/>
              <a:defRPr/>
            </a:pPr>
            <a:r>
              <a:rPr lang="pt-BR" altLang="pt-BR" sz="1500" dirty="0" smtClean="0"/>
              <a:t>Como o envio não ocorreu, o prazo de emendas foi aberto antes da audiência (ocorrerá durante o prazo de emendas).</a:t>
            </a:r>
          </a:p>
          <a:p>
            <a:pPr marL="165415" indent="-165415" algn="just" eaLnBrk="1" hangingPunct="1">
              <a:buFontTx/>
              <a:buChar char="-"/>
              <a:defRPr/>
            </a:pPr>
            <a:r>
              <a:rPr lang="pt-BR" altLang="pt-BR" sz="1500" dirty="0" smtClean="0"/>
              <a:t>A Resolução nº 1/2006 foi alterada em 2015. Prazo de emendas passou a ser posterior ao parecer preliminar (que determinava regras de emendas).</a:t>
            </a:r>
          </a:p>
          <a:p>
            <a:pPr marL="165415" indent="-165415" algn="just" eaLnBrk="1" hangingPunct="1">
              <a:buFontTx/>
              <a:buChar char="-"/>
              <a:defRPr/>
            </a:pPr>
            <a:r>
              <a:rPr lang="pt-BR" altLang="pt-BR" sz="1500" dirty="0" smtClean="0"/>
              <a:t>Relatório do CAE absorveu esse papel.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20/08/2019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20/08/2019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5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20/08/2019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0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20/08/2019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0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20/08/2019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3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20/08/2019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0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20/08/2019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20/08/2019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9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20/08/2019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20/08/2019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20/08/2019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20/08/2019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onjur.com.br/dl/estudo-cni-grandes-obras-parada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amara.leg.br/orcamento-da-uniao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hyperlink" Target="mailto:ricardo.volpe@camara.leg.br" TargetMode="Externa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2.camara.leg.br/orcamento-da-uniao/estudos/2017/InformativoAvaliacaoPoliticasPublicasPMCMV_W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2.camara.leg.br/orcamento-da-uniao/estudos/2017/InformativoAvaliacaoPoliticasPublicasPMCMV_WEB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2.camara.leg.br/orcamento-da-uniao/estudos/2017/InformativoAvaliacaoPoliticasPublicasPMCMV_WEB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2.camara.leg.br/orcamento-da-uniao/estudos/2017/InformativoAvaliacaoPoliticasPublicasPMCMV_W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2.camara.leg.br/orcamento-da-uniao/estudos/2017/InformativoAvaliacaoPoliticasPublicasPMCMV_WEB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" y="1219200"/>
            <a:ext cx="9067800" cy="1901552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66º FÓRUM NAC. HABIT. DE INTERESSE SOCIAL 2019 - </a:t>
            </a:r>
            <a:r>
              <a:rPr lang="pt-BR" sz="4800" b="1" dirty="0" smtClean="0">
                <a:solidFill>
                  <a:schemeClr val="bg1"/>
                </a:solidFill>
              </a:rPr>
              <a:t>FNHIS</a:t>
            </a:r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52" y="4725144"/>
            <a:ext cx="9036496" cy="2057400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pt-BR" sz="8600" b="1" i="1" dirty="0" smtClean="0">
                <a:solidFill>
                  <a:schemeClr val="bg1"/>
                </a:solidFill>
              </a:rPr>
              <a:t>Ricardo Volpe – Consultor de Orçamento e Fiscalização Financeira da Câmara dos Deputados</a:t>
            </a:r>
            <a:endParaRPr lang="pt-BR" sz="8600" b="1" i="1" dirty="0">
              <a:solidFill>
                <a:schemeClr val="bg1"/>
              </a:solidFill>
            </a:endParaRPr>
          </a:p>
          <a:p>
            <a:pPr algn="l"/>
            <a:endParaRPr lang="pt-BR" sz="2400" b="1" dirty="0" smtClean="0">
              <a:solidFill>
                <a:schemeClr val="bg1"/>
              </a:solidFill>
            </a:endParaRPr>
          </a:p>
          <a:p>
            <a:endParaRPr lang="pt-BR" sz="4100" b="1" dirty="0" smtClean="0">
              <a:solidFill>
                <a:schemeClr val="bg1"/>
              </a:solidFill>
            </a:endParaRPr>
          </a:p>
          <a:p>
            <a:endParaRPr lang="pt-BR" sz="4100" b="1" dirty="0" smtClean="0">
              <a:solidFill>
                <a:schemeClr val="bg1"/>
              </a:solidFill>
            </a:endParaRPr>
          </a:p>
          <a:p>
            <a:r>
              <a:rPr lang="pt-BR" sz="5500" b="1" dirty="0" smtClean="0">
                <a:solidFill>
                  <a:schemeClr val="bg1"/>
                </a:solidFill>
              </a:rPr>
              <a:t>Foz de </a:t>
            </a:r>
            <a:r>
              <a:rPr lang="pt-BR" sz="5500" b="1" dirty="0" smtClean="0">
                <a:solidFill>
                  <a:schemeClr val="bg1"/>
                </a:solidFill>
              </a:rPr>
              <a:t>Iguaçu, </a:t>
            </a:r>
            <a:r>
              <a:rPr lang="pt-BR" sz="5500" b="1" dirty="0" smtClean="0">
                <a:solidFill>
                  <a:schemeClr val="bg1"/>
                </a:solidFill>
              </a:rPr>
              <a:t>agosto 2019</a:t>
            </a:r>
          </a:p>
        </p:txBody>
      </p:sp>
    </p:spTree>
    <p:extLst>
      <p:ext uri="{BB962C8B-B14F-4D97-AF65-F5344CB8AC3E}">
        <p14:creationId xmlns:p14="http://schemas.microsoft.com/office/powerpoint/2010/main" val="2681551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886792"/>
          </a:xfrm>
          <a:prstGeom prst="rect">
            <a:avLst/>
          </a:prstGeom>
        </p:spPr>
        <p:txBody>
          <a:bodyPr vert="horz" wrap="square" lIns="0" tIns="41401" rIns="0" bIns="0" rtlCol="0">
            <a:noAutofit/>
          </a:bodyPr>
          <a:lstStyle/>
          <a:p>
            <a:pPr marL="844550">
              <a:lnSpc>
                <a:spcPct val="100000"/>
              </a:lnSpc>
            </a:pPr>
            <a:r>
              <a:rPr lang="pt-BR" sz="3800" b="1" spc="-25" dirty="0" smtClean="0">
                <a:latin typeface="Calibri"/>
                <a:cs typeface="Calibri"/>
              </a:rPr>
              <a:t>Saneamento e Mobilidade Urbana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171269" y="6416993"/>
            <a:ext cx="212528" cy="2068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139130" y="827981"/>
            <a:ext cx="8856984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3200" b="1" dirty="0" smtClean="0">
                <a:latin typeface="+mj-lt"/>
              </a:rPr>
              <a:t>Saneamento: R</a:t>
            </a:r>
            <a:r>
              <a:rPr lang="pt-BR" altLang="pt-BR" sz="3200" b="1" dirty="0">
                <a:latin typeface="+mj-lt"/>
              </a:rPr>
              <a:t>$ </a:t>
            </a:r>
            <a:r>
              <a:rPr lang="pt-BR" altLang="pt-BR" sz="3200" b="1" dirty="0" smtClean="0">
                <a:latin typeface="+mj-lt"/>
              </a:rPr>
              <a:t>15 </a:t>
            </a:r>
            <a:r>
              <a:rPr lang="pt-BR" altLang="pt-BR" sz="3200" b="1" dirty="0">
                <a:latin typeface="+mj-lt"/>
              </a:rPr>
              <a:t>bilhões </a:t>
            </a:r>
            <a:r>
              <a:rPr lang="pt-BR" altLang="pt-BR" sz="2000" b="1" dirty="0" smtClean="0">
                <a:latin typeface="+mj-lt"/>
              </a:rPr>
              <a:t>(pagos de 2009 a agosto </a:t>
            </a:r>
            <a:r>
              <a:rPr lang="pt-BR" altLang="pt-BR" sz="2000" b="1" dirty="0">
                <a:latin typeface="+mj-lt"/>
              </a:rPr>
              <a:t>de </a:t>
            </a:r>
            <a:r>
              <a:rPr lang="pt-BR" altLang="pt-BR" sz="2000" b="1" dirty="0" smtClean="0">
                <a:latin typeface="+mj-lt"/>
              </a:rPr>
              <a:t>2019)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3200" b="1" dirty="0" smtClean="0">
                <a:latin typeface="+mj-lt"/>
              </a:rPr>
              <a:t> Urbanismo: R$ 13 bilhões </a:t>
            </a:r>
            <a:r>
              <a:rPr lang="pt-BR" altLang="pt-BR" sz="2000" b="1" dirty="0">
                <a:latin typeface="+mj-lt"/>
              </a:rPr>
              <a:t>(pagos de 2009 a agosto de 2019</a:t>
            </a:r>
            <a:r>
              <a:rPr lang="pt-BR" altLang="pt-BR" sz="2000" b="1" dirty="0" smtClean="0">
                <a:latin typeface="+mj-lt"/>
              </a:rPr>
              <a:t>)</a:t>
            </a:r>
            <a:endParaRPr lang="pt-BR" altLang="pt-BR" sz="2000" b="1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47270" y="4545188"/>
            <a:ext cx="120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Até 2016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54" y="2276873"/>
            <a:ext cx="7354342" cy="446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3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886792"/>
          </a:xfrm>
          <a:prstGeom prst="rect">
            <a:avLst/>
          </a:prstGeom>
        </p:spPr>
        <p:txBody>
          <a:bodyPr vert="horz" wrap="square" lIns="0" tIns="41401" rIns="0" bIns="0" rtlCol="0">
            <a:noAutofit/>
          </a:bodyPr>
          <a:lstStyle/>
          <a:p>
            <a:pPr marL="844550">
              <a:lnSpc>
                <a:spcPct val="100000"/>
              </a:lnSpc>
            </a:pPr>
            <a:r>
              <a:rPr lang="pt-BR" sz="3800" b="1" spc="-25" dirty="0" smtClean="0">
                <a:latin typeface="Calibri"/>
                <a:cs typeface="Calibri"/>
              </a:rPr>
              <a:t>OBRAS PARADAS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171269" y="6416993"/>
            <a:ext cx="212528" cy="2068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11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3292" y="638410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CNI, Infra 25, de 2018</a:t>
            </a:r>
          </a:p>
          <a:p>
            <a:r>
              <a:rPr lang="pt-BR" sz="1200" dirty="0">
                <a:hlinkClick r:id="rId2"/>
              </a:rPr>
              <a:t>https://</a:t>
            </a:r>
            <a:r>
              <a:rPr lang="pt-BR" sz="1200" dirty="0" smtClean="0">
                <a:hlinkClick r:id="rId2"/>
              </a:rPr>
              <a:t>www.conjur.com.br/dl/estudo-cni-grandes-obras-paradas.pdf</a:t>
            </a:r>
            <a:endParaRPr lang="pt-BR" sz="1200" dirty="0"/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683568" y="620688"/>
            <a:ext cx="8136904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3200" b="1" dirty="0" smtClean="0">
                <a:latin typeface="+mj-lt"/>
              </a:rPr>
              <a:t>11,8% do MCMV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3200" b="1" dirty="0" smtClean="0">
                <a:latin typeface="+mj-lt"/>
              </a:rPr>
              <a:t>10,4% em Saneamento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459931"/>
            <a:ext cx="72771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07604" y="3173313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Número de obras financiadas pelo </a:t>
            </a:r>
            <a:r>
              <a:rPr lang="pt-BR" sz="2400" b="1" u="sng" dirty="0"/>
              <a:t>FGTS</a:t>
            </a:r>
            <a:r>
              <a:rPr lang="pt-BR" sz="2000" b="1" dirty="0"/>
              <a:t> paralisadas ou atrasadas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81758" y="2114046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Número de obras financiadas pelo </a:t>
            </a:r>
            <a:r>
              <a:rPr lang="pt-BR" sz="2400" b="1" u="sng" dirty="0" smtClean="0"/>
              <a:t>OGU</a:t>
            </a:r>
            <a:r>
              <a:rPr lang="pt-BR" sz="2400" b="1" dirty="0" smtClean="0"/>
              <a:t> paralisadas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/>
              <a:t>Habitação: 102 projetos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/>
              <a:t>Saneamento e Água: 55 projetos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4070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/>
          <p:cNvSpPr>
            <a:spLocks noChangeArrowheads="1"/>
          </p:cNvSpPr>
          <p:nvPr/>
        </p:nvSpPr>
        <p:spPr bwMode="auto">
          <a:xfrm>
            <a:off x="765175" y="5150077"/>
            <a:ext cx="2884693" cy="6699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006699"/>
                </a:solidFill>
              </a:rPr>
              <a:t>CONGRESSO NACIONAL</a:t>
            </a:r>
            <a:endParaRPr lang="pt-BR" altLang="pt-BR" sz="1800" b="1" dirty="0">
              <a:solidFill>
                <a:srgbClr val="006699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1466850"/>
            <a:ext cx="1131888" cy="18891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4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bg1"/>
                </a:solidFill>
              </a:rPr>
              <a:t>Projeto Lei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chemeClr val="bg1"/>
                </a:solidFill>
              </a:rPr>
              <a:t>31/AGO</a:t>
            </a:r>
          </a:p>
        </p:txBody>
      </p:sp>
      <p:pic>
        <p:nvPicPr>
          <p:cNvPr id="29700" name="Picture 4" descr="BD0698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847923"/>
            <a:ext cx="20859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PE01846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772824"/>
            <a:ext cx="2384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3649868" y="6410747"/>
            <a:ext cx="1426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dirty="0" smtClean="0"/>
              <a:t>EMENDAS</a:t>
            </a:r>
            <a:endParaRPr lang="pt-BR" altLang="pt-BR" sz="1800" b="1" dirty="0"/>
          </a:p>
        </p:txBody>
      </p:sp>
      <p:sp>
        <p:nvSpPr>
          <p:cNvPr id="29705" name="AutoShape 10"/>
          <p:cNvSpPr>
            <a:spLocks noChangeArrowheads="1"/>
          </p:cNvSpPr>
          <p:nvPr/>
        </p:nvSpPr>
        <p:spPr bwMode="auto">
          <a:xfrm>
            <a:off x="4790486" y="1041400"/>
            <a:ext cx="2661834" cy="425450"/>
          </a:xfrm>
          <a:prstGeom prst="curvedDownArrow">
            <a:avLst>
              <a:gd name="adj1" fmla="val 103657"/>
              <a:gd name="adj2" fmla="val 20731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>
              <a:latin typeface="Humanst521 BT" pitchFamily="34" charset="0"/>
            </a:endParaRPr>
          </a:p>
        </p:txBody>
      </p:sp>
      <p:sp>
        <p:nvSpPr>
          <p:cNvPr id="29706" name="AutoShape 11"/>
          <p:cNvSpPr>
            <a:spLocks noChangeArrowheads="1"/>
          </p:cNvSpPr>
          <p:nvPr/>
        </p:nvSpPr>
        <p:spPr bwMode="auto">
          <a:xfrm rot="16200000">
            <a:off x="4505519" y="2069176"/>
            <a:ext cx="1376924" cy="588808"/>
          </a:xfrm>
          <a:prstGeom prst="curvedUpArrow">
            <a:avLst>
              <a:gd name="adj1" fmla="val 42701"/>
              <a:gd name="adj2" fmla="val 8276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>
              <a:latin typeface="Humanst521 BT" pitchFamily="34" charset="0"/>
            </a:endParaRP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3546474" y="3140968"/>
            <a:ext cx="2040086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dirty="0" smtClean="0"/>
              <a:t>COMISSÃO MISTA DE ORÇAMENTO</a:t>
            </a:r>
            <a:endParaRPr lang="pt-BR" altLang="pt-BR" sz="1800" b="1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dirty="0"/>
              <a:t>audiências, relatórios</a:t>
            </a:r>
          </a:p>
        </p:txBody>
      </p:sp>
      <p:sp>
        <p:nvSpPr>
          <p:cNvPr id="29708" name="AutoShape 13"/>
          <p:cNvSpPr>
            <a:spLocks noChangeArrowheads="1"/>
          </p:cNvSpPr>
          <p:nvPr/>
        </p:nvSpPr>
        <p:spPr bwMode="auto">
          <a:xfrm>
            <a:off x="7888288" y="4086225"/>
            <a:ext cx="417512" cy="5476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>
              <a:latin typeface="Humanst521 BT" pitchFamily="34" charset="0"/>
            </a:endParaRP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1600200" y="180975"/>
            <a:ext cx="7391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 b="1">
                <a:solidFill>
                  <a:srgbClr val="003366"/>
                </a:solidFill>
              </a:rPr>
              <a:t>LEI ORÇAMENTÁRIA - etapas</a:t>
            </a:r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2606086" y="2196341"/>
            <a:ext cx="2087563" cy="67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/>
              <a:t>Apreciação na </a:t>
            </a:r>
            <a:r>
              <a:rPr lang="pt-BR" altLang="pt-BR" sz="1800" b="1" dirty="0" smtClean="0"/>
              <a:t>Comissão Mista </a:t>
            </a:r>
            <a:r>
              <a:rPr lang="pt-BR" altLang="pt-BR" sz="1800" b="1" dirty="0"/>
              <a:t>e </a:t>
            </a:r>
            <a:r>
              <a:rPr lang="pt-BR" altLang="pt-BR" sz="1800" b="1" dirty="0" smtClean="0"/>
              <a:t>Congresso</a:t>
            </a:r>
            <a:endParaRPr lang="pt-BR" altLang="pt-BR" sz="1800" b="1" dirty="0"/>
          </a:p>
        </p:txBody>
      </p:sp>
      <p:sp>
        <p:nvSpPr>
          <p:cNvPr id="29711" name="Rectangle 17"/>
          <p:cNvSpPr>
            <a:spLocks noChangeArrowheads="1"/>
          </p:cNvSpPr>
          <p:nvPr/>
        </p:nvSpPr>
        <p:spPr bwMode="auto">
          <a:xfrm>
            <a:off x="6588224" y="1934848"/>
            <a:ext cx="2136775" cy="34909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i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i="1" dirty="0">
                <a:solidFill>
                  <a:schemeClr val="bg1"/>
                </a:solidFill>
              </a:rPr>
              <a:t>ORÇAMENTO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i="1" dirty="0" smtClean="0">
                <a:solidFill>
                  <a:schemeClr val="bg1"/>
                </a:solidFill>
              </a:rPr>
              <a:t>2020</a:t>
            </a:r>
            <a:endParaRPr lang="pt-BR" altLang="pt-BR" sz="2000" b="1" i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i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i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i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i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</a:rPr>
              <a:t>Lei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solidFill>
                  <a:schemeClr val="bg1"/>
                </a:solidFill>
              </a:rPr>
              <a:t>Orçamentária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solidFill>
                  <a:schemeClr val="bg1"/>
                </a:solidFill>
              </a:rPr>
              <a:t>  Anual</a:t>
            </a:r>
            <a:endParaRPr lang="pt-BR" altLang="pt-BR" sz="2000" dirty="0">
              <a:solidFill>
                <a:schemeClr val="bg1"/>
              </a:solidFill>
            </a:endParaRPr>
          </a:p>
        </p:txBody>
      </p:sp>
      <p:graphicFrame>
        <p:nvGraphicFramePr>
          <p:cNvPr id="297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630976"/>
              </p:ext>
            </p:extLst>
          </p:nvPr>
        </p:nvGraphicFramePr>
        <p:xfrm>
          <a:off x="7120036" y="3036069"/>
          <a:ext cx="10731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Foto do Photo Editor" r:id="rId6" imgW="2495238" imgH="3600000" progId="MSPhotoEd.3">
                  <p:embed/>
                </p:oleObj>
              </mc:Choice>
              <mc:Fallback>
                <p:oleObj name="Foto do Photo Editor" r:id="rId6" imgW="2495238" imgH="360000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036" y="3036069"/>
                        <a:ext cx="107315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AutoShape 23"/>
          <p:cNvSpPr>
            <a:spLocks noChangeArrowheads="1"/>
          </p:cNvSpPr>
          <p:nvPr/>
        </p:nvSpPr>
        <p:spPr bwMode="auto">
          <a:xfrm rot="-1947816">
            <a:off x="1885298" y="2172536"/>
            <a:ext cx="357187" cy="1531574"/>
          </a:xfrm>
          <a:prstGeom prst="curvedLeftArrow">
            <a:avLst>
              <a:gd name="adj1" fmla="val 111408"/>
              <a:gd name="adj2" fmla="val 1253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>
              <a:latin typeface="Humanst521 BT" pitchFamily="34" charset="0"/>
            </a:endParaRPr>
          </a:p>
        </p:txBody>
      </p:sp>
      <p:pic>
        <p:nvPicPr>
          <p:cNvPr id="13319" name="Picture 7" descr="https://www2.camara.leg.br/atividade-legislativa/comissoes/comissoes-mistas/cmo/noticias/pln-no-2-2018-cn-prazo-para-emendas/image_min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35" y="3680305"/>
            <a:ext cx="2181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1"/>
          <p:cNvSpPr>
            <a:spLocks noChangeArrowheads="1"/>
          </p:cNvSpPr>
          <p:nvPr/>
        </p:nvSpPr>
        <p:spPr bwMode="auto">
          <a:xfrm rot="16200000">
            <a:off x="5102214" y="5040212"/>
            <a:ext cx="1376924" cy="588808"/>
          </a:xfrm>
          <a:prstGeom prst="curvedUpArrow">
            <a:avLst>
              <a:gd name="adj1" fmla="val 42701"/>
              <a:gd name="adj2" fmla="val 8276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>
              <a:latin typeface="Humanst521 BT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460355" y="1073238"/>
            <a:ext cx="11922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dirty="0" smtClean="0"/>
              <a:t>SANÇÃO E VETO</a:t>
            </a:r>
            <a:endParaRPr lang="pt-BR" alt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19745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E2AB9-5CF4-4997-8A98-DF51FFF4E7B1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1981" y="1196752"/>
            <a:ext cx="8072436" cy="341632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i="1" dirty="0" smtClean="0">
                <a:solidFill>
                  <a:schemeClr val="bg1"/>
                </a:solidFill>
                <a:latin typeface="Arial" charset="0"/>
              </a:rPr>
              <a:t>Art</a:t>
            </a:r>
            <a:r>
              <a:rPr lang="pt-BR" sz="3200" b="1" i="1" dirty="0">
                <a:solidFill>
                  <a:schemeClr val="bg1"/>
                </a:solidFill>
                <a:latin typeface="Arial" charset="0"/>
              </a:rPr>
              <a:t>. 165, § 8º </a:t>
            </a:r>
            <a:r>
              <a:rPr lang="pt-BR" sz="3200" b="1" i="1" dirty="0" smtClean="0">
                <a:solidFill>
                  <a:schemeClr val="bg1"/>
                </a:solidFill>
                <a:latin typeface="Arial" charset="0"/>
              </a:rPr>
              <a:t>§ </a:t>
            </a:r>
            <a:r>
              <a:rPr lang="pt-BR" sz="3200" b="1" i="1" dirty="0">
                <a:solidFill>
                  <a:schemeClr val="bg1"/>
                </a:solidFill>
                <a:latin typeface="Arial" charset="0"/>
              </a:rPr>
              <a:t>10. A </a:t>
            </a:r>
            <a:r>
              <a:rPr lang="pt-BR" sz="3200" b="1" i="1" dirty="0">
                <a:solidFill>
                  <a:srgbClr val="FFFF00"/>
                </a:solidFill>
                <a:latin typeface="Arial" charset="0"/>
              </a:rPr>
              <a:t>administração tem o dever de executar as programações orçamentárias</a:t>
            </a:r>
            <a:r>
              <a:rPr lang="pt-BR" sz="3200" b="1" i="1" dirty="0">
                <a:solidFill>
                  <a:schemeClr val="bg1"/>
                </a:solidFill>
                <a:latin typeface="Arial" charset="0"/>
              </a:rPr>
              <a:t>, adotando os meios e as medidas necessários, com o propósito de garantir a efetiva entrega de bens e serviços à sociedade." (NR)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	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1981" y="226486"/>
            <a:ext cx="8072435" cy="95475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4800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4800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4800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4800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altLang="pt-BR" sz="2800" dirty="0" smtClean="0"/>
              <a:t>A EC 100/2019 TORNOU O </a:t>
            </a:r>
            <a:r>
              <a:rPr lang="pt-BR" altLang="pt-BR" sz="2800" dirty="0"/>
              <a:t>ORÇAMENTO </a:t>
            </a:r>
            <a:r>
              <a:rPr lang="pt-BR" altLang="pt-BR" sz="2800" dirty="0" smtClean="0"/>
              <a:t>OBRIGATÓRIO</a:t>
            </a:r>
            <a:r>
              <a:rPr lang="pt-BR" altLang="pt-BR" sz="2800" dirty="0"/>
              <a:t>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11981" y="4614333"/>
            <a:ext cx="8072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Novo Princípio do Orçamento?</a:t>
            </a:r>
          </a:p>
          <a:p>
            <a:r>
              <a:rPr lang="pt-BR" sz="3200" b="1" dirty="0" smtClean="0"/>
              <a:t>Todas programações devem ser executadas?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5805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E2AB9-5CF4-4997-8A98-DF51FFF4E7B1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512" y="908720"/>
            <a:ext cx="9089580" cy="574003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500" b="1" i="1" dirty="0" smtClean="0">
                <a:solidFill>
                  <a:schemeClr val="bg1"/>
                </a:solidFill>
                <a:latin typeface="Arial" charset="0"/>
              </a:rPr>
              <a:t>Art</a:t>
            </a:r>
            <a:r>
              <a:rPr lang="pt-BR" sz="2500" b="1" i="1" dirty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pt-BR" sz="2500" b="1" i="1" dirty="0" smtClean="0">
                <a:solidFill>
                  <a:schemeClr val="bg1"/>
                </a:solidFill>
                <a:latin typeface="Arial" charset="0"/>
              </a:rPr>
              <a:t>166, </a:t>
            </a:r>
            <a:r>
              <a:rPr lang="pt-BR" sz="2500" b="1" i="1" dirty="0">
                <a:solidFill>
                  <a:schemeClr val="bg1"/>
                </a:solidFill>
                <a:latin typeface="Arial" charset="0"/>
              </a:rPr>
              <a:t>§ </a:t>
            </a:r>
            <a:r>
              <a:rPr lang="pt-BR" sz="2500" b="1" i="1" dirty="0" smtClean="0">
                <a:solidFill>
                  <a:schemeClr val="bg1"/>
                </a:solidFill>
                <a:latin typeface="Arial" charset="0"/>
              </a:rPr>
              <a:t>§ 11,12 e 13. </a:t>
            </a:r>
          </a:p>
          <a:p>
            <a:pPr>
              <a:defRPr/>
            </a:pPr>
            <a:r>
              <a:rPr lang="pt-BR" sz="2500" b="1" i="1" dirty="0">
                <a:solidFill>
                  <a:schemeClr val="bg1"/>
                </a:solidFill>
                <a:latin typeface="Arial" charset="0"/>
              </a:rPr>
              <a:t>§ 11. </a:t>
            </a:r>
            <a:r>
              <a:rPr lang="pt-BR" sz="2500" b="1" i="1" dirty="0">
                <a:solidFill>
                  <a:srgbClr val="FFFF00"/>
                </a:solidFill>
                <a:latin typeface="Arial" charset="0"/>
              </a:rPr>
              <a:t>É obrigatória a execução orçamentária e financeira das programações </a:t>
            </a:r>
            <a:r>
              <a:rPr lang="pt-BR" sz="2500" b="1" i="1" dirty="0">
                <a:solidFill>
                  <a:schemeClr val="bg1"/>
                </a:solidFill>
                <a:latin typeface="Arial" charset="0"/>
              </a:rPr>
              <a:t>a que se refere o § 9º deste artigo, em montante correspondente a 1,2% </a:t>
            </a:r>
            <a:r>
              <a:rPr lang="pt-BR" sz="2500" b="1" i="1" dirty="0" smtClean="0">
                <a:solidFill>
                  <a:schemeClr val="bg1"/>
                </a:solidFill>
                <a:latin typeface="Arial" charset="0"/>
              </a:rPr>
              <a:t>da </a:t>
            </a:r>
            <a:r>
              <a:rPr lang="pt-BR" sz="2500" b="1" i="1" dirty="0">
                <a:solidFill>
                  <a:schemeClr val="bg1"/>
                </a:solidFill>
                <a:latin typeface="Arial" charset="0"/>
              </a:rPr>
              <a:t>receita corrente líquida realizada no exercício anterior, </a:t>
            </a:r>
            <a:r>
              <a:rPr lang="pt-BR" sz="2500" b="1" i="1" dirty="0" smtClean="0">
                <a:solidFill>
                  <a:schemeClr val="bg1"/>
                </a:solidFill>
                <a:latin typeface="Arial" charset="0"/>
              </a:rPr>
              <a:t>.... </a:t>
            </a:r>
            <a:r>
              <a:rPr lang="pt-BR" sz="2000" b="1" i="1" dirty="0">
                <a:solidFill>
                  <a:schemeClr val="bg1"/>
                </a:solidFill>
                <a:latin typeface="Arial" charset="0"/>
              </a:rPr>
              <a:t>(Incluído pela </a:t>
            </a:r>
            <a:r>
              <a:rPr lang="pt-BR" sz="2000" b="1" i="1" dirty="0" smtClean="0">
                <a:solidFill>
                  <a:schemeClr val="bg1"/>
                </a:solidFill>
                <a:latin typeface="Arial" charset="0"/>
              </a:rPr>
              <a:t>EC </a:t>
            </a:r>
            <a:r>
              <a:rPr lang="pt-BR" sz="2000" b="1" i="1" dirty="0">
                <a:solidFill>
                  <a:schemeClr val="bg1"/>
                </a:solidFill>
                <a:latin typeface="Arial" charset="0"/>
              </a:rPr>
              <a:t>nº 86, de 2015)</a:t>
            </a:r>
            <a:endParaRPr lang="pt-BR" sz="2000" b="1" i="1" dirty="0" smtClean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pt-BR" sz="2500" b="1" i="1" dirty="0" smtClean="0">
                <a:solidFill>
                  <a:schemeClr val="bg1"/>
                </a:solidFill>
                <a:latin typeface="Arial" charset="0"/>
              </a:rPr>
              <a:t>§ </a:t>
            </a:r>
            <a:r>
              <a:rPr lang="pt-BR" sz="2500" b="1" i="1" dirty="0">
                <a:solidFill>
                  <a:schemeClr val="bg1"/>
                </a:solidFill>
                <a:latin typeface="Arial" charset="0"/>
              </a:rPr>
              <a:t>12. </a:t>
            </a:r>
            <a:r>
              <a:rPr lang="pt-BR" sz="2500" b="1" i="1" dirty="0">
                <a:solidFill>
                  <a:srgbClr val="FFFF00"/>
                </a:solidFill>
                <a:latin typeface="Arial" charset="0"/>
              </a:rPr>
              <a:t>A garantia de execução </a:t>
            </a:r>
            <a:r>
              <a:rPr lang="pt-BR" sz="2500" b="1" i="1" dirty="0">
                <a:solidFill>
                  <a:schemeClr val="bg1"/>
                </a:solidFill>
                <a:latin typeface="Arial" charset="0"/>
              </a:rPr>
              <a:t>de que trata o § 11 deste artigo aplica-se também às programações incluídas por </a:t>
            </a:r>
            <a:r>
              <a:rPr lang="pt-BR" sz="2500" b="1" i="1" dirty="0">
                <a:solidFill>
                  <a:srgbClr val="FFFF00"/>
                </a:solidFill>
                <a:latin typeface="Arial" charset="0"/>
              </a:rPr>
              <a:t>todas as emendas de iniciativa de bancada de parlamentares de Estado ou do Distrito Federal</a:t>
            </a:r>
            <a:r>
              <a:rPr lang="pt-BR" sz="2500" b="1" i="1" dirty="0">
                <a:solidFill>
                  <a:schemeClr val="bg1"/>
                </a:solidFill>
                <a:latin typeface="Arial" charset="0"/>
              </a:rPr>
              <a:t>, no montante de até 1% </a:t>
            </a:r>
            <a:r>
              <a:rPr lang="pt-BR" sz="2500" b="1" i="1" dirty="0" smtClean="0">
                <a:solidFill>
                  <a:schemeClr val="bg1"/>
                </a:solidFill>
                <a:latin typeface="Arial" charset="0"/>
              </a:rPr>
              <a:t>da </a:t>
            </a:r>
            <a:r>
              <a:rPr lang="pt-BR" sz="2500" b="1" i="1" dirty="0">
                <a:solidFill>
                  <a:schemeClr val="bg1"/>
                </a:solidFill>
                <a:latin typeface="Arial" charset="0"/>
              </a:rPr>
              <a:t>receita corrente líquida realizada no exercício anterior</a:t>
            </a:r>
            <a:r>
              <a:rPr lang="pt-BR" sz="2500" b="1" i="1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pt-BR" sz="2000" b="1" i="1" dirty="0">
                <a:solidFill>
                  <a:schemeClr val="bg1"/>
                </a:solidFill>
                <a:latin typeface="Arial" charset="0"/>
              </a:rPr>
              <a:t>(Incluído pela EC nº </a:t>
            </a:r>
            <a:r>
              <a:rPr lang="pt-BR" sz="2000" b="1" i="1" dirty="0" smtClean="0">
                <a:solidFill>
                  <a:schemeClr val="bg1"/>
                </a:solidFill>
                <a:latin typeface="Arial" charset="0"/>
              </a:rPr>
              <a:t>100, </a:t>
            </a:r>
            <a:r>
              <a:rPr lang="pt-BR" sz="2000" b="1" i="1" dirty="0">
                <a:solidFill>
                  <a:schemeClr val="bg1"/>
                </a:solidFill>
                <a:latin typeface="Arial" charset="0"/>
              </a:rPr>
              <a:t>de </a:t>
            </a:r>
            <a:r>
              <a:rPr lang="pt-BR" sz="2000" b="1" i="1" dirty="0" smtClean="0">
                <a:solidFill>
                  <a:schemeClr val="bg1"/>
                </a:solidFill>
                <a:latin typeface="Arial" charset="0"/>
              </a:rPr>
              <a:t>2019)</a:t>
            </a:r>
            <a:endParaRPr lang="pt-BR" sz="2000" b="1" i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pt-BR" sz="2400" b="1" i="1" dirty="0" smtClean="0">
                <a:solidFill>
                  <a:schemeClr val="bg1"/>
                </a:solidFill>
                <a:latin typeface="Arial" charset="0"/>
              </a:rPr>
              <a:t>§ </a:t>
            </a:r>
            <a:r>
              <a:rPr lang="pt-BR" sz="2400" b="1" i="1" dirty="0">
                <a:solidFill>
                  <a:schemeClr val="bg1"/>
                </a:solidFill>
                <a:latin typeface="Arial" charset="0"/>
              </a:rPr>
              <a:t>13. As programações orçamentárias previstas nos §§ 11 e 12 deste artigo </a:t>
            </a:r>
            <a:r>
              <a:rPr lang="pt-BR" sz="2400" b="1" i="1" dirty="0">
                <a:solidFill>
                  <a:srgbClr val="FFFF00"/>
                </a:solidFill>
                <a:latin typeface="Arial" charset="0"/>
              </a:rPr>
              <a:t>não serão de execução obrigatória nos casos dos impedimentos de ordem técnica</a:t>
            </a:r>
            <a:r>
              <a:rPr lang="pt-BR" sz="2400" b="1" i="1" dirty="0">
                <a:solidFill>
                  <a:schemeClr val="bg1"/>
                </a:solidFill>
                <a:latin typeface="Arial" charset="0"/>
              </a:rPr>
              <a:t>. 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7099" y="34928"/>
            <a:ext cx="8928992" cy="831639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4800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4800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4800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4800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dirty="0" smtClean="0"/>
              <a:t>EC 86/2015 e EC 100/2019 MONTANTE OBRIGATÓRIO PARA EMENDAS INDIVIDUAIS E DE BANCADAS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15401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1026"/>
          <p:cNvSpPr>
            <a:spLocks noChangeArrowheads="1"/>
          </p:cNvSpPr>
          <p:nvPr/>
        </p:nvSpPr>
        <p:spPr bwMode="auto">
          <a:xfrm>
            <a:off x="76200" y="260648"/>
            <a:ext cx="8990013" cy="680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13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4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EMENDAS DE APROPRIAÇÃO</a:t>
            </a:r>
          </a:p>
        </p:txBody>
      </p:sp>
      <p:grpSp>
        <p:nvGrpSpPr>
          <p:cNvPr id="10243" name="Group 1028"/>
          <p:cNvGrpSpPr>
            <a:grpSpLocks/>
          </p:cNvGrpSpPr>
          <p:nvPr/>
        </p:nvGrpSpPr>
        <p:grpSpPr bwMode="auto">
          <a:xfrm>
            <a:off x="76200" y="1676401"/>
            <a:ext cx="8763000" cy="830263"/>
            <a:chOff x="48" y="1056"/>
            <a:chExt cx="5520" cy="523"/>
          </a:xfrm>
        </p:grpSpPr>
        <p:sp>
          <p:nvSpPr>
            <p:cNvPr id="10252" name="Text Box 1029"/>
            <p:cNvSpPr txBox="1">
              <a:spLocks noChangeArrowheads="1"/>
            </p:cNvSpPr>
            <p:nvPr/>
          </p:nvSpPr>
          <p:spPr bwMode="auto">
            <a:xfrm>
              <a:off x="48" y="1056"/>
              <a:ext cx="2064" cy="52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400" dirty="0">
                  <a:latin typeface="+mj-lt"/>
                </a:rPr>
                <a:t>INDIVIDUAL (</a:t>
              </a:r>
              <a:r>
                <a:rPr lang="pt-BR" sz="2400" dirty="0" err="1">
                  <a:latin typeface="+mj-lt"/>
                </a:rPr>
                <a:t>dep</a:t>
              </a:r>
              <a:r>
                <a:rPr lang="pt-BR" sz="2400" dirty="0">
                  <a:latin typeface="+mj-lt"/>
                </a:rPr>
                <a:t>/</a:t>
              </a:r>
              <a:r>
                <a:rPr lang="pt-BR" sz="2400" dirty="0" err="1">
                  <a:latin typeface="+mj-lt"/>
                </a:rPr>
                <a:t>sen</a:t>
              </a:r>
              <a:r>
                <a:rPr lang="pt-BR" sz="2400" dirty="0">
                  <a:latin typeface="+mj-lt"/>
                </a:rPr>
                <a:t>)</a:t>
              </a:r>
            </a:p>
            <a:p>
              <a:pPr algn="ctr"/>
              <a:r>
                <a:rPr lang="pt-BR" sz="2400" dirty="0">
                  <a:latin typeface="+mj-lt"/>
                </a:rPr>
                <a:t>25</a:t>
              </a:r>
            </a:p>
          </p:txBody>
        </p:sp>
        <p:sp>
          <p:nvSpPr>
            <p:cNvPr id="10253" name="Text Box 1030"/>
            <p:cNvSpPr txBox="1">
              <a:spLocks noChangeArrowheads="1"/>
            </p:cNvSpPr>
            <p:nvPr/>
          </p:nvSpPr>
          <p:spPr bwMode="auto">
            <a:xfrm>
              <a:off x="2736" y="1100"/>
              <a:ext cx="28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48000"/>
                </a:spcAft>
              </a:pPr>
              <a:r>
                <a:rPr lang="pt-BR" sz="1800" b="1"/>
                <a:t>AÇÕES COM ABRANGÊNCIA MUNICIPAL/ESTADUAL/NACIONAL</a:t>
              </a:r>
            </a:p>
          </p:txBody>
        </p:sp>
        <p:sp>
          <p:nvSpPr>
            <p:cNvPr id="10254" name="AutoShape 1031"/>
            <p:cNvSpPr>
              <a:spLocks noChangeArrowheads="1"/>
            </p:cNvSpPr>
            <p:nvPr/>
          </p:nvSpPr>
          <p:spPr bwMode="auto">
            <a:xfrm>
              <a:off x="2208" y="1152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244" name="Group 1032"/>
          <p:cNvGrpSpPr>
            <a:grpSpLocks/>
          </p:cNvGrpSpPr>
          <p:nvPr/>
        </p:nvGrpSpPr>
        <p:grpSpPr bwMode="auto">
          <a:xfrm>
            <a:off x="76200" y="3048002"/>
            <a:ext cx="8915400" cy="830263"/>
            <a:chOff x="48" y="1920"/>
            <a:chExt cx="5616" cy="523"/>
          </a:xfrm>
        </p:grpSpPr>
        <p:sp>
          <p:nvSpPr>
            <p:cNvPr id="10249" name="Text Box 1033"/>
            <p:cNvSpPr txBox="1">
              <a:spLocks noChangeArrowheads="1"/>
            </p:cNvSpPr>
            <p:nvPr/>
          </p:nvSpPr>
          <p:spPr bwMode="auto">
            <a:xfrm>
              <a:off x="48" y="1920"/>
              <a:ext cx="2064" cy="52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400" dirty="0">
                  <a:latin typeface="+mj-lt"/>
                </a:rPr>
                <a:t>BANCADA</a:t>
              </a:r>
            </a:p>
            <a:p>
              <a:pPr algn="ctr"/>
              <a:r>
                <a:rPr lang="pt-BR" sz="2400" dirty="0">
                  <a:latin typeface="+mj-lt"/>
                </a:rPr>
                <a:t>15-20</a:t>
              </a:r>
            </a:p>
          </p:txBody>
        </p:sp>
        <p:sp>
          <p:nvSpPr>
            <p:cNvPr id="10250" name="Text Box 1034"/>
            <p:cNvSpPr txBox="1">
              <a:spLocks noChangeArrowheads="1"/>
            </p:cNvSpPr>
            <p:nvPr/>
          </p:nvSpPr>
          <p:spPr bwMode="auto">
            <a:xfrm>
              <a:off x="2832" y="1964"/>
              <a:ext cx="28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48000"/>
                </a:spcAft>
              </a:pPr>
              <a:r>
                <a:rPr lang="pt-BR" sz="1800" b="1"/>
                <a:t>AÇÕES COM ABRANGÊNCIA ESTADUAL</a:t>
              </a:r>
            </a:p>
          </p:txBody>
        </p:sp>
        <p:sp>
          <p:nvSpPr>
            <p:cNvPr id="10251" name="AutoShape 1035"/>
            <p:cNvSpPr>
              <a:spLocks noChangeArrowheads="1"/>
            </p:cNvSpPr>
            <p:nvPr/>
          </p:nvSpPr>
          <p:spPr bwMode="auto">
            <a:xfrm>
              <a:off x="2208" y="2016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245" name="Group 1036"/>
          <p:cNvGrpSpPr>
            <a:grpSpLocks/>
          </p:cNvGrpSpPr>
          <p:nvPr/>
        </p:nvGrpSpPr>
        <p:grpSpPr bwMode="auto">
          <a:xfrm>
            <a:off x="76200" y="4359278"/>
            <a:ext cx="8915400" cy="830263"/>
            <a:chOff x="48" y="2636"/>
            <a:chExt cx="5616" cy="523"/>
          </a:xfrm>
        </p:grpSpPr>
        <p:sp>
          <p:nvSpPr>
            <p:cNvPr id="10246" name="Text Box 1037"/>
            <p:cNvSpPr txBox="1">
              <a:spLocks noChangeArrowheads="1"/>
            </p:cNvSpPr>
            <p:nvPr/>
          </p:nvSpPr>
          <p:spPr bwMode="auto">
            <a:xfrm>
              <a:off x="48" y="2636"/>
              <a:ext cx="2064" cy="52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400" dirty="0">
                  <a:latin typeface="+mj-lt"/>
                </a:rPr>
                <a:t>COMISSÕES</a:t>
              </a:r>
            </a:p>
            <a:p>
              <a:pPr algn="ctr"/>
              <a:r>
                <a:rPr lang="pt-BR" sz="2400" dirty="0" smtClean="0">
                  <a:latin typeface="+mj-lt"/>
                </a:rPr>
                <a:t>4-4</a:t>
              </a:r>
              <a:endParaRPr lang="pt-BR" sz="2400" dirty="0">
                <a:latin typeface="+mj-lt"/>
              </a:endParaRPr>
            </a:p>
          </p:txBody>
        </p:sp>
        <p:sp>
          <p:nvSpPr>
            <p:cNvPr id="10247" name="Text Box 1038"/>
            <p:cNvSpPr txBox="1">
              <a:spLocks noChangeArrowheads="1"/>
            </p:cNvSpPr>
            <p:nvPr/>
          </p:nvSpPr>
          <p:spPr bwMode="auto">
            <a:xfrm>
              <a:off x="2832" y="2684"/>
              <a:ext cx="28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48000"/>
                </a:spcAft>
              </a:pPr>
              <a:r>
                <a:rPr lang="pt-BR" sz="1800" b="1"/>
                <a:t>AÇÕES COM ABRANGÊNCIA NACIONAL/INSTITUCIONAL</a:t>
              </a:r>
            </a:p>
          </p:txBody>
        </p:sp>
        <p:sp>
          <p:nvSpPr>
            <p:cNvPr id="10248" name="AutoShape 1039"/>
            <p:cNvSpPr>
              <a:spLocks noChangeArrowheads="1"/>
            </p:cNvSpPr>
            <p:nvPr/>
          </p:nvSpPr>
          <p:spPr bwMode="auto">
            <a:xfrm>
              <a:off x="2208" y="2732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5921375"/>
            <a:ext cx="91440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1500"/>
              </a:spcBef>
              <a:spcAft>
                <a:spcPts val="1438"/>
              </a:spcAft>
              <a:buClrTx/>
              <a:buFontTx/>
              <a:buNone/>
            </a:pPr>
            <a:r>
              <a:rPr lang="pt-BR" altLang="pt-BR" b="1">
                <a:solidFill>
                  <a:srgbClr val="000000"/>
                </a:solidFill>
              </a:rPr>
              <a:t>LÓGICA DA MAXIMIZAÇÃO DO RETORNO ELEITORAL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3657600" y="5181600"/>
            <a:ext cx="16002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5390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886792"/>
          </a:xfrm>
          <a:prstGeom prst="rect">
            <a:avLst/>
          </a:prstGeom>
        </p:spPr>
        <p:txBody>
          <a:bodyPr vert="horz" wrap="square" lIns="0" tIns="41401" rIns="0" bIns="0" rtlCol="0">
            <a:noAutofit/>
          </a:bodyPr>
          <a:lstStyle/>
          <a:p>
            <a:pPr marL="844550">
              <a:lnSpc>
                <a:spcPct val="100000"/>
              </a:lnSpc>
            </a:pPr>
            <a:r>
              <a:rPr lang="pt-BR" sz="3800" b="1" spc="-25" dirty="0" smtClean="0">
                <a:latin typeface="Calibri"/>
                <a:cs typeface="Calibri"/>
              </a:rPr>
              <a:t>Emendas LOA 2019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171269" y="6416993"/>
            <a:ext cx="212528" cy="2068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16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43608" y="6350169"/>
            <a:ext cx="2745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Fonte: Raio X Orçamento 2019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4" y="836712"/>
            <a:ext cx="769878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5" y="5387279"/>
            <a:ext cx="5452202" cy="96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2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6"/>
          <p:cNvSpPr txBox="1">
            <a:spLocks noChangeArrowheads="1"/>
          </p:cNvSpPr>
          <p:nvPr/>
        </p:nvSpPr>
        <p:spPr bwMode="auto">
          <a:xfrm>
            <a:off x="230472" y="1009184"/>
            <a:ext cx="8858250" cy="5816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>
                <a:latin typeface="+mj-lt"/>
              </a:rPr>
              <a:t>Quantidade: </a:t>
            </a:r>
            <a:r>
              <a:rPr lang="pt-BR" altLang="pt-BR" sz="2800" b="1" dirty="0" smtClean="0">
                <a:latin typeface="+mj-lt"/>
              </a:rPr>
              <a:t>Até 25 emendas </a:t>
            </a:r>
            <a:r>
              <a:rPr lang="pt-BR" altLang="pt-BR" sz="2800" dirty="0" smtClean="0">
                <a:latin typeface="+mj-lt"/>
              </a:rPr>
              <a:t>de apropriação;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>
                <a:latin typeface="+mj-lt"/>
              </a:rPr>
              <a:t>Valor por parlamentar: </a:t>
            </a:r>
            <a:r>
              <a:rPr lang="pt-BR" altLang="pt-BR" sz="2800" b="1" dirty="0">
                <a:latin typeface="+mj-lt"/>
              </a:rPr>
              <a:t>R$ </a:t>
            </a:r>
            <a:r>
              <a:rPr lang="pt-BR" sz="2800" b="1" dirty="0" smtClean="0">
                <a:latin typeface="+mj-lt"/>
              </a:rPr>
              <a:t>15.940.454</a:t>
            </a:r>
            <a:r>
              <a:rPr lang="pt-BR" sz="2800" dirty="0" smtClean="0">
                <a:latin typeface="+mj-lt"/>
              </a:rPr>
              <a:t>;</a:t>
            </a:r>
            <a:endParaRPr lang="pt-BR" sz="2800" b="1" dirty="0" smtClean="0">
              <a:latin typeface="+mj-lt"/>
            </a:endParaRPr>
          </a:p>
          <a:p>
            <a:pPr marL="120015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latin typeface="+mj-lt"/>
              </a:rPr>
              <a:t>Metodologia: (1,2% da RCL arrecadada de 2016 + IPCA de 3% + 4,39% + 3,37%)) / (nº de parlamentares)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>
                <a:latin typeface="+mj-lt"/>
              </a:rPr>
              <a:t>Ao </a:t>
            </a:r>
            <a:r>
              <a:rPr lang="pt-BR" altLang="pt-BR" sz="2800" dirty="0">
                <a:latin typeface="+mj-lt"/>
              </a:rPr>
              <a:t>menos metade </a:t>
            </a:r>
            <a:r>
              <a:rPr lang="pt-BR" altLang="pt-BR" sz="2800" b="1" dirty="0" smtClean="0">
                <a:latin typeface="+mj-lt"/>
              </a:rPr>
              <a:t>(R$ 7.967.143) </a:t>
            </a:r>
            <a:r>
              <a:rPr lang="pt-BR" altLang="pt-BR" sz="2800" dirty="0" smtClean="0">
                <a:latin typeface="+mj-lt"/>
              </a:rPr>
              <a:t>deve ser destinada para </a:t>
            </a:r>
            <a:r>
              <a:rPr lang="pt-BR" sz="2800" u="sng" dirty="0" smtClean="0">
                <a:latin typeface="+mj-lt"/>
              </a:rPr>
              <a:t>ações </a:t>
            </a:r>
            <a:r>
              <a:rPr lang="pt-BR" sz="2800" u="sng" dirty="0">
                <a:latin typeface="+mj-lt"/>
              </a:rPr>
              <a:t>e serviços públicos de </a:t>
            </a:r>
            <a:r>
              <a:rPr lang="pt-BR" sz="2800" b="1" u="sng" dirty="0">
                <a:latin typeface="+mj-lt"/>
              </a:rPr>
              <a:t>saúde</a:t>
            </a:r>
            <a:r>
              <a:rPr lang="pt-BR" altLang="pt-BR" sz="2800" b="1" u="sng" dirty="0" smtClean="0">
                <a:latin typeface="+mj-lt"/>
              </a:rPr>
              <a:t> (</a:t>
            </a:r>
            <a:r>
              <a:rPr lang="pt-BR" altLang="pt-BR" sz="2800" b="1" u="sng" dirty="0" err="1" smtClean="0">
                <a:latin typeface="+mj-lt"/>
              </a:rPr>
              <a:t>IdUso</a:t>
            </a:r>
            <a:r>
              <a:rPr lang="pt-BR" altLang="pt-BR" sz="2800" b="1" u="sng" dirty="0" smtClean="0">
                <a:latin typeface="+mj-lt"/>
              </a:rPr>
              <a:t> 6)</a:t>
            </a:r>
            <a:r>
              <a:rPr lang="pt-BR" altLang="pt-BR" sz="28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PT" sz="2800" dirty="0">
                <a:latin typeface="+mj-lt"/>
              </a:rPr>
              <a:t>identificadas com </a:t>
            </a:r>
            <a:r>
              <a:rPr lang="pt-PT" sz="2800" b="1" dirty="0">
                <a:latin typeface="+mj-lt"/>
              </a:rPr>
              <a:t>RP </a:t>
            </a:r>
            <a:r>
              <a:rPr lang="pt-PT" sz="2800" b="1" dirty="0" smtClean="0">
                <a:latin typeface="+mj-lt"/>
              </a:rPr>
              <a:t>6;</a:t>
            </a:r>
            <a:endParaRPr lang="pt-BR" altLang="pt-BR" sz="2800" b="1" dirty="0">
              <a:latin typeface="+mj-lt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2800" b="1" dirty="0" smtClean="0">
                <a:latin typeface="+mj-lt"/>
              </a:rPr>
              <a:t>Não</a:t>
            </a:r>
            <a:r>
              <a:rPr lang="pt-BR" altLang="pt-BR" sz="2800" dirty="0" smtClean="0">
                <a:latin typeface="+mj-lt"/>
              </a:rPr>
              <a:t> pode destinar recursos para</a:t>
            </a:r>
            <a:r>
              <a:rPr lang="pt-BR" sz="2800" dirty="0" smtClean="0">
                <a:latin typeface="+mj-lt"/>
              </a:rPr>
              <a:t> </a:t>
            </a:r>
            <a:r>
              <a:rPr lang="pt-BR" sz="2800" b="1" dirty="0">
                <a:latin typeface="+mj-lt"/>
              </a:rPr>
              <a:t>despesa </a:t>
            </a:r>
            <a:r>
              <a:rPr lang="pt-BR" sz="2800" b="1" dirty="0" smtClean="0">
                <a:latin typeface="+mj-lt"/>
              </a:rPr>
              <a:t>financeira (RP0) </a:t>
            </a:r>
            <a:r>
              <a:rPr lang="pt-BR" sz="2800" dirty="0">
                <a:latin typeface="+mj-lt"/>
              </a:rPr>
              <a:t>ou </a:t>
            </a:r>
            <a:r>
              <a:rPr lang="pt-BR" sz="2800" b="1" dirty="0">
                <a:latin typeface="+mj-lt"/>
              </a:rPr>
              <a:t>primária </a:t>
            </a:r>
            <a:r>
              <a:rPr lang="pt-BR" sz="2800" b="1" dirty="0" smtClean="0">
                <a:latin typeface="+mj-lt"/>
              </a:rPr>
              <a:t>obrigatória (RP1)</a:t>
            </a:r>
            <a:r>
              <a:rPr lang="pt-BR" sz="28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800" b="1" dirty="0" smtClean="0">
                <a:latin typeface="+mj-lt"/>
              </a:rPr>
              <a:t>TOTAL: R$ 9,47 bilhões.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-11311"/>
            <a:ext cx="9144000" cy="765175"/>
          </a:xfrm>
          <a:prstGeom prst="rect">
            <a:avLst/>
          </a:prstGeom>
          <a:solidFill>
            <a:srgbClr val="6699FF">
              <a:alpha val="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pt-BR" altLang="pt-BR" sz="2400" b="1" smtClean="0">
              <a:solidFill>
                <a:schemeClr val="bg1"/>
              </a:solidFill>
            </a:endParaRPr>
          </a:p>
        </p:txBody>
      </p:sp>
      <p:sp>
        <p:nvSpPr>
          <p:cNvPr id="7176" name="Retângulo 8"/>
          <p:cNvSpPr>
            <a:spLocks noChangeArrowheads="1"/>
          </p:cNvSpPr>
          <p:nvPr/>
        </p:nvSpPr>
        <p:spPr bwMode="auto">
          <a:xfrm>
            <a:off x="1259564" y="116632"/>
            <a:ext cx="6800067" cy="82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4000" b="1" dirty="0">
                <a:latin typeface="+mj-lt"/>
                <a:ea typeface="+mj-ea"/>
                <a:cs typeface="+mj-cs"/>
              </a:rPr>
              <a:t>EMENDAS INDIVIDUAIS </a:t>
            </a:r>
            <a:r>
              <a:rPr lang="pt-BR" altLang="pt-BR" sz="4000" b="1" dirty="0" smtClean="0">
                <a:latin typeface="+mj-lt"/>
                <a:ea typeface="+mj-ea"/>
                <a:cs typeface="+mj-cs"/>
              </a:rPr>
              <a:t>– 2020 </a:t>
            </a:r>
            <a:endParaRPr lang="pt-BR" altLang="pt-BR" sz="4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5401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6"/>
          <p:cNvSpPr txBox="1">
            <a:spLocks noChangeArrowheads="1"/>
          </p:cNvSpPr>
          <p:nvPr/>
        </p:nvSpPr>
        <p:spPr bwMode="auto">
          <a:xfrm>
            <a:off x="94705" y="980728"/>
            <a:ext cx="9072562" cy="5893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>
                <a:latin typeface="+mj-lt"/>
              </a:rPr>
              <a:t>Quantidades: </a:t>
            </a:r>
          </a:p>
          <a:p>
            <a:pPr marL="989013" indent="-457200" algn="just">
              <a:buFont typeface="Wingdings" panose="05000000000000000000" pitchFamily="2" charset="2"/>
              <a:buChar char="§"/>
              <a:defRPr/>
            </a:pPr>
            <a:r>
              <a:rPr lang="pt-BR" altLang="pt-BR" sz="2400" dirty="0" smtClean="0">
                <a:latin typeface="+mj-lt"/>
              </a:rPr>
              <a:t>15 a 20 emendas de apropriação;</a:t>
            </a:r>
          </a:p>
          <a:p>
            <a:pPr marL="989013" indent="-457200" algn="just">
              <a:buFont typeface="Wingdings" panose="05000000000000000000" pitchFamily="2" charset="2"/>
              <a:buChar char="§"/>
              <a:defRPr/>
            </a:pPr>
            <a:r>
              <a:rPr lang="pt-BR" altLang="pt-BR" sz="2400" dirty="0" smtClean="0">
                <a:latin typeface="+mj-lt"/>
              </a:rPr>
              <a:t>3 emendas de remanejamento.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>
                <a:latin typeface="+mj-lt"/>
              </a:rPr>
              <a:t>Ações de interesse estadual e Identificação do objeto;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/>
              <a:t>Valor </a:t>
            </a:r>
            <a:r>
              <a:rPr lang="pt-BR" altLang="pt-BR" sz="2800" dirty="0"/>
              <a:t>por </a:t>
            </a:r>
            <a:r>
              <a:rPr lang="pt-BR" altLang="pt-BR" sz="2800" dirty="0" smtClean="0"/>
              <a:t>unidade da federação: </a:t>
            </a:r>
            <a:r>
              <a:rPr lang="pt-BR" altLang="pt-BR" sz="2800" b="1" dirty="0"/>
              <a:t>R$ </a:t>
            </a:r>
            <a:r>
              <a:rPr lang="pt-BR" sz="2800" b="1" dirty="0" smtClean="0"/>
              <a:t>170.510.667 </a:t>
            </a:r>
            <a:r>
              <a:rPr lang="pt-BR" sz="2800" dirty="0" smtClean="0"/>
              <a:t>;</a:t>
            </a:r>
            <a:endParaRPr lang="pt-BR" altLang="pt-BR" sz="2800" dirty="0" smtClean="0">
              <a:latin typeface="+mj-lt"/>
            </a:endParaRPr>
          </a:p>
          <a:p>
            <a:pPr marL="895350" lvl="1" indent="-309563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t-BR" sz="1800" dirty="0">
                <a:latin typeface="+mj-lt"/>
              </a:rPr>
              <a:t>Metodologia: EC 100/2019: 0,8% da RCL arrecadada de 2019 = R$ 6,57 bilhões (projeção RCL de R$ 822,1 bilhões) combinado com inciso II do § 3º do  art. 12 Substitutivo PLDO 2020 (0,56% da RCL = 4,6 bilhões / 27 unidades da federação. A partir de 2021 será de 1% da RCL e 2022 passa ser corrigido pelo IPCA.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PT" sz="2800" dirty="0" smtClean="0">
                <a:latin typeface="+mj-lt"/>
              </a:rPr>
              <a:t>identificadas </a:t>
            </a:r>
            <a:r>
              <a:rPr lang="pt-PT" sz="2800" dirty="0">
                <a:latin typeface="+mj-lt"/>
              </a:rPr>
              <a:t>com </a:t>
            </a:r>
            <a:r>
              <a:rPr lang="pt-PT" sz="2800" b="1" dirty="0">
                <a:latin typeface="+mj-lt"/>
              </a:rPr>
              <a:t>RP 7</a:t>
            </a:r>
            <a:endParaRPr lang="pt-BR" altLang="pt-BR" sz="2800" b="1" dirty="0" smtClean="0">
              <a:latin typeface="+mj-l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pt-BR" altLang="pt-BR" sz="2800" b="1" dirty="0" smtClean="0">
                <a:latin typeface="+mj-lt"/>
              </a:rPr>
              <a:t>Não</a:t>
            </a:r>
            <a:r>
              <a:rPr lang="pt-BR" altLang="pt-BR" sz="2800" dirty="0" smtClean="0">
                <a:latin typeface="+mj-lt"/>
              </a:rPr>
              <a:t> </a:t>
            </a:r>
            <a:r>
              <a:rPr lang="pt-BR" altLang="pt-BR" sz="2800" dirty="0">
                <a:latin typeface="+mj-lt"/>
              </a:rPr>
              <a:t>pode destinar recursos para</a:t>
            </a:r>
            <a:r>
              <a:rPr lang="pt-BR" sz="2800" dirty="0">
                <a:latin typeface="+mj-lt"/>
              </a:rPr>
              <a:t> </a:t>
            </a:r>
            <a:r>
              <a:rPr lang="pt-BR" sz="2800" b="1" dirty="0">
                <a:latin typeface="+mj-lt"/>
              </a:rPr>
              <a:t>despesa financeira (RP0) </a:t>
            </a:r>
            <a:r>
              <a:rPr lang="pt-BR" sz="2800" dirty="0">
                <a:latin typeface="+mj-lt"/>
              </a:rPr>
              <a:t>ou </a:t>
            </a:r>
            <a:r>
              <a:rPr lang="pt-BR" sz="2800" b="1" dirty="0">
                <a:latin typeface="+mj-lt"/>
              </a:rPr>
              <a:t>primária obrigatória (RP1</a:t>
            </a:r>
            <a:r>
              <a:rPr lang="pt-BR" sz="2800" b="1" dirty="0" smtClean="0">
                <a:latin typeface="+mj-lt"/>
              </a:rPr>
              <a:t>);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800" b="1" dirty="0" smtClean="0">
                <a:latin typeface="+mj-lt"/>
              </a:rPr>
              <a:t>TOTAL: R$ 4,6 bilhões </a:t>
            </a:r>
            <a:r>
              <a:rPr lang="pt-BR" sz="2000" dirty="0" smtClean="0">
                <a:solidFill>
                  <a:srgbClr val="FF0000"/>
                </a:solidFill>
              </a:rPr>
              <a:t>(pode </a:t>
            </a:r>
            <a:r>
              <a:rPr lang="pt-BR" sz="2000" dirty="0">
                <a:solidFill>
                  <a:srgbClr val="FF0000"/>
                </a:solidFill>
              </a:rPr>
              <a:t>ser </a:t>
            </a:r>
            <a:r>
              <a:rPr lang="pt-BR" sz="2000" dirty="0" smtClean="0">
                <a:solidFill>
                  <a:srgbClr val="FF0000"/>
                </a:solidFill>
              </a:rPr>
              <a:t>ampliado)</a:t>
            </a:r>
            <a:r>
              <a:rPr lang="pt-BR" sz="2800" dirty="0" smtClean="0">
                <a:latin typeface="+mj-lt"/>
              </a:rPr>
              <a:t>.</a:t>
            </a:r>
            <a:endParaRPr lang="pt-BR" sz="2800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6699FF">
              <a:alpha val="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pt-BR" altLang="pt-BR" sz="2400" b="1" smtClean="0">
              <a:solidFill>
                <a:schemeClr val="bg1"/>
              </a:solidFill>
            </a:endParaRPr>
          </a:p>
        </p:txBody>
      </p:sp>
      <p:sp>
        <p:nvSpPr>
          <p:cNvPr id="8200" name="Retângulo 8"/>
          <p:cNvSpPr>
            <a:spLocks noChangeArrowheads="1"/>
          </p:cNvSpPr>
          <p:nvPr/>
        </p:nvSpPr>
        <p:spPr bwMode="auto">
          <a:xfrm>
            <a:off x="73142" y="110205"/>
            <a:ext cx="8997720" cy="82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4000" b="1" dirty="0">
                <a:latin typeface="+mj-lt"/>
                <a:ea typeface="+mj-ea"/>
                <a:cs typeface="+mj-cs"/>
              </a:rPr>
              <a:t>EMENDAS DE </a:t>
            </a:r>
            <a:r>
              <a:rPr lang="pt-BR" altLang="pt-BR" sz="4000" b="1" dirty="0" smtClean="0">
                <a:latin typeface="+mj-lt"/>
                <a:ea typeface="+mj-ea"/>
                <a:cs typeface="+mj-cs"/>
              </a:rPr>
              <a:t>BANCADA ESTADUAL - 2020</a:t>
            </a:r>
            <a:endParaRPr lang="pt-BR" altLang="pt-BR" sz="4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2119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ChangeArrowheads="1"/>
          </p:cNvSpPr>
          <p:nvPr/>
        </p:nvSpPr>
        <p:spPr bwMode="auto">
          <a:xfrm>
            <a:off x="738188" y="806450"/>
            <a:ext cx="6270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 dirty="0">
                <a:solidFill>
                  <a:srgbClr val="FF0000"/>
                </a:solidFill>
                <a:cs typeface="Times New Roman" pitchFamily="18" charset="0"/>
              </a:rPr>
              <a:t>AC</a:t>
            </a:r>
            <a:endParaRPr lang="pt-B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267" name="Rectangle 2051"/>
          <p:cNvSpPr>
            <a:spLocks noChangeArrowheads="1"/>
          </p:cNvSpPr>
          <p:nvPr/>
        </p:nvSpPr>
        <p:spPr bwMode="auto">
          <a:xfrm>
            <a:off x="1981200" y="8382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900" b="1" dirty="0">
                <a:solidFill>
                  <a:srgbClr val="000099"/>
                </a:solidFill>
                <a:cs typeface="Times New Roman" pitchFamily="18" charset="0"/>
              </a:rPr>
              <a:t>15</a:t>
            </a:r>
            <a:endParaRPr lang="pt-BR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268" name="Rectangle 2052"/>
          <p:cNvSpPr>
            <a:spLocks noChangeArrowheads="1"/>
          </p:cNvSpPr>
          <p:nvPr/>
        </p:nvSpPr>
        <p:spPr bwMode="auto">
          <a:xfrm>
            <a:off x="2871788" y="806450"/>
            <a:ext cx="67627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MA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269" name="Rectangle 2053"/>
          <p:cNvSpPr>
            <a:spLocks noChangeArrowheads="1"/>
          </p:cNvSpPr>
          <p:nvPr/>
        </p:nvSpPr>
        <p:spPr bwMode="auto">
          <a:xfrm>
            <a:off x="4267200" y="8382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16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270" name="Rectangle 2054"/>
          <p:cNvSpPr>
            <a:spLocks noChangeArrowheads="1"/>
          </p:cNvSpPr>
          <p:nvPr/>
        </p:nvSpPr>
        <p:spPr bwMode="auto">
          <a:xfrm>
            <a:off x="5148869" y="806450"/>
            <a:ext cx="3670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RJ</a:t>
            </a:r>
            <a:endParaRPr lang="pt-B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1271" name="Rectangle 2056"/>
          <p:cNvSpPr>
            <a:spLocks noChangeArrowheads="1"/>
          </p:cNvSpPr>
          <p:nvPr/>
        </p:nvSpPr>
        <p:spPr bwMode="auto">
          <a:xfrm>
            <a:off x="685800" y="790575"/>
            <a:ext cx="7938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2" name="Rectangle 2057"/>
          <p:cNvSpPr>
            <a:spLocks noChangeArrowheads="1"/>
          </p:cNvSpPr>
          <p:nvPr/>
        </p:nvSpPr>
        <p:spPr bwMode="auto">
          <a:xfrm>
            <a:off x="685800" y="762000"/>
            <a:ext cx="7938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3" name="Rectangle 2058"/>
          <p:cNvSpPr>
            <a:spLocks noChangeArrowheads="1"/>
          </p:cNvSpPr>
          <p:nvPr/>
        </p:nvSpPr>
        <p:spPr bwMode="auto">
          <a:xfrm>
            <a:off x="693738" y="762000"/>
            <a:ext cx="1033462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4" name="Rectangle 2059"/>
          <p:cNvSpPr>
            <a:spLocks noChangeArrowheads="1"/>
          </p:cNvSpPr>
          <p:nvPr/>
        </p:nvSpPr>
        <p:spPr bwMode="auto">
          <a:xfrm>
            <a:off x="1727200" y="790575"/>
            <a:ext cx="7938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5" name="Rectangle 2060"/>
          <p:cNvSpPr>
            <a:spLocks noChangeArrowheads="1"/>
          </p:cNvSpPr>
          <p:nvPr/>
        </p:nvSpPr>
        <p:spPr bwMode="auto">
          <a:xfrm>
            <a:off x="1727200" y="762000"/>
            <a:ext cx="317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6" name="Rectangle 2061"/>
          <p:cNvSpPr>
            <a:spLocks noChangeArrowheads="1"/>
          </p:cNvSpPr>
          <p:nvPr/>
        </p:nvSpPr>
        <p:spPr bwMode="auto">
          <a:xfrm>
            <a:off x="1758950" y="762000"/>
            <a:ext cx="10588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7" name="Rectangle 2062"/>
          <p:cNvSpPr>
            <a:spLocks noChangeArrowheads="1"/>
          </p:cNvSpPr>
          <p:nvPr/>
        </p:nvSpPr>
        <p:spPr bwMode="auto">
          <a:xfrm>
            <a:off x="2817813" y="790575"/>
            <a:ext cx="793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8" name="Rectangle 2063"/>
          <p:cNvSpPr>
            <a:spLocks noChangeArrowheads="1"/>
          </p:cNvSpPr>
          <p:nvPr/>
        </p:nvSpPr>
        <p:spPr bwMode="auto">
          <a:xfrm>
            <a:off x="2817813" y="762000"/>
            <a:ext cx="30162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9" name="Rectangle 2064"/>
          <p:cNvSpPr>
            <a:spLocks noChangeArrowheads="1"/>
          </p:cNvSpPr>
          <p:nvPr/>
        </p:nvSpPr>
        <p:spPr bwMode="auto">
          <a:xfrm>
            <a:off x="2847975" y="762000"/>
            <a:ext cx="11620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80" name="Rectangle 2065"/>
          <p:cNvSpPr>
            <a:spLocks noChangeArrowheads="1"/>
          </p:cNvSpPr>
          <p:nvPr/>
        </p:nvSpPr>
        <p:spPr bwMode="auto">
          <a:xfrm>
            <a:off x="4010025" y="790575"/>
            <a:ext cx="63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81" name="Rectangle 2066"/>
          <p:cNvSpPr>
            <a:spLocks noChangeArrowheads="1"/>
          </p:cNvSpPr>
          <p:nvPr/>
        </p:nvSpPr>
        <p:spPr bwMode="auto">
          <a:xfrm>
            <a:off x="4010025" y="762000"/>
            <a:ext cx="301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82" name="Rectangle 2067"/>
          <p:cNvSpPr>
            <a:spLocks noChangeArrowheads="1"/>
          </p:cNvSpPr>
          <p:nvPr/>
        </p:nvSpPr>
        <p:spPr bwMode="auto">
          <a:xfrm>
            <a:off x="4040188" y="762000"/>
            <a:ext cx="96202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83" name="Rectangle 2068"/>
          <p:cNvSpPr>
            <a:spLocks noChangeArrowheads="1"/>
          </p:cNvSpPr>
          <p:nvPr/>
        </p:nvSpPr>
        <p:spPr bwMode="auto">
          <a:xfrm>
            <a:off x="5002213" y="790575"/>
            <a:ext cx="63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84" name="Rectangle 2069"/>
          <p:cNvSpPr>
            <a:spLocks noChangeArrowheads="1"/>
          </p:cNvSpPr>
          <p:nvPr/>
        </p:nvSpPr>
        <p:spPr bwMode="auto">
          <a:xfrm>
            <a:off x="5002213" y="762000"/>
            <a:ext cx="317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85" name="Rectangle 2070"/>
          <p:cNvSpPr>
            <a:spLocks noChangeArrowheads="1"/>
          </p:cNvSpPr>
          <p:nvPr/>
        </p:nvSpPr>
        <p:spPr bwMode="auto">
          <a:xfrm>
            <a:off x="5033963" y="762000"/>
            <a:ext cx="12604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86" name="Rectangle 2071"/>
          <p:cNvSpPr>
            <a:spLocks noChangeArrowheads="1"/>
          </p:cNvSpPr>
          <p:nvPr/>
        </p:nvSpPr>
        <p:spPr bwMode="auto">
          <a:xfrm>
            <a:off x="6294438" y="790575"/>
            <a:ext cx="4762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87" name="Rectangle 2072"/>
          <p:cNvSpPr>
            <a:spLocks noChangeArrowheads="1"/>
          </p:cNvSpPr>
          <p:nvPr/>
        </p:nvSpPr>
        <p:spPr bwMode="auto">
          <a:xfrm>
            <a:off x="6294438" y="762000"/>
            <a:ext cx="285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88" name="Rectangle 2073"/>
          <p:cNvSpPr>
            <a:spLocks noChangeArrowheads="1"/>
          </p:cNvSpPr>
          <p:nvPr/>
        </p:nvSpPr>
        <p:spPr bwMode="auto">
          <a:xfrm>
            <a:off x="6323013" y="762000"/>
            <a:ext cx="1062037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89" name="Rectangle 2074"/>
          <p:cNvSpPr>
            <a:spLocks noChangeArrowheads="1"/>
          </p:cNvSpPr>
          <p:nvPr/>
        </p:nvSpPr>
        <p:spPr bwMode="auto">
          <a:xfrm>
            <a:off x="7385050" y="790575"/>
            <a:ext cx="7938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90" name="Rectangle 2075"/>
          <p:cNvSpPr>
            <a:spLocks noChangeArrowheads="1"/>
          </p:cNvSpPr>
          <p:nvPr/>
        </p:nvSpPr>
        <p:spPr bwMode="auto">
          <a:xfrm>
            <a:off x="7385050" y="762000"/>
            <a:ext cx="7938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91" name="Rectangle 2076"/>
          <p:cNvSpPr>
            <a:spLocks noChangeArrowheads="1"/>
          </p:cNvSpPr>
          <p:nvPr/>
        </p:nvSpPr>
        <p:spPr bwMode="auto">
          <a:xfrm>
            <a:off x="685800" y="792163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92" name="Rectangle 2077"/>
          <p:cNvSpPr>
            <a:spLocks noChangeArrowheads="1"/>
          </p:cNvSpPr>
          <p:nvPr/>
        </p:nvSpPr>
        <p:spPr bwMode="auto">
          <a:xfrm>
            <a:off x="1727200" y="792163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93" name="Rectangle 2078"/>
          <p:cNvSpPr>
            <a:spLocks noChangeArrowheads="1"/>
          </p:cNvSpPr>
          <p:nvPr/>
        </p:nvSpPr>
        <p:spPr bwMode="auto">
          <a:xfrm>
            <a:off x="2817813" y="792163"/>
            <a:ext cx="7937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94" name="Rectangle 2079"/>
          <p:cNvSpPr>
            <a:spLocks noChangeArrowheads="1"/>
          </p:cNvSpPr>
          <p:nvPr/>
        </p:nvSpPr>
        <p:spPr bwMode="auto">
          <a:xfrm>
            <a:off x="4010025" y="792163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95" name="Rectangle 2080"/>
          <p:cNvSpPr>
            <a:spLocks noChangeArrowheads="1"/>
          </p:cNvSpPr>
          <p:nvPr/>
        </p:nvSpPr>
        <p:spPr bwMode="auto">
          <a:xfrm>
            <a:off x="5002213" y="792163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96" name="Rectangle 2081"/>
          <p:cNvSpPr>
            <a:spLocks noChangeArrowheads="1"/>
          </p:cNvSpPr>
          <p:nvPr/>
        </p:nvSpPr>
        <p:spPr bwMode="auto">
          <a:xfrm>
            <a:off x="7385050" y="792163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97" name="Rectangle 2082"/>
          <p:cNvSpPr>
            <a:spLocks noChangeArrowheads="1"/>
          </p:cNvSpPr>
          <p:nvPr/>
        </p:nvSpPr>
        <p:spPr bwMode="auto">
          <a:xfrm>
            <a:off x="738188" y="1416050"/>
            <a:ext cx="57943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AL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298" name="Rectangle 2083"/>
          <p:cNvSpPr>
            <a:spLocks noChangeArrowheads="1"/>
          </p:cNvSpPr>
          <p:nvPr/>
        </p:nvSpPr>
        <p:spPr bwMode="auto">
          <a:xfrm>
            <a:off x="1981200" y="14478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15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299" name="Rectangle 2084"/>
          <p:cNvSpPr>
            <a:spLocks noChangeArrowheads="1"/>
          </p:cNvSpPr>
          <p:nvPr/>
        </p:nvSpPr>
        <p:spPr bwMode="auto">
          <a:xfrm>
            <a:off x="2871788" y="1416050"/>
            <a:ext cx="7000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MG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300" name="Rectangle 2085"/>
          <p:cNvSpPr>
            <a:spLocks noChangeArrowheads="1"/>
          </p:cNvSpPr>
          <p:nvPr/>
        </p:nvSpPr>
        <p:spPr bwMode="auto">
          <a:xfrm>
            <a:off x="4267200" y="15240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19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301" name="Rectangle 2086"/>
          <p:cNvSpPr>
            <a:spLocks noChangeArrowheads="1"/>
          </p:cNvSpPr>
          <p:nvPr/>
        </p:nvSpPr>
        <p:spPr bwMode="auto">
          <a:xfrm>
            <a:off x="5054600" y="1416050"/>
            <a:ext cx="6270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RN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302" name="Rectangle 2087"/>
          <p:cNvSpPr>
            <a:spLocks noChangeArrowheads="1"/>
          </p:cNvSpPr>
          <p:nvPr/>
        </p:nvSpPr>
        <p:spPr bwMode="auto">
          <a:xfrm>
            <a:off x="6248400" y="14478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dirty="0">
                <a:solidFill>
                  <a:srgbClr val="000099"/>
                </a:solidFill>
                <a:cs typeface="Times New Roman" pitchFamily="18" charset="0"/>
              </a:rPr>
              <a:t>15</a:t>
            </a:r>
            <a:endParaRPr lang="pt-BR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303" name="Rectangle 2088"/>
          <p:cNvSpPr>
            <a:spLocks noChangeArrowheads="1"/>
          </p:cNvSpPr>
          <p:nvPr/>
        </p:nvSpPr>
        <p:spPr bwMode="auto">
          <a:xfrm>
            <a:off x="685800" y="1373188"/>
            <a:ext cx="7938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04" name="Rectangle 2089"/>
          <p:cNvSpPr>
            <a:spLocks noChangeArrowheads="1"/>
          </p:cNvSpPr>
          <p:nvPr/>
        </p:nvSpPr>
        <p:spPr bwMode="auto">
          <a:xfrm>
            <a:off x="693738" y="1373188"/>
            <a:ext cx="10334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05" name="Rectangle 2090"/>
          <p:cNvSpPr>
            <a:spLocks noChangeArrowheads="1"/>
          </p:cNvSpPr>
          <p:nvPr/>
        </p:nvSpPr>
        <p:spPr bwMode="auto">
          <a:xfrm>
            <a:off x="1727200" y="1400175"/>
            <a:ext cx="7938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06" name="Rectangle 2091"/>
          <p:cNvSpPr>
            <a:spLocks noChangeArrowheads="1"/>
          </p:cNvSpPr>
          <p:nvPr/>
        </p:nvSpPr>
        <p:spPr bwMode="auto">
          <a:xfrm>
            <a:off x="1727200" y="1373188"/>
            <a:ext cx="3175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07" name="Rectangle 2092"/>
          <p:cNvSpPr>
            <a:spLocks noChangeArrowheads="1"/>
          </p:cNvSpPr>
          <p:nvPr/>
        </p:nvSpPr>
        <p:spPr bwMode="auto">
          <a:xfrm>
            <a:off x="1758950" y="1373188"/>
            <a:ext cx="10588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08" name="Rectangle 2093"/>
          <p:cNvSpPr>
            <a:spLocks noChangeArrowheads="1"/>
          </p:cNvSpPr>
          <p:nvPr/>
        </p:nvSpPr>
        <p:spPr bwMode="auto">
          <a:xfrm>
            <a:off x="2817813" y="1400175"/>
            <a:ext cx="793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09" name="Rectangle 2094"/>
          <p:cNvSpPr>
            <a:spLocks noChangeArrowheads="1"/>
          </p:cNvSpPr>
          <p:nvPr/>
        </p:nvSpPr>
        <p:spPr bwMode="auto">
          <a:xfrm>
            <a:off x="2817813" y="1373188"/>
            <a:ext cx="301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10" name="Rectangle 2095"/>
          <p:cNvSpPr>
            <a:spLocks noChangeArrowheads="1"/>
          </p:cNvSpPr>
          <p:nvPr/>
        </p:nvSpPr>
        <p:spPr bwMode="auto">
          <a:xfrm>
            <a:off x="2847975" y="1373188"/>
            <a:ext cx="116205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11" name="Rectangle 2096"/>
          <p:cNvSpPr>
            <a:spLocks noChangeArrowheads="1"/>
          </p:cNvSpPr>
          <p:nvPr/>
        </p:nvSpPr>
        <p:spPr bwMode="auto">
          <a:xfrm>
            <a:off x="4010025" y="1400175"/>
            <a:ext cx="63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12" name="Rectangle 2097"/>
          <p:cNvSpPr>
            <a:spLocks noChangeArrowheads="1"/>
          </p:cNvSpPr>
          <p:nvPr/>
        </p:nvSpPr>
        <p:spPr bwMode="auto">
          <a:xfrm>
            <a:off x="4010025" y="1373188"/>
            <a:ext cx="301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13" name="Rectangle 2098"/>
          <p:cNvSpPr>
            <a:spLocks noChangeArrowheads="1"/>
          </p:cNvSpPr>
          <p:nvPr/>
        </p:nvSpPr>
        <p:spPr bwMode="auto">
          <a:xfrm>
            <a:off x="4040188" y="1373188"/>
            <a:ext cx="962025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14" name="Rectangle 2099"/>
          <p:cNvSpPr>
            <a:spLocks noChangeArrowheads="1"/>
          </p:cNvSpPr>
          <p:nvPr/>
        </p:nvSpPr>
        <p:spPr bwMode="auto">
          <a:xfrm>
            <a:off x="5002213" y="1400175"/>
            <a:ext cx="63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15" name="Rectangle 2100"/>
          <p:cNvSpPr>
            <a:spLocks noChangeArrowheads="1"/>
          </p:cNvSpPr>
          <p:nvPr/>
        </p:nvSpPr>
        <p:spPr bwMode="auto">
          <a:xfrm>
            <a:off x="5002213" y="1373188"/>
            <a:ext cx="31750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16" name="Rectangle 2101"/>
          <p:cNvSpPr>
            <a:spLocks noChangeArrowheads="1"/>
          </p:cNvSpPr>
          <p:nvPr/>
        </p:nvSpPr>
        <p:spPr bwMode="auto">
          <a:xfrm>
            <a:off x="5033963" y="1373188"/>
            <a:ext cx="1260475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17" name="Rectangle 2102"/>
          <p:cNvSpPr>
            <a:spLocks noChangeArrowheads="1"/>
          </p:cNvSpPr>
          <p:nvPr/>
        </p:nvSpPr>
        <p:spPr bwMode="auto">
          <a:xfrm>
            <a:off x="6294438" y="1400175"/>
            <a:ext cx="4762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18" name="Rectangle 2103"/>
          <p:cNvSpPr>
            <a:spLocks noChangeArrowheads="1"/>
          </p:cNvSpPr>
          <p:nvPr/>
        </p:nvSpPr>
        <p:spPr bwMode="auto">
          <a:xfrm>
            <a:off x="6294438" y="1373188"/>
            <a:ext cx="28575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19" name="Rectangle 2104"/>
          <p:cNvSpPr>
            <a:spLocks noChangeArrowheads="1"/>
          </p:cNvSpPr>
          <p:nvPr/>
        </p:nvSpPr>
        <p:spPr bwMode="auto">
          <a:xfrm>
            <a:off x="6323013" y="1373188"/>
            <a:ext cx="1062037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20" name="Rectangle 2105"/>
          <p:cNvSpPr>
            <a:spLocks noChangeArrowheads="1"/>
          </p:cNvSpPr>
          <p:nvPr/>
        </p:nvSpPr>
        <p:spPr bwMode="auto">
          <a:xfrm>
            <a:off x="7385050" y="1373188"/>
            <a:ext cx="7938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21" name="Rectangle 2106"/>
          <p:cNvSpPr>
            <a:spLocks noChangeArrowheads="1"/>
          </p:cNvSpPr>
          <p:nvPr/>
        </p:nvSpPr>
        <p:spPr bwMode="auto">
          <a:xfrm>
            <a:off x="685800" y="1401763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22" name="Rectangle 2107"/>
          <p:cNvSpPr>
            <a:spLocks noChangeArrowheads="1"/>
          </p:cNvSpPr>
          <p:nvPr/>
        </p:nvSpPr>
        <p:spPr bwMode="auto">
          <a:xfrm>
            <a:off x="1727200" y="1401763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23" name="Rectangle 2108"/>
          <p:cNvSpPr>
            <a:spLocks noChangeArrowheads="1"/>
          </p:cNvSpPr>
          <p:nvPr/>
        </p:nvSpPr>
        <p:spPr bwMode="auto">
          <a:xfrm>
            <a:off x="2817813" y="1401763"/>
            <a:ext cx="7937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24" name="Rectangle 2109"/>
          <p:cNvSpPr>
            <a:spLocks noChangeArrowheads="1"/>
          </p:cNvSpPr>
          <p:nvPr/>
        </p:nvSpPr>
        <p:spPr bwMode="auto">
          <a:xfrm>
            <a:off x="4010025" y="1401763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25" name="Rectangle 2110"/>
          <p:cNvSpPr>
            <a:spLocks noChangeArrowheads="1"/>
          </p:cNvSpPr>
          <p:nvPr/>
        </p:nvSpPr>
        <p:spPr bwMode="auto">
          <a:xfrm>
            <a:off x="5002213" y="1401763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26" name="Rectangle 2111"/>
          <p:cNvSpPr>
            <a:spLocks noChangeArrowheads="1"/>
          </p:cNvSpPr>
          <p:nvPr/>
        </p:nvSpPr>
        <p:spPr bwMode="auto">
          <a:xfrm>
            <a:off x="7385050" y="1401763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27" name="Rectangle 2112"/>
          <p:cNvSpPr>
            <a:spLocks noChangeArrowheads="1"/>
          </p:cNvSpPr>
          <p:nvPr/>
        </p:nvSpPr>
        <p:spPr bwMode="auto">
          <a:xfrm>
            <a:off x="738188" y="2027238"/>
            <a:ext cx="6762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AM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328" name="Rectangle 2113"/>
          <p:cNvSpPr>
            <a:spLocks noChangeArrowheads="1"/>
          </p:cNvSpPr>
          <p:nvPr/>
        </p:nvSpPr>
        <p:spPr bwMode="auto">
          <a:xfrm>
            <a:off x="1981200" y="20574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15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329" name="Rectangle 2114"/>
          <p:cNvSpPr>
            <a:spLocks noChangeArrowheads="1"/>
          </p:cNvSpPr>
          <p:nvPr/>
        </p:nvSpPr>
        <p:spPr bwMode="auto">
          <a:xfrm>
            <a:off x="2871788" y="2027238"/>
            <a:ext cx="6508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MS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95395" name="Rectangle 2115"/>
          <p:cNvSpPr>
            <a:spLocks noChangeArrowheads="1"/>
          </p:cNvSpPr>
          <p:nvPr/>
        </p:nvSpPr>
        <p:spPr bwMode="auto">
          <a:xfrm>
            <a:off x="4267200" y="2057400"/>
            <a:ext cx="409575" cy="44132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900">
                <a:solidFill>
                  <a:srgbClr val="000099"/>
                </a:solidFill>
                <a:cs typeface="Times New Roman" pitchFamily="18" charset="0"/>
              </a:rPr>
              <a:t>15</a:t>
            </a:r>
          </a:p>
        </p:txBody>
      </p:sp>
      <p:sp>
        <p:nvSpPr>
          <p:cNvPr id="11331" name="Rectangle 2116"/>
          <p:cNvSpPr>
            <a:spLocks noChangeArrowheads="1"/>
          </p:cNvSpPr>
          <p:nvPr/>
        </p:nvSpPr>
        <p:spPr bwMode="auto">
          <a:xfrm>
            <a:off x="5054600" y="2027238"/>
            <a:ext cx="6508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RO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332" name="Rectangle 2117"/>
          <p:cNvSpPr>
            <a:spLocks noChangeArrowheads="1"/>
          </p:cNvSpPr>
          <p:nvPr/>
        </p:nvSpPr>
        <p:spPr bwMode="auto">
          <a:xfrm>
            <a:off x="6248400" y="20574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15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333" name="Rectangle 2118"/>
          <p:cNvSpPr>
            <a:spLocks noChangeArrowheads="1"/>
          </p:cNvSpPr>
          <p:nvPr/>
        </p:nvSpPr>
        <p:spPr bwMode="auto">
          <a:xfrm>
            <a:off x="685800" y="1982788"/>
            <a:ext cx="7938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34" name="Rectangle 2119"/>
          <p:cNvSpPr>
            <a:spLocks noChangeArrowheads="1"/>
          </p:cNvSpPr>
          <p:nvPr/>
        </p:nvSpPr>
        <p:spPr bwMode="auto">
          <a:xfrm>
            <a:off x="693738" y="1982788"/>
            <a:ext cx="1033462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35" name="Rectangle 2120"/>
          <p:cNvSpPr>
            <a:spLocks noChangeArrowheads="1"/>
          </p:cNvSpPr>
          <p:nvPr/>
        </p:nvSpPr>
        <p:spPr bwMode="auto">
          <a:xfrm>
            <a:off x="1727200" y="2011363"/>
            <a:ext cx="7938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36" name="Rectangle 2121"/>
          <p:cNvSpPr>
            <a:spLocks noChangeArrowheads="1"/>
          </p:cNvSpPr>
          <p:nvPr/>
        </p:nvSpPr>
        <p:spPr bwMode="auto">
          <a:xfrm>
            <a:off x="1727200" y="1982788"/>
            <a:ext cx="317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37" name="Rectangle 2122"/>
          <p:cNvSpPr>
            <a:spLocks noChangeArrowheads="1"/>
          </p:cNvSpPr>
          <p:nvPr/>
        </p:nvSpPr>
        <p:spPr bwMode="auto">
          <a:xfrm>
            <a:off x="1758950" y="1982788"/>
            <a:ext cx="10588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38" name="Rectangle 2123"/>
          <p:cNvSpPr>
            <a:spLocks noChangeArrowheads="1"/>
          </p:cNvSpPr>
          <p:nvPr/>
        </p:nvSpPr>
        <p:spPr bwMode="auto">
          <a:xfrm>
            <a:off x="2817813" y="2011363"/>
            <a:ext cx="793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39" name="Rectangle 2124"/>
          <p:cNvSpPr>
            <a:spLocks noChangeArrowheads="1"/>
          </p:cNvSpPr>
          <p:nvPr/>
        </p:nvSpPr>
        <p:spPr bwMode="auto">
          <a:xfrm>
            <a:off x="2817813" y="1982788"/>
            <a:ext cx="30162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40" name="Rectangle 2125"/>
          <p:cNvSpPr>
            <a:spLocks noChangeArrowheads="1"/>
          </p:cNvSpPr>
          <p:nvPr/>
        </p:nvSpPr>
        <p:spPr bwMode="auto">
          <a:xfrm>
            <a:off x="2847975" y="1982788"/>
            <a:ext cx="11620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41" name="Rectangle 2126"/>
          <p:cNvSpPr>
            <a:spLocks noChangeArrowheads="1"/>
          </p:cNvSpPr>
          <p:nvPr/>
        </p:nvSpPr>
        <p:spPr bwMode="auto">
          <a:xfrm>
            <a:off x="4010025" y="2011363"/>
            <a:ext cx="63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42" name="Rectangle 2127"/>
          <p:cNvSpPr>
            <a:spLocks noChangeArrowheads="1"/>
          </p:cNvSpPr>
          <p:nvPr/>
        </p:nvSpPr>
        <p:spPr bwMode="auto">
          <a:xfrm>
            <a:off x="4010025" y="1982788"/>
            <a:ext cx="301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43" name="Rectangle 2128"/>
          <p:cNvSpPr>
            <a:spLocks noChangeArrowheads="1"/>
          </p:cNvSpPr>
          <p:nvPr/>
        </p:nvSpPr>
        <p:spPr bwMode="auto">
          <a:xfrm>
            <a:off x="4040188" y="1982788"/>
            <a:ext cx="96202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44" name="Rectangle 2129"/>
          <p:cNvSpPr>
            <a:spLocks noChangeArrowheads="1"/>
          </p:cNvSpPr>
          <p:nvPr/>
        </p:nvSpPr>
        <p:spPr bwMode="auto">
          <a:xfrm>
            <a:off x="5002213" y="2011363"/>
            <a:ext cx="63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45" name="Rectangle 2130"/>
          <p:cNvSpPr>
            <a:spLocks noChangeArrowheads="1"/>
          </p:cNvSpPr>
          <p:nvPr/>
        </p:nvSpPr>
        <p:spPr bwMode="auto">
          <a:xfrm>
            <a:off x="5002213" y="1982788"/>
            <a:ext cx="317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46" name="Rectangle 2131"/>
          <p:cNvSpPr>
            <a:spLocks noChangeArrowheads="1"/>
          </p:cNvSpPr>
          <p:nvPr/>
        </p:nvSpPr>
        <p:spPr bwMode="auto">
          <a:xfrm>
            <a:off x="5033963" y="1982788"/>
            <a:ext cx="12604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47" name="Rectangle 2132"/>
          <p:cNvSpPr>
            <a:spLocks noChangeArrowheads="1"/>
          </p:cNvSpPr>
          <p:nvPr/>
        </p:nvSpPr>
        <p:spPr bwMode="auto">
          <a:xfrm>
            <a:off x="6294438" y="2011363"/>
            <a:ext cx="4762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48" name="Rectangle 2133"/>
          <p:cNvSpPr>
            <a:spLocks noChangeArrowheads="1"/>
          </p:cNvSpPr>
          <p:nvPr/>
        </p:nvSpPr>
        <p:spPr bwMode="auto">
          <a:xfrm>
            <a:off x="6294438" y="1982788"/>
            <a:ext cx="285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49" name="Rectangle 2134"/>
          <p:cNvSpPr>
            <a:spLocks noChangeArrowheads="1"/>
          </p:cNvSpPr>
          <p:nvPr/>
        </p:nvSpPr>
        <p:spPr bwMode="auto">
          <a:xfrm>
            <a:off x="6323013" y="1982788"/>
            <a:ext cx="1062037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50" name="Rectangle 2135"/>
          <p:cNvSpPr>
            <a:spLocks noChangeArrowheads="1"/>
          </p:cNvSpPr>
          <p:nvPr/>
        </p:nvSpPr>
        <p:spPr bwMode="auto">
          <a:xfrm>
            <a:off x="7385050" y="1982788"/>
            <a:ext cx="7938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51" name="Rectangle 2136"/>
          <p:cNvSpPr>
            <a:spLocks noChangeArrowheads="1"/>
          </p:cNvSpPr>
          <p:nvPr/>
        </p:nvSpPr>
        <p:spPr bwMode="auto">
          <a:xfrm>
            <a:off x="685800" y="2012950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52" name="Rectangle 2137"/>
          <p:cNvSpPr>
            <a:spLocks noChangeArrowheads="1"/>
          </p:cNvSpPr>
          <p:nvPr/>
        </p:nvSpPr>
        <p:spPr bwMode="auto">
          <a:xfrm>
            <a:off x="1727200" y="2012950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53" name="Rectangle 2138"/>
          <p:cNvSpPr>
            <a:spLocks noChangeArrowheads="1"/>
          </p:cNvSpPr>
          <p:nvPr/>
        </p:nvSpPr>
        <p:spPr bwMode="auto">
          <a:xfrm>
            <a:off x="2817813" y="2012950"/>
            <a:ext cx="7937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54" name="Rectangle 2139"/>
          <p:cNvSpPr>
            <a:spLocks noChangeArrowheads="1"/>
          </p:cNvSpPr>
          <p:nvPr/>
        </p:nvSpPr>
        <p:spPr bwMode="auto">
          <a:xfrm>
            <a:off x="4932363" y="1989138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55" name="Rectangle 2140"/>
          <p:cNvSpPr>
            <a:spLocks noChangeArrowheads="1"/>
          </p:cNvSpPr>
          <p:nvPr/>
        </p:nvSpPr>
        <p:spPr bwMode="auto">
          <a:xfrm>
            <a:off x="5002213" y="2012950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56" name="Rectangle 2141"/>
          <p:cNvSpPr>
            <a:spLocks noChangeArrowheads="1"/>
          </p:cNvSpPr>
          <p:nvPr/>
        </p:nvSpPr>
        <p:spPr bwMode="auto">
          <a:xfrm>
            <a:off x="7385050" y="2012950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57" name="Rectangle 2142"/>
          <p:cNvSpPr>
            <a:spLocks noChangeArrowheads="1"/>
          </p:cNvSpPr>
          <p:nvPr/>
        </p:nvSpPr>
        <p:spPr bwMode="auto">
          <a:xfrm>
            <a:off x="738188" y="2638425"/>
            <a:ext cx="6032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AP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358" name="Rectangle 2143"/>
          <p:cNvSpPr>
            <a:spLocks noChangeArrowheads="1"/>
          </p:cNvSpPr>
          <p:nvPr/>
        </p:nvSpPr>
        <p:spPr bwMode="auto">
          <a:xfrm>
            <a:off x="1981200" y="26670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15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359" name="Rectangle 2144"/>
          <p:cNvSpPr>
            <a:spLocks noChangeArrowheads="1"/>
          </p:cNvSpPr>
          <p:nvPr/>
        </p:nvSpPr>
        <p:spPr bwMode="auto">
          <a:xfrm>
            <a:off x="2871788" y="2638425"/>
            <a:ext cx="6270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MT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360" name="Rectangle 2145"/>
          <p:cNvSpPr>
            <a:spLocks noChangeArrowheads="1"/>
          </p:cNvSpPr>
          <p:nvPr/>
        </p:nvSpPr>
        <p:spPr bwMode="auto">
          <a:xfrm>
            <a:off x="4267200" y="27432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15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361" name="Rectangle 2146"/>
          <p:cNvSpPr>
            <a:spLocks noChangeArrowheads="1"/>
          </p:cNvSpPr>
          <p:nvPr/>
        </p:nvSpPr>
        <p:spPr bwMode="auto">
          <a:xfrm>
            <a:off x="5054600" y="2638425"/>
            <a:ext cx="6270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RR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362" name="Rectangle 2147"/>
          <p:cNvSpPr>
            <a:spLocks noChangeArrowheads="1"/>
          </p:cNvSpPr>
          <p:nvPr/>
        </p:nvSpPr>
        <p:spPr bwMode="auto">
          <a:xfrm>
            <a:off x="6248400" y="26670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15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363" name="Rectangle 2148"/>
          <p:cNvSpPr>
            <a:spLocks noChangeArrowheads="1"/>
          </p:cNvSpPr>
          <p:nvPr/>
        </p:nvSpPr>
        <p:spPr bwMode="auto">
          <a:xfrm>
            <a:off x="685800" y="2593975"/>
            <a:ext cx="7938" cy="30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64" name="Rectangle 2149"/>
          <p:cNvSpPr>
            <a:spLocks noChangeArrowheads="1"/>
          </p:cNvSpPr>
          <p:nvPr/>
        </p:nvSpPr>
        <p:spPr bwMode="auto">
          <a:xfrm>
            <a:off x="693738" y="2593975"/>
            <a:ext cx="1033462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65" name="Rectangle 2150"/>
          <p:cNvSpPr>
            <a:spLocks noChangeArrowheads="1"/>
          </p:cNvSpPr>
          <p:nvPr/>
        </p:nvSpPr>
        <p:spPr bwMode="auto">
          <a:xfrm>
            <a:off x="1727200" y="2622550"/>
            <a:ext cx="7938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66" name="Rectangle 2151"/>
          <p:cNvSpPr>
            <a:spLocks noChangeArrowheads="1"/>
          </p:cNvSpPr>
          <p:nvPr/>
        </p:nvSpPr>
        <p:spPr bwMode="auto">
          <a:xfrm>
            <a:off x="1727200" y="2593975"/>
            <a:ext cx="317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67" name="Rectangle 2152"/>
          <p:cNvSpPr>
            <a:spLocks noChangeArrowheads="1"/>
          </p:cNvSpPr>
          <p:nvPr/>
        </p:nvSpPr>
        <p:spPr bwMode="auto">
          <a:xfrm>
            <a:off x="1758950" y="2593975"/>
            <a:ext cx="10588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68" name="Rectangle 2153"/>
          <p:cNvSpPr>
            <a:spLocks noChangeArrowheads="1"/>
          </p:cNvSpPr>
          <p:nvPr/>
        </p:nvSpPr>
        <p:spPr bwMode="auto">
          <a:xfrm>
            <a:off x="2817813" y="2622550"/>
            <a:ext cx="793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69" name="Rectangle 2154"/>
          <p:cNvSpPr>
            <a:spLocks noChangeArrowheads="1"/>
          </p:cNvSpPr>
          <p:nvPr/>
        </p:nvSpPr>
        <p:spPr bwMode="auto">
          <a:xfrm>
            <a:off x="2817813" y="2593975"/>
            <a:ext cx="30162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70" name="Rectangle 2155"/>
          <p:cNvSpPr>
            <a:spLocks noChangeArrowheads="1"/>
          </p:cNvSpPr>
          <p:nvPr/>
        </p:nvSpPr>
        <p:spPr bwMode="auto">
          <a:xfrm>
            <a:off x="2847975" y="2593975"/>
            <a:ext cx="11620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71" name="Rectangle 2156"/>
          <p:cNvSpPr>
            <a:spLocks noChangeArrowheads="1"/>
          </p:cNvSpPr>
          <p:nvPr/>
        </p:nvSpPr>
        <p:spPr bwMode="auto">
          <a:xfrm>
            <a:off x="4010025" y="2622550"/>
            <a:ext cx="63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72" name="Rectangle 2157"/>
          <p:cNvSpPr>
            <a:spLocks noChangeArrowheads="1"/>
          </p:cNvSpPr>
          <p:nvPr/>
        </p:nvSpPr>
        <p:spPr bwMode="auto">
          <a:xfrm>
            <a:off x="4010025" y="2593975"/>
            <a:ext cx="301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73" name="Rectangle 2158"/>
          <p:cNvSpPr>
            <a:spLocks noChangeArrowheads="1"/>
          </p:cNvSpPr>
          <p:nvPr/>
        </p:nvSpPr>
        <p:spPr bwMode="auto">
          <a:xfrm>
            <a:off x="4040188" y="2593975"/>
            <a:ext cx="96202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74" name="Rectangle 2159"/>
          <p:cNvSpPr>
            <a:spLocks noChangeArrowheads="1"/>
          </p:cNvSpPr>
          <p:nvPr/>
        </p:nvSpPr>
        <p:spPr bwMode="auto">
          <a:xfrm>
            <a:off x="5002213" y="2622550"/>
            <a:ext cx="63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75" name="Rectangle 2160"/>
          <p:cNvSpPr>
            <a:spLocks noChangeArrowheads="1"/>
          </p:cNvSpPr>
          <p:nvPr/>
        </p:nvSpPr>
        <p:spPr bwMode="auto">
          <a:xfrm>
            <a:off x="5002213" y="2593975"/>
            <a:ext cx="317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76" name="Rectangle 2161"/>
          <p:cNvSpPr>
            <a:spLocks noChangeArrowheads="1"/>
          </p:cNvSpPr>
          <p:nvPr/>
        </p:nvSpPr>
        <p:spPr bwMode="auto">
          <a:xfrm>
            <a:off x="5033963" y="2593975"/>
            <a:ext cx="12604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77" name="Rectangle 2162"/>
          <p:cNvSpPr>
            <a:spLocks noChangeArrowheads="1"/>
          </p:cNvSpPr>
          <p:nvPr/>
        </p:nvSpPr>
        <p:spPr bwMode="auto">
          <a:xfrm>
            <a:off x="6294438" y="2622550"/>
            <a:ext cx="4762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78" name="Rectangle 2163"/>
          <p:cNvSpPr>
            <a:spLocks noChangeArrowheads="1"/>
          </p:cNvSpPr>
          <p:nvPr/>
        </p:nvSpPr>
        <p:spPr bwMode="auto">
          <a:xfrm>
            <a:off x="6294438" y="2593975"/>
            <a:ext cx="285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79" name="Rectangle 2164"/>
          <p:cNvSpPr>
            <a:spLocks noChangeArrowheads="1"/>
          </p:cNvSpPr>
          <p:nvPr/>
        </p:nvSpPr>
        <p:spPr bwMode="auto">
          <a:xfrm>
            <a:off x="6323013" y="2593975"/>
            <a:ext cx="1062037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80" name="Rectangle 2165"/>
          <p:cNvSpPr>
            <a:spLocks noChangeArrowheads="1"/>
          </p:cNvSpPr>
          <p:nvPr/>
        </p:nvSpPr>
        <p:spPr bwMode="auto">
          <a:xfrm>
            <a:off x="7385050" y="2593975"/>
            <a:ext cx="7938" cy="30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81" name="Rectangle 2166"/>
          <p:cNvSpPr>
            <a:spLocks noChangeArrowheads="1"/>
          </p:cNvSpPr>
          <p:nvPr/>
        </p:nvSpPr>
        <p:spPr bwMode="auto">
          <a:xfrm>
            <a:off x="685800" y="2624138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82" name="Rectangle 2167"/>
          <p:cNvSpPr>
            <a:spLocks noChangeArrowheads="1"/>
          </p:cNvSpPr>
          <p:nvPr/>
        </p:nvSpPr>
        <p:spPr bwMode="auto">
          <a:xfrm>
            <a:off x="1727200" y="2624138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83" name="Rectangle 2168"/>
          <p:cNvSpPr>
            <a:spLocks noChangeArrowheads="1"/>
          </p:cNvSpPr>
          <p:nvPr/>
        </p:nvSpPr>
        <p:spPr bwMode="auto">
          <a:xfrm>
            <a:off x="2817813" y="2624138"/>
            <a:ext cx="7937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84" name="Rectangle 2169"/>
          <p:cNvSpPr>
            <a:spLocks noChangeArrowheads="1"/>
          </p:cNvSpPr>
          <p:nvPr/>
        </p:nvSpPr>
        <p:spPr bwMode="auto">
          <a:xfrm>
            <a:off x="4010025" y="2624138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85" name="Rectangle 2170"/>
          <p:cNvSpPr>
            <a:spLocks noChangeArrowheads="1"/>
          </p:cNvSpPr>
          <p:nvPr/>
        </p:nvSpPr>
        <p:spPr bwMode="auto">
          <a:xfrm>
            <a:off x="5002213" y="2624138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86" name="Rectangle 2171"/>
          <p:cNvSpPr>
            <a:spLocks noChangeArrowheads="1"/>
          </p:cNvSpPr>
          <p:nvPr/>
        </p:nvSpPr>
        <p:spPr bwMode="auto">
          <a:xfrm>
            <a:off x="7385050" y="2624138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87" name="Rectangle 2172"/>
          <p:cNvSpPr>
            <a:spLocks noChangeArrowheads="1"/>
          </p:cNvSpPr>
          <p:nvPr/>
        </p:nvSpPr>
        <p:spPr bwMode="auto">
          <a:xfrm>
            <a:off x="738188" y="3246438"/>
            <a:ext cx="6270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BA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388" name="Rectangle 2173"/>
          <p:cNvSpPr>
            <a:spLocks noChangeArrowheads="1"/>
          </p:cNvSpPr>
          <p:nvPr/>
        </p:nvSpPr>
        <p:spPr bwMode="auto">
          <a:xfrm>
            <a:off x="1981200" y="32766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18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389" name="Rectangle 2174"/>
          <p:cNvSpPr>
            <a:spLocks noChangeArrowheads="1"/>
          </p:cNvSpPr>
          <p:nvPr/>
        </p:nvSpPr>
        <p:spPr bwMode="auto">
          <a:xfrm>
            <a:off x="2871788" y="3246438"/>
            <a:ext cx="6032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PA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390" name="Rectangle 2175"/>
          <p:cNvSpPr>
            <a:spLocks noChangeArrowheads="1"/>
          </p:cNvSpPr>
          <p:nvPr/>
        </p:nvSpPr>
        <p:spPr bwMode="auto">
          <a:xfrm>
            <a:off x="4267200" y="32766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15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391" name="Rectangle 2176"/>
          <p:cNvSpPr>
            <a:spLocks noChangeArrowheads="1"/>
          </p:cNvSpPr>
          <p:nvPr/>
        </p:nvSpPr>
        <p:spPr bwMode="auto">
          <a:xfrm>
            <a:off x="5054600" y="3246438"/>
            <a:ext cx="6016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RS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392" name="Rectangle 2177"/>
          <p:cNvSpPr>
            <a:spLocks noChangeArrowheads="1"/>
          </p:cNvSpPr>
          <p:nvPr/>
        </p:nvSpPr>
        <p:spPr bwMode="auto">
          <a:xfrm>
            <a:off x="6248400" y="32766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17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393" name="Rectangle 2178"/>
          <p:cNvSpPr>
            <a:spLocks noChangeArrowheads="1"/>
          </p:cNvSpPr>
          <p:nvPr/>
        </p:nvSpPr>
        <p:spPr bwMode="auto">
          <a:xfrm>
            <a:off x="685800" y="3203575"/>
            <a:ext cx="7938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94" name="Rectangle 2179"/>
          <p:cNvSpPr>
            <a:spLocks noChangeArrowheads="1"/>
          </p:cNvSpPr>
          <p:nvPr/>
        </p:nvSpPr>
        <p:spPr bwMode="auto">
          <a:xfrm>
            <a:off x="693738" y="3203575"/>
            <a:ext cx="1033462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95" name="Rectangle 2180"/>
          <p:cNvSpPr>
            <a:spLocks noChangeArrowheads="1"/>
          </p:cNvSpPr>
          <p:nvPr/>
        </p:nvSpPr>
        <p:spPr bwMode="auto">
          <a:xfrm>
            <a:off x="1727200" y="3230563"/>
            <a:ext cx="7938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96" name="Rectangle 2181"/>
          <p:cNvSpPr>
            <a:spLocks noChangeArrowheads="1"/>
          </p:cNvSpPr>
          <p:nvPr/>
        </p:nvSpPr>
        <p:spPr bwMode="auto">
          <a:xfrm>
            <a:off x="1727200" y="3203575"/>
            <a:ext cx="31750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97" name="Rectangle 2182"/>
          <p:cNvSpPr>
            <a:spLocks noChangeArrowheads="1"/>
          </p:cNvSpPr>
          <p:nvPr/>
        </p:nvSpPr>
        <p:spPr bwMode="auto">
          <a:xfrm>
            <a:off x="1758950" y="3203575"/>
            <a:ext cx="1058863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98" name="Rectangle 2183"/>
          <p:cNvSpPr>
            <a:spLocks noChangeArrowheads="1"/>
          </p:cNvSpPr>
          <p:nvPr/>
        </p:nvSpPr>
        <p:spPr bwMode="auto">
          <a:xfrm>
            <a:off x="2817813" y="3230563"/>
            <a:ext cx="793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99" name="Rectangle 2184"/>
          <p:cNvSpPr>
            <a:spLocks noChangeArrowheads="1"/>
          </p:cNvSpPr>
          <p:nvPr/>
        </p:nvSpPr>
        <p:spPr bwMode="auto">
          <a:xfrm>
            <a:off x="2817813" y="3203575"/>
            <a:ext cx="30162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00" name="Rectangle 2185"/>
          <p:cNvSpPr>
            <a:spLocks noChangeArrowheads="1"/>
          </p:cNvSpPr>
          <p:nvPr/>
        </p:nvSpPr>
        <p:spPr bwMode="auto">
          <a:xfrm>
            <a:off x="2847975" y="3203575"/>
            <a:ext cx="1162050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01" name="Rectangle 2186"/>
          <p:cNvSpPr>
            <a:spLocks noChangeArrowheads="1"/>
          </p:cNvSpPr>
          <p:nvPr/>
        </p:nvSpPr>
        <p:spPr bwMode="auto">
          <a:xfrm>
            <a:off x="4010025" y="3230563"/>
            <a:ext cx="63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02" name="Rectangle 2187"/>
          <p:cNvSpPr>
            <a:spLocks noChangeArrowheads="1"/>
          </p:cNvSpPr>
          <p:nvPr/>
        </p:nvSpPr>
        <p:spPr bwMode="auto">
          <a:xfrm>
            <a:off x="4010025" y="3203575"/>
            <a:ext cx="30163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03" name="Rectangle 2188"/>
          <p:cNvSpPr>
            <a:spLocks noChangeArrowheads="1"/>
          </p:cNvSpPr>
          <p:nvPr/>
        </p:nvSpPr>
        <p:spPr bwMode="auto">
          <a:xfrm>
            <a:off x="4040188" y="3203575"/>
            <a:ext cx="962025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04" name="Rectangle 2189"/>
          <p:cNvSpPr>
            <a:spLocks noChangeArrowheads="1"/>
          </p:cNvSpPr>
          <p:nvPr/>
        </p:nvSpPr>
        <p:spPr bwMode="auto">
          <a:xfrm>
            <a:off x="5002213" y="3230563"/>
            <a:ext cx="63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05" name="Rectangle 2190"/>
          <p:cNvSpPr>
            <a:spLocks noChangeArrowheads="1"/>
          </p:cNvSpPr>
          <p:nvPr/>
        </p:nvSpPr>
        <p:spPr bwMode="auto">
          <a:xfrm>
            <a:off x="5002213" y="3203575"/>
            <a:ext cx="31750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06" name="Rectangle 2191"/>
          <p:cNvSpPr>
            <a:spLocks noChangeArrowheads="1"/>
          </p:cNvSpPr>
          <p:nvPr/>
        </p:nvSpPr>
        <p:spPr bwMode="auto">
          <a:xfrm>
            <a:off x="5033963" y="3203575"/>
            <a:ext cx="1260475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07" name="Rectangle 2192"/>
          <p:cNvSpPr>
            <a:spLocks noChangeArrowheads="1"/>
          </p:cNvSpPr>
          <p:nvPr/>
        </p:nvSpPr>
        <p:spPr bwMode="auto">
          <a:xfrm>
            <a:off x="6294438" y="3230563"/>
            <a:ext cx="4762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08" name="Rectangle 2193"/>
          <p:cNvSpPr>
            <a:spLocks noChangeArrowheads="1"/>
          </p:cNvSpPr>
          <p:nvPr/>
        </p:nvSpPr>
        <p:spPr bwMode="auto">
          <a:xfrm>
            <a:off x="6294438" y="3203575"/>
            <a:ext cx="28575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09" name="Rectangle 2194"/>
          <p:cNvSpPr>
            <a:spLocks noChangeArrowheads="1"/>
          </p:cNvSpPr>
          <p:nvPr/>
        </p:nvSpPr>
        <p:spPr bwMode="auto">
          <a:xfrm>
            <a:off x="6323013" y="3203575"/>
            <a:ext cx="1062037" cy="26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10" name="Rectangle 2195"/>
          <p:cNvSpPr>
            <a:spLocks noChangeArrowheads="1"/>
          </p:cNvSpPr>
          <p:nvPr/>
        </p:nvSpPr>
        <p:spPr bwMode="auto">
          <a:xfrm>
            <a:off x="7385050" y="3203575"/>
            <a:ext cx="7938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11" name="Rectangle 2196"/>
          <p:cNvSpPr>
            <a:spLocks noChangeArrowheads="1"/>
          </p:cNvSpPr>
          <p:nvPr/>
        </p:nvSpPr>
        <p:spPr bwMode="auto">
          <a:xfrm>
            <a:off x="685800" y="3232150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12" name="Rectangle 2197"/>
          <p:cNvSpPr>
            <a:spLocks noChangeArrowheads="1"/>
          </p:cNvSpPr>
          <p:nvPr/>
        </p:nvSpPr>
        <p:spPr bwMode="auto">
          <a:xfrm>
            <a:off x="1727200" y="3232150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13" name="Rectangle 2198"/>
          <p:cNvSpPr>
            <a:spLocks noChangeArrowheads="1"/>
          </p:cNvSpPr>
          <p:nvPr/>
        </p:nvSpPr>
        <p:spPr bwMode="auto">
          <a:xfrm>
            <a:off x="2817813" y="3232150"/>
            <a:ext cx="7937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14" name="Rectangle 2199"/>
          <p:cNvSpPr>
            <a:spLocks noChangeArrowheads="1"/>
          </p:cNvSpPr>
          <p:nvPr/>
        </p:nvSpPr>
        <p:spPr bwMode="auto">
          <a:xfrm>
            <a:off x="4010025" y="3232150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15" name="Rectangle 2200"/>
          <p:cNvSpPr>
            <a:spLocks noChangeArrowheads="1"/>
          </p:cNvSpPr>
          <p:nvPr/>
        </p:nvSpPr>
        <p:spPr bwMode="auto">
          <a:xfrm>
            <a:off x="5002213" y="3232150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16" name="Rectangle 2201"/>
          <p:cNvSpPr>
            <a:spLocks noChangeArrowheads="1"/>
          </p:cNvSpPr>
          <p:nvPr/>
        </p:nvSpPr>
        <p:spPr bwMode="auto">
          <a:xfrm>
            <a:off x="7385050" y="3232150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17" name="Rectangle 2202"/>
          <p:cNvSpPr>
            <a:spLocks noChangeArrowheads="1"/>
          </p:cNvSpPr>
          <p:nvPr/>
        </p:nvSpPr>
        <p:spPr bwMode="auto">
          <a:xfrm>
            <a:off x="738188" y="3857625"/>
            <a:ext cx="6032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CE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418" name="Rectangle 2203"/>
          <p:cNvSpPr>
            <a:spLocks noChangeArrowheads="1"/>
          </p:cNvSpPr>
          <p:nvPr/>
        </p:nvSpPr>
        <p:spPr bwMode="auto">
          <a:xfrm>
            <a:off x="1981200" y="38862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16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419" name="Rectangle 2204"/>
          <p:cNvSpPr>
            <a:spLocks noChangeArrowheads="1"/>
          </p:cNvSpPr>
          <p:nvPr/>
        </p:nvSpPr>
        <p:spPr bwMode="auto">
          <a:xfrm>
            <a:off x="2871788" y="3857625"/>
            <a:ext cx="6032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PB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420" name="Rectangle 2205"/>
          <p:cNvSpPr>
            <a:spLocks noChangeArrowheads="1"/>
          </p:cNvSpPr>
          <p:nvPr/>
        </p:nvSpPr>
        <p:spPr bwMode="auto">
          <a:xfrm>
            <a:off x="4267200" y="38862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15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421" name="Rectangle 2206"/>
          <p:cNvSpPr>
            <a:spLocks noChangeArrowheads="1"/>
          </p:cNvSpPr>
          <p:nvPr/>
        </p:nvSpPr>
        <p:spPr bwMode="auto">
          <a:xfrm>
            <a:off x="5054600" y="3857625"/>
            <a:ext cx="6016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SC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422" name="Rectangle 2207"/>
          <p:cNvSpPr>
            <a:spLocks noChangeArrowheads="1"/>
          </p:cNvSpPr>
          <p:nvPr/>
        </p:nvSpPr>
        <p:spPr bwMode="auto">
          <a:xfrm>
            <a:off x="6248400" y="38862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15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423" name="Rectangle 2208"/>
          <p:cNvSpPr>
            <a:spLocks noChangeArrowheads="1"/>
          </p:cNvSpPr>
          <p:nvPr/>
        </p:nvSpPr>
        <p:spPr bwMode="auto">
          <a:xfrm>
            <a:off x="685800" y="3813175"/>
            <a:ext cx="7938" cy="30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24" name="Rectangle 2209"/>
          <p:cNvSpPr>
            <a:spLocks noChangeArrowheads="1"/>
          </p:cNvSpPr>
          <p:nvPr/>
        </p:nvSpPr>
        <p:spPr bwMode="auto">
          <a:xfrm>
            <a:off x="693738" y="3813175"/>
            <a:ext cx="1033462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25" name="Rectangle 2210"/>
          <p:cNvSpPr>
            <a:spLocks noChangeArrowheads="1"/>
          </p:cNvSpPr>
          <p:nvPr/>
        </p:nvSpPr>
        <p:spPr bwMode="auto">
          <a:xfrm>
            <a:off x="1727200" y="3841750"/>
            <a:ext cx="7938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26" name="Rectangle 2211"/>
          <p:cNvSpPr>
            <a:spLocks noChangeArrowheads="1"/>
          </p:cNvSpPr>
          <p:nvPr/>
        </p:nvSpPr>
        <p:spPr bwMode="auto">
          <a:xfrm>
            <a:off x="1727200" y="3813175"/>
            <a:ext cx="317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27" name="Rectangle 2212"/>
          <p:cNvSpPr>
            <a:spLocks noChangeArrowheads="1"/>
          </p:cNvSpPr>
          <p:nvPr/>
        </p:nvSpPr>
        <p:spPr bwMode="auto">
          <a:xfrm>
            <a:off x="1758950" y="3813175"/>
            <a:ext cx="10588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28" name="Rectangle 2213"/>
          <p:cNvSpPr>
            <a:spLocks noChangeArrowheads="1"/>
          </p:cNvSpPr>
          <p:nvPr/>
        </p:nvSpPr>
        <p:spPr bwMode="auto">
          <a:xfrm>
            <a:off x="2817813" y="3841750"/>
            <a:ext cx="793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29" name="Rectangle 2214"/>
          <p:cNvSpPr>
            <a:spLocks noChangeArrowheads="1"/>
          </p:cNvSpPr>
          <p:nvPr/>
        </p:nvSpPr>
        <p:spPr bwMode="auto">
          <a:xfrm>
            <a:off x="2817813" y="3813175"/>
            <a:ext cx="30162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30" name="Rectangle 2215"/>
          <p:cNvSpPr>
            <a:spLocks noChangeArrowheads="1"/>
          </p:cNvSpPr>
          <p:nvPr/>
        </p:nvSpPr>
        <p:spPr bwMode="auto">
          <a:xfrm>
            <a:off x="2847975" y="3813175"/>
            <a:ext cx="11620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31" name="Rectangle 2216"/>
          <p:cNvSpPr>
            <a:spLocks noChangeArrowheads="1"/>
          </p:cNvSpPr>
          <p:nvPr/>
        </p:nvSpPr>
        <p:spPr bwMode="auto">
          <a:xfrm>
            <a:off x="4010025" y="3841750"/>
            <a:ext cx="63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32" name="Rectangle 2217"/>
          <p:cNvSpPr>
            <a:spLocks noChangeArrowheads="1"/>
          </p:cNvSpPr>
          <p:nvPr/>
        </p:nvSpPr>
        <p:spPr bwMode="auto">
          <a:xfrm>
            <a:off x="4010025" y="3813175"/>
            <a:ext cx="301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33" name="Rectangle 2218"/>
          <p:cNvSpPr>
            <a:spLocks noChangeArrowheads="1"/>
          </p:cNvSpPr>
          <p:nvPr/>
        </p:nvSpPr>
        <p:spPr bwMode="auto">
          <a:xfrm>
            <a:off x="4040188" y="3813175"/>
            <a:ext cx="96202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34" name="Rectangle 2219"/>
          <p:cNvSpPr>
            <a:spLocks noChangeArrowheads="1"/>
          </p:cNvSpPr>
          <p:nvPr/>
        </p:nvSpPr>
        <p:spPr bwMode="auto">
          <a:xfrm>
            <a:off x="5002213" y="3841750"/>
            <a:ext cx="63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35" name="Rectangle 2220"/>
          <p:cNvSpPr>
            <a:spLocks noChangeArrowheads="1"/>
          </p:cNvSpPr>
          <p:nvPr/>
        </p:nvSpPr>
        <p:spPr bwMode="auto">
          <a:xfrm>
            <a:off x="5002213" y="3813175"/>
            <a:ext cx="317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36" name="Rectangle 2221"/>
          <p:cNvSpPr>
            <a:spLocks noChangeArrowheads="1"/>
          </p:cNvSpPr>
          <p:nvPr/>
        </p:nvSpPr>
        <p:spPr bwMode="auto">
          <a:xfrm>
            <a:off x="5033963" y="3813175"/>
            <a:ext cx="12604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37" name="Rectangle 2222"/>
          <p:cNvSpPr>
            <a:spLocks noChangeArrowheads="1"/>
          </p:cNvSpPr>
          <p:nvPr/>
        </p:nvSpPr>
        <p:spPr bwMode="auto">
          <a:xfrm>
            <a:off x="6294438" y="3841750"/>
            <a:ext cx="4762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38" name="Rectangle 2223"/>
          <p:cNvSpPr>
            <a:spLocks noChangeArrowheads="1"/>
          </p:cNvSpPr>
          <p:nvPr/>
        </p:nvSpPr>
        <p:spPr bwMode="auto">
          <a:xfrm>
            <a:off x="6294438" y="3813175"/>
            <a:ext cx="285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39" name="Rectangle 2224"/>
          <p:cNvSpPr>
            <a:spLocks noChangeArrowheads="1"/>
          </p:cNvSpPr>
          <p:nvPr/>
        </p:nvSpPr>
        <p:spPr bwMode="auto">
          <a:xfrm>
            <a:off x="6323013" y="3813175"/>
            <a:ext cx="1062037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40" name="Rectangle 2225"/>
          <p:cNvSpPr>
            <a:spLocks noChangeArrowheads="1"/>
          </p:cNvSpPr>
          <p:nvPr/>
        </p:nvSpPr>
        <p:spPr bwMode="auto">
          <a:xfrm>
            <a:off x="7385050" y="3813175"/>
            <a:ext cx="7938" cy="301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41" name="Rectangle 2226"/>
          <p:cNvSpPr>
            <a:spLocks noChangeArrowheads="1"/>
          </p:cNvSpPr>
          <p:nvPr/>
        </p:nvSpPr>
        <p:spPr bwMode="auto">
          <a:xfrm>
            <a:off x="685800" y="3843338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42" name="Rectangle 2227"/>
          <p:cNvSpPr>
            <a:spLocks noChangeArrowheads="1"/>
          </p:cNvSpPr>
          <p:nvPr/>
        </p:nvSpPr>
        <p:spPr bwMode="auto">
          <a:xfrm>
            <a:off x="1727200" y="3843338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43" name="Rectangle 2228"/>
          <p:cNvSpPr>
            <a:spLocks noChangeArrowheads="1"/>
          </p:cNvSpPr>
          <p:nvPr/>
        </p:nvSpPr>
        <p:spPr bwMode="auto">
          <a:xfrm>
            <a:off x="2817813" y="3843338"/>
            <a:ext cx="7937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44" name="Rectangle 2229"/>
          <p:cNvSpPr>
            <a:spLocks noChangeArrowheads="1"/>
          </p:cNvSpPr>
          <p:nvPr/>
        </p:nvSpPr>
        <p:spPr bwMode="auto">
          <a:xfrm>
            <a:off x="4010025" y="3843338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45" name="Rectangle 2230"/>
          <p:cNvSpPr>
            <a:spLocks noChangeArrowheads="1"/>
          </p:cNvSpPr>
          <p:nvPr/>
        </p:nvSpPr>
        <p:spPr bwMode="auto">
          <a:xfrm>
            <a:off x="5002213" y="3843338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46" name="Rectangle 2231"/>
          <p:cNvSpPr>
            <a:spLocks noChangeArrowheads="1"/>
          </p:cNvSpPr>
          <p:nvPr/>
        </p:nvSpPr>
        <p:spPr bwMode="auto">
          <a:xfrm>
            <a:off x="7385050" y="3843338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47" name="Rectangle 2232"/>
          <p:cNvSpPr>
            <a:spLocks noChangeArrowheads="1"/>
          </p:cNvSpPr>
          <p:nvPr/>
        </p:nvSpPr>
        <p:spPr bwMode="auto">
          <a:xfrm>
            <a:off x="738188" y="4468813"/>
            <a:ext cx="5794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DF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448" name="Rectangle 2233"/>
          <p:cNvSpPr>
            <a:spLocks noChangeArrowheads="1"/>
          </p:cNvSpPr>
          <p:nvPr/>
        </p:nvSpPr>
        <p:spPr bwMode="auto">
          <a:xfrm>
            <a:off x="1981200" y="45720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15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449" name="Rectangle 2234"/>
          <p:cNvSpPr>
            <a:spLocks noChangeArrowheads="1"/>
          </p:cNvSpPr>
          <p:nvPr/>
        </p:nvSpPr>
        <p:spPr bwMode="auto">
          <a:xfrm>
            <a:off x="2871788" y="4468813"/>
            <a:ext cx="5778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PE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450" name="Rectangle 2235"/>
          <p:cNvSpPr>
            <a:spLocks noChangeArrowheads="1"/>
          </p:cNvSpPr>
          <p:nvPr/>
        </p:nvSpPr>
        <p:spPr bwMode="auto">
          <a:xfrm>
            <a:off x="4267200" y="45720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16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451" name="Rectangle 2236"/>
          <p:cNvSpPr>
            <a:spLocks noChangeArrowheads="1"/>
          </p:cNvSpPr>
          <p:nvPr/>
        </p:nvSpPr>
        <p:spPr bwMode="auto">
          <a:xfrm>
            <a:off x="5054600" y="4468813"/>
            <a:ext cx="5762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SE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452" name="Rectangle 2237"/>
          <p:cNvSpPr>
            <a:spLocks noChangeArrowheads="1"/>
          </p:cNvSpPr>
          <p:nvPr/>
        </p:nvSpPr>
        <p:spPr bwMode="auto">
          <a:xfrm>
            <a:off x="6248400" y="44958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15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453" name="Rectangle 2238"/>
          <p:cNvSpPr>
            <a:spLocks noChangeArrowheads="1"/>
          </p:cNvSpPr>
          <p:nvPr/>
        </p:nvSpPr>
        <p:spPr bwMode="auto">
          <a:xfrm>
            <a:off x="685800" y="4424363"/>
            <a:ext cx="7938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54" name="Rectangle 2239"/>
          <p:cNvSpPr>
            <a:spLocks noChangeArrowheads="1"/>
          </p:cNvSpPr>
          <p:nvPr/>
        </p:nvSpPr>
        <p:spPr bwMode="auto">
          <a:xfrm>
            <a:off x="693738" y="4424363"/>
            <a:ext cx="1033462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55" name="Rectangle 2240"/>
          <p:cNvSpPr>
            <a:spLocks noChangeArrowheads="1"/>
          </p:cNvSpPr>
          <p:nvPr/>
        </p:nvSpPr>
        <p:spPr bwMode="auto">
          <a:xfrm>
            <a:off x="1727200" y="4452938"/>
            <a:ext cx="7938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56" name="Rectangle 2241"/>
          <p:cNvSpPr>
            <a:spLocks noChangeArrowheads="1"/>
          </p:cNvSpPr>
          <p:nvPr/>
        </p:nvSpPr>
        <p:spPr bwMode="auto">
          <a:xfrm>
            <a:off x="1727200" y="4424363"/>
            <a:ext cx="317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57" name="Rectangle 2242"/>
          <p:cNvSpPr>
            <a:spLocks noChangeArrowheads="1"/>
          </p:cNvSpPr>
          <p:nvPr/>
        </p:nvSpPr>
        <p:spPr bwMode="auto">
          <a:xfrm>
            <a:off x="1758950" y="4424363"/>
            <a:ext cx="10588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58" name="Rectangle 2243"/>
          <p:cNvSpPr>
            <a:spLocks noChangeArrowheads="1"/>
          </p:cNvSpPr>
          <p:nvPr/>
        </p:nvSpPr>
        <p:spPr bwMode="auto">
          <a:xfrm>
            <a:off x="2817813" y="4452938"/>
            <a:ext cx="793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59" name="Rectangle 2244"/>
          <p:cNvSpPr>
            <a:spLocks noChangeArrowheads="1"/>
          </p:cNvSpPr>
          <p:nvPr/>
        </p:nvSpPr>
        <p:spPr bwMode="auto">
          <a:xfrm>
            <a:off x="2817813" y="4424363"/>
            <a:ext cx="30162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60" name="Rectangle 2245"/>
          <p:cNvSpPr>
            <a:spLocks noChangeArrowheads="1"/>
          </p:cNvSpPr>
          <p:nvPr/>
        </p:nvSpPr>
        <p:spPr bwMode="auto">
          <a:xfrm>
            <a:off x="2847975" y="4424363"/>
            <a:ext cx="11620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61" name="Rectangle 2246"/>
          <p:cNvSpPr>
            <a:spLocks noChangeArrowheads="1"/>
          </p:cNvSpPr>
          <p:nvPr/>
        </p:nvSpPr>
        <p:spPr bwMode="auto">
          <a:xfrm>
            <a:off x="4010025" y="4452938"/>
            <a:ext cx="63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62" name="Rectangle 2247"/>
          <p:cNvSpPr>
            <a:spLocks noChangeArrowheads="1"/>
          </p:cNvSpPr>
          <p:nvPr/>
        </p:nvSpPr>
        <p:spPr bwMode="auto">
          <a:xfrm>
            <a:off x="4010025" y="4424363"/>
            <a:ext cx="301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63" name="Rectangle 2248"/>
          <p:cNvSpPr>
            <a:spLocks noChangeArrowheads="1"/>
          </p:cNvSpPr>
          <p:nvPr/>
        </p:nvSpPr>
        <p:spPr bwMode="auto">
          <a:xfrm>
            <a:off x="4040188" y="4424363"/>
            <a:ext cx="96202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64" name="Rectangle 2249"/>
          <p:cNvSpPr>
            <a:spLocks noChangeArrowheads="1"/>
          </p:cNvSpPr>
          <p:nvPr/>
        </p:nvSpPr>
        <p:spPr bwMode="auto">
          <a:xfrm>
            <a:off x="5002213" y="4452938"/>
            <a:ext cx="63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65" name="Rectangle 2250"/>
          <p:cNvSpPr>
            <a:spLocks noChangeArrowheads="1"/>
          </p:cNvSpPr>
          <p:nvPr/>
        </p:nvSpPr>
        <p:spPr bwMode="auto">
          <a:xfrm>
            <a:off x="5002213" y="4424363"/>
            <a:ext cx="317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66" name="Rectangle 2251"/>
          <p:cNvSpPr>
            <a:spLocks noChangeArrowheads="1"/>
          </p:cNvSpPr>
          <p:nvPr/>
        </p:nvSpPr>
        <p:spPr bwMode="auto">
          <a:xfrm>
            <a:off x="5033963" y="4424363"/>
            <a:ext cx="12604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67" name="Rectangle 2252"/>
          <p:cNvSpPr>
            <a:spLocks noChangeArrowheads="1"/>
          </p:cNvSpPr>
          <p:nvPr/>
        </p:nvSpPr>
        <p:spPr bwMode="auto">
          <a:xfrm>
            <a:off x="6294438" y="4452938"/>
            <a:ext cx="4762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68" name="Rectangle 2253"/>
          <p:cNvSpPr>
            <a:spLocks noChangeArrowheads="1"/>
          </p:cNvSpPr>
          <p:nvPr/>
        </p:nvSpPr>
        <p:spPr bwMode="auto">
          <a:xfrm>
            <a:off x="6294438" y="4424363"/>
            <a:ext cx="285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69" name="Rectangle 2254"/>
          <p:cNvSpPr>
            <a:spLocks noChangeArrowheads="1"/>
          </p:cNvSpPr>
          <p:nvPr/>
        </p:nvSpPr>
        <p:spPr bwMode="auto">
          <a:xfrm>
            <a:off x="6323013" y="4424363"/>
            <a:ext cx="1062037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70" name="Rectangle 2255"/>
          <p:cNvSpPr>
            <a:spLocks noChangeArrowheads="1"/>
          </p:cNvSpPr>
          <p:nvPr/>
        </p:nvSpPr>
        <p:spPr bwMode="auto">
          <a:xfrm>
            <a:off x="7385050" y="4424363"/>
            <a:ext cx="7938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71" name="Rectangle 2256"/>
          <p:cNvSpPr>
            <a:spLocks noChangeArrowheads="1"/>
          </p:cNvSpPr>
          <p:nvPr/>
        </p:nvSpPr>
        <p:spPr bwMode="auto">
          <a:xfrm>
            <a:off x="685800" y="4454525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72" name="Rectangle 2257"/>
          <p:cNvSpPr>
            <a:spLocks noChangeArrowheads="1"/>
          </p:cNvSpPr>
          <p:nvPr/>
        </p:nvSpPr>
        <p:spPr bwMode="auto">
          <a:xfrm>
            <a:off x="1727200" y="4454525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73" name="Rectangle 2258"/>
          <p:cNvSpPr>
            <a:spLocks noChangeArrowheads="1"/>
          </p:cNvSpPr>
          <p:nvPr/>
        </p:nvSpPr>
        <p:spPr bwMode="auto">
          <a:xfrm>
            <a:off x="2817813" y="4454525"/>
            <a:ext cx="7937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74" name="Rectangle 2259"/>
          <p:cNvSpPr>
            <a:spLocks noChangeArrowheads="1"/>
          </p:cNvSpPr>
          <p:nvPr/>
        </p:nvSpPr>
        <p:spPr bwMode="auto">
          <a:xfrm>
            <a:off x="4010025" y="4454525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75" name="Rectangle 2260"/>
          <p:cNvSpPr>
            <a:spLocks noChangeArrowheads="1"/>
          </p:cNvSpPr>
          <p:nvPr/>
        </p:nvSpPr>
        <p:spPr bwMode="auto">
          <a:xfrm>
            <a:off x="5002213" y="4454525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76" name="Rectangle 2261"/>
          <p:cNvSpPr>
            <a:spLocks noChangeArrowheads="1"/>
          </p:cNvSpPr>
          <p:nvPr/>
        </p:nvSpPr>
        <p:spPr bwMode="auto">
          <a:xfrm>
            <a:off x="7385050" y="4454525"/>
            <a:ext cx="7938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77" name="Rectangle 2262"/>
          <p:cNvSpPr>
            <a:spLocks noChangeArrowheads="1"/>
          </p:cNvSpPr>
          <p:nvPr/>
        </p:nvSpPr>
        <p:spPr bwMode="auto">
          <a:xfrm>
            <a:off x="738188" y="5076825"/>
            <a:ext cx="5778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ES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478" name="Rectangle 2263"/>
          <p:cNvSpPr>
            <a:spLocks noChangeArrowheads="1"/>
          </p:cNvSpPr>
          <p:nvPr/>
        </p:nvSpPr>
        <p:spPr bwMode="auto">
          <a:xfrm>
            <a:off x="1981200" y="51054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15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479" name="Rectangle 2264"/>
          <p:cNvSpPr>
            <a:spLocks noChangeArrowheads="1"/>
          </p:cNvSpPr>
          <p:nvPr/>
        </p:nvSpPr>
        <p:spPr bwMode="auto">
          <a:xfrm>
            <a:off x="2871788" y="5076825"/>
            <a:ext cx="40957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PI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480" name="Rectangle 2265"/>
          <p:cNvSpPr>
            <a:spLocks noChangeArrowheads="1"/>
          </p:cNvSpPr>
          <p:nvPr/>
        </p:nvSpPr>
        <p:spPr bwMode="auto">
          <a:xfrm>
            <a:off x="4267200" y="51816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15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481" name="Rectangle 2266"/>
          <p:cNvSpPr>
            <a:spLocks noChangeArrowheads="1"/>
          </p:cNvSpPr>
          <p:nvPr/>
        </p:nvSpPr>
        <p:spPr bwMode="auto">
          <a:xfrm>
            <a:off x="5054600" y="5076825"/>
            <a:ext cx="5762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SP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482" name="Rectangle 2267"/>
          <p:cNvSpPr>
            <a:spLocks noChangeArrowheads="1"/>
          </p:cNvSpPr>
          <p:nvPr/>
        </p:nvSpPr>
        <p:spPr bwMode="auto">
          <a:xfrm>
            <a:off x="6248400" y="51054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20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483" name="Rectangle 2268"/>
          <p:cNvSpPr>
            <a:spLocks noChangeArrowheads="1"/>
          </p:cNvSpPr>
          <p:nvPr/>
        </p:nvSpPr>
        <p:spPr bwMode="auto">
          <a:xfrm>
            <a:off x="685800" y="5033963"/>
            <a:ext cx="7938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84" name="Rectangle 2269"/>
          <p:cNvSpPr>
            <a:spLocks noChangeArrowheads="1"/>
          </p:cNvSpPr>
          <p:nvPr/>
        </p:nvSpPr>
        <p:spPr bwMode="auto">
          <a:xfrm>
            <a:off x="693738" y="5033963"/>
            <a:ext cx="1033462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85" name="Rectangle 2270"/>
          <p:cNvSpPr>
            <a:spLocks noChangeArrowheads="1"/>
          </p:cNvSpPr>
          <p:nvPr/>
        </p:nvSpPr>
        <p:spPr bwMode="auto">
          <a:xfrm>
            <a:off x="1727200" y="5062538"/>
            <a:ext cx="7938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86" name="Rectangle 2271"/>
          <p:cNvSpPr>
            <a:spLocks noChangeArrowheads="1"/>
          </p:cNvSpPr>
          <p:nvPr/>
        </p:nvSpPr>
        <p:spPr bwMode="auto">
          <a:xfrm>
            <a:off x="1727200" y="5033963"/>
            <a:ext cx="317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87" name="Rectangle 2272"/>
          <p:cNvSpPr>
            <a:spLocks noChangeArrowheads="1"/>
          </p:cNvSpPr>
          <p:nvPr/>
        </p:nvSpPr>
        <p:spPr bwMode="auto">
          <a:xfrm>
            <a:off x="1758950" y="5033963"/>
            <a:ext cx="10588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88" name="Rectangle 2273"/>
          <p:cNvSpPr>
            <a:spLocks noChangeArrowheads="1"/>
          </p:cNvSpPr>
          <p:nvPr/>
        </p:nvSpPr>
        <p:spPr bwMode="auto">
          <a:xfrm>
            <a:off x="2817813" y="5062538"/>
            <a:ext cx="793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89" name="Rectangle 2274"/>
          <p:cNvSpPr>
            <a:spLocks noChangeArrowheads="1"/>
          </p:cNvSpPr>
          <p:nvPr/>
        </p:nvSpPr>
        <p:spPr bwMode="auto">
          <a:xfrm>
            <a:off x="2817813" y="5033963"/>
            <a:ext cx="30162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90" name="Rectangle 2275"/>
          <p:cNvSpPr>
            <a:spLocks noChangeArrowheads="1"/>
          </p:cNvSpPr>
          <p:nvPr/>
        </p:nvSpPr>
        <p:spPr bwMode="auto">
          <a:xfrm>
            <a:off x="2847975" y="5033963"/>
            <a:ext cx="11620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91" name="Rectangle 2276"/>
          <p:cNvSpPr>
            <a:spLocks noChangeArrowheads="1"/>
          </p:cNvSpPr>
          <p:nvPr/>
        </p:nvSpPr>
        <p:spPr bwMode="auto">
          <a:xfrm>
            <a:off x="4010025" y="5062538"/>
            <a:ext cx="63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92" name="Rectangle 2277"/>
          <p:cNvSpPr>
            <a:spLocks noChangeArrowheads="1"/>
          </p:cNvSpPr>
          <p:nvPr/>
        </p:nvSpPr>
        <p:spPr bwMode="auto">
          <a:xfrm>
            <a:off x="4010025" y="5033963"/>
            <a:ext cx="301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93" name="Rectangle 2278"/>
          <p:cNvSpPr>
            <a:spLocks noChangeArrowheads="1"/>
          </p:cNvSpPr>
          <p:nvPr/>
        </p:nvSpPr>
        <p:spPr bwMode="auto">
          <a:xfrm>
            <a:off x="4040188" y="5033963"/>
            <a:ext cx="96202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94" name="Rectangle 2279"/>
          <p:cNvSpPr>
            <a:spLocks noChangeArrowheads="1"/>
          </p:cNvSpPr>
          <p:nvPr/>
        </p:nvSpPr>
        <p:spPr bwMode="auto">
          <a:xfrm>
            <a:off x="5002213" y="5062538"/>
            <a:ext cx="63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95" name="Rectangle 2280"/>
          <p:cNvSpPr>
            <a:spLocks noChangeArrowheads="1"/>
          </p:cNvSpPr>
          <p:nvPr/>
        </p:nvSpPr>
        <p:spPr bwMode="auto">
          <a:xfrm>
            <a:off x="5002213" y="5033963"/>
            <a:ext cx="317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96" name="Rectangle 2281"/>
          <p:cNvSpPr>
            <a:spLocks noChangeArrowheads="1"/>
          </p:cNvSpPr>
          <p:nvPr/>
        </p:nvSpPr>
        <p:spPr bwMode="auto">
          <a:xfrm>
            <a:off x="5033963" y="5033963"/>
            <a:ext cx="12604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97" name="Rectangle 2282"/>
          <p:cNvSpPr>
            <a:spLocks noChangeArrowheads="1"/>
          </p:cNvSpPr>
          <p:nvPr/>
        </p:nvSpPr>
        <p:spPr bwMode="auto">
          <a:xfrm>
            <a:off x="6294438" y="5062538"/>
            <a:ext cx="4762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98" name="Rectangle 2283"/>
          <p:cNvSpPr>
            <a:spLocks noChangeArrowheads="1"/>
          </p:cNvSpPr>
          <p:nvPr/>
        </p:nvSpPr>
        <p:spPr bwMode="auto">
          <a:xfrm>
            <a:off x="6294438" y="5033963"/>
            <a:ext cx="285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499" name="Rectangle 2284"/>
          <p:cNvSpPr>
            <a:spLocks noChangeArrowheads="1"/>
          </p:cNvSpPr>
          <p:nvPr/>
        </p:nvSpPr>
        <p:spPr bwMode="auto">
          <a:xfrm>
            <a:off x="6323013" y="5033963"/>
            <a:ext cx="1062037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00" name="Rectangle 2285"/>
          <p:cNvSpPr>
            <a:spLocks noChangeArrowheads="1"/>
          </p:cNvSpPr>
          <p:nvPr/>
        </p:nvSpPr>
        <p:spPr bwMode="auto">
          <a:xfrm>
            <a:off x="7385050" y="5033963"/>
            <a:ext cx="7938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01" name="Rectangle 2286"/>
          <p:cNvSpPr>
            <a:spLocks noChangeArrowheads="1"/>
          </p:cNvSpPr>
          <p:nvPr/>
        </p:nvSpPr>
        <p:spPr bwMode="auto">
          <a:xfrm>
            <a:off x="685800" y="5064125"/>
            <a:ext cx="7938" cy="579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02" name="Rectangle 2287"/>
          <p:cNvSpPr>
            <a:spLocks noChangeArrowheads="1"/>
          </p:cNvSpPr>
          <p:nvPr/>
        </p:nvSpPr>
        <p:spPr bwMode="auto">
          <a:xfrm>
            <a:off x="1727200" y="5064125"/>
            <a:ext cx="7938" cy="579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03" name="Rectangle 2288"/>
          <p:cNvSpPr>
            <a:spLocks noChangeArrowheads="1"/>
          </p:cNvSpPr>
          <p:nvPr/>
        </p:nvSpPr>
        <p:spPr bwMode="auto">
          <a:xfrm>
            <a:off x="2817813" y="5064125"/>
            <a:ext cx="7937" cy="579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04" name="Rectangle 2289"/>
          <p:cNvSpPr>
            <a:spLocks noChangeArrowheads="1"/>
          </p:cNvSpPr>
          <p:nvPr/>
        </p:nvSpPr>
        <p:spPr bwMode="auto">
          <a:xfrm>
            <a:off x="4010025" y="5064125"/>
            <a:ext cx="6350" cy="579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05" name="Rectangle 2290"/>
          <p:cNvSpPr>
            <a:spLocks noChangeArrowheads="1"/>
          </p:cNvSpPr>
          <p:nvPr/>
        </p:nvSpPr>
        <p:spPr bwMode="auto">
          <a:xfrm>
            <a:off x="5002213" y="5064125"/>
            <a:ext cx="6350" cy="579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06" name="Rectangle 2291"/>
          <p:cNvSpPr>
            <a:spLocks noChangeArrowheads="1"/>
          </p:cNvSpPr>
          <p:nvPr/>
        </p:nvSpPr>
        <p:spPr bwMode="auto">
          <a:xfrm>
            <a:off x="7385050" y="5064125"/>
            <a:ext cx="7938" cy="579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07" name="Rectangle 2292"/>
          <p:cNvSpPr>
            <a:spLocks noChangeArrowheads="1"/>
          </p:cNvSpPr>
          <p:nvPr/>
        </p:nvSpPr>
        <p:spPr bwMode="auto">
          <a:xfrm>
            <a:off x="738188" y="5688013"/>
            <a:ext cx="6746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GO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508" name="Rectangle 2293"/>
          <p:cNvSpPr>
            <a:spLocks noChangeArrowheads="1"/>
          </p:cNvSpPr>
          <p:nvPr/>
        </p:nvSpPr>
        <p:spPr bwMode="auto">
          <a:xfrm>
            <a:off x="1981200" y="57150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66"/>
                </a:solidFill>
                <a:cs typeface="Times New Roman" pitchFamily="18" charset="0"/>
              </a:rPr>
              <a:t>15</a:t>
            </a:r>
            <a:endParaRPr lang="pt-BR" b="1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11509" name="Rectangle 2294"/>
          <p:cNvSpPr>
            <a:spLocks noChangeArrowheads="1"/>
          </p:cNvSpPr>
          <p:nvPr/>
        </p:nvSpPr>
        <p:spPr bwMode="auto">
          <a:xfrm>
            <a:off x="2871788" y="5688013"/>
            <a:ext cx="6032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PR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510" name="Rectangle 2295"/>
          <p:cNvSpPr>
            <a:spLocks noChangeArrowheads="1"/>
          </p:cNvSpPr>
          <p:nvPr/>
        </p:nvSpPr>
        <p:spPr bwMode="auto">
          <a:xfrm>
            <a:off x="4267200" y="57912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17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511" name="Rectangle 2296"/>
          <p:cNvSpPr>
            <a:spLocks noChangeArrowheads="1"/>
          </p:cNvSpPr>
          <p:nvPr/>
        </p:nvSpPr>
        <p:spPr bwMode="auto">
          <a:xfrm>
            <a:off x="5054600" y="5688013"/>
            <a:ext cx="6016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 i="1">
                <a:solidFill>
                  <a:srgbClr val="FF0000"/>
                </a:solidFill>
                <a:cs typeface="Times New Roman" pitchFamily="18" charset="0"/>
              </a:rPr>
              <a:t>TO</a:t>
            </a:r>
            <a:endParaRPr lang="pt-BR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512" name="Rectangle 2297"/>
          <p:cNvSpPr>
            <a:spLocks noChangeArrowheads="1"/>
          </p:cNvSpPr>
          <p:nvPr/>
        </p:nvSpPr>
        <p:spPr bwMode="auto">
          <a:xfrm>
            <a:off x="6248400" y="5715000"/>
            <a:ext cx="4095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900" b="1">
                <a:solidFill>
                  <a:srgbClr val="000099"/>
                </a:solidFill>
                <a:cs typeface="Times New Roman" pitchFamily="18" charset="0"/>
              </a:rPr>
              <a:t>15</a:t>
            </a:r>
            <a:endParaRPr lang="pt-BR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513" name="Rectangle 2298"/>
          <p:cNvSpPr>
            <a:spLocks noChangeArrowheads="1"/>
          </p:cNvSpPr>
          <p:nvPr/>
        </p:nvSpPr>
        <p:spPr bwMode="auto">
          <a:xfrm>
            <a:off x="685800" y="5643563"/>
            <a:ext cx="7938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14" name="Rectangle 2299"/>
          <p:cNvSpPr>
            <a:spLocks noChangeArrowheads="1"/>
          </p:cNvSpPr>
          <p:nvPr/>
        </p:nvSpPr>
        <p:spPr bwMode="auto">
          <a:xfrm>
            <a:off x="693738" y="5643563"/>
            <a:ext cx="1033462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15" name="Rectangle 2300"/>
          <p:cNvSpPr>
            <a:spLocks noChangeArrowheads="1"/>
          </p:cNvSpPr>
          <p:nvPr/>
        </p:nvSpPr>
        <p:spPr bwMode="auto">
          <a:xfrm>
            <a:off x="1727200" y="5672138"/>
            <a:ext cx="7938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16" name="Rectangle 2301"/>
          <p:cNvSpPr>
            <a:spLocks noChangeArrowheads="1"/>
          </p:cNvSpPr>
          <p:nvPr/>
        </p:nvSpPr>
        <p:spPr bwMode="auto">
          <a:xfrm>
            <a:off x="1727200" y="5643563"/>
            <a:ext cx="317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17" name="Rectangle 2302"/>
          <p:cNvSpPr>
            <a:spLocks noChangeArrowheads="1"/>
          </p:cNvSpPr>
          <p:nvPr/>
        </p:nvSpPr>
        <p:spPr bwMode="auto">
          <a:xfrm>
            <a:off x="1758950" y="5643563"/>
            <a:ext cx="10588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1518" name="Rectangle 2303"/>
          <p:cNvSpPr>
            <a:spLocks noChangeArrowheads="1"/>
          </p:cNvSpPr>
          <p:nvPr/>
        </p:nvSpPr>
        <p:spPr bwMode="auto">
          <a:xfrm>
            <a:off x="2817813" y="5672138"/>
            <a:ext cx="793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19" name="Rectangle 2304"/>
          <p:cNvSpPr>
            <a:spLocks noChangeArrowheads="1"/>
          </p:cNvSpPr>
          <p:nvPr/>
        </p:nvSpPr>
        <p:spPr bwMode="auto">
          <a:xfrm>
            <a:off x="2817813" y="5643563"/>
            <a:ext cx="30162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20" name="Rectangle 2305"/>
          <p:cNvSpPr>
            <a:spLocks noChangeArrowheads="1"/>
          </p:cNvSpPr>
          <p:nvPr/>
        </p:nvSpPr>
        <p:spPr bwMode="auto">
          <a:xfrm>
            <a:off x="2847975" y="5643563"/>
            <a:ext cx="11620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21" name="Rectangle 2306"/>
          <p:cNvSpPr>
            <a:spLocks noChangeArrowheads="1"/>
          </p:cNvSpPr>
          <p:nvPr/>
        </p:nvSpPr>
        <p:spPr bwMode="auto">
          <a:xfrm>
            <a:off x="4010025" y="5672138"/>
            <a:ext cx="63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22" name="Rectangle 2307"/>
          <p:cNvSpPr>
            <a:spLocks noChangeArrowheads="1"/>
          </p:cNvSpPr>
          <p:nvPr/>
        </p:nvSpPr>
        <p:spPr bwMode="auto">
          <a:xfrm>
            <a:off x="4010025" y="5643563"/>
            <a:ext cx="301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23" name="Rectangle 2308"/>
          <p:cNvSpPr>
            <a:spLocks noChangeArrowheads="1"/>
          </p:cNvSpPr>
          <p:nvPr/>
        </p:nvSpPr>
        <p:spPr bwMode="auto">
          <a:xfrm>
            <a:off x="4040188" y="5643563"/>
            <a:ext cx="96202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24" name="Rectangle 2309"/>
          <p:cNvSpPr>
            <a:spLocks noChangeArrowheads="1"/>
          </p:cNvSpPr>
          <p:nvPr/>
        </p:nvSpPr>
        <p:spPr bwMode="auto">
          <a:xfrm>
            <a:off x="5002213" y="5672138"/>
            <a:ext cx="63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25" name="Rectangle 2310"/>
          <p:cNvSpPr>
            <a:spLocks noChangeArrowheads="1"/>
          </p:cNvSpPr>
          <p:nvPr/>
        </p:nvSpPr>
        <p:spPr bwMode="auto">
          <a:xfrm>
            <a:off x="5002213" y="5643563"/>
            <a:ext cx="317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26" name="Rectangle 2311"/>
          <p:cNvSpPr>
            <a:spLocks noChangeArrowheads="1"/>
          </p:cNvSpPr>
          <p:nvPr/>
        </p:nvSpPr>
        <p:spPr bwMode="auto">
          <a:xfrm>
            <a:off x="5033963" y="5643563"/>
            <a:ext cx="12604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27" name="Rectangle 2312"/>
          <p:cNvSpPr>
            <a:spLocks noChangeArrowheads="1"/>
          </p:cNvSpPr>
          <p:nvPr/>
        </p:nvSpPr>
        <p:spPr bwMode="auto">
          <a:xfrm>
            <a:off x="6294438" y="5672138"/>
            <a:ext cx="4762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28" name="Rectangle 2313"/>
          <p:cNvSpPr>
            <a:spLocks noChangeArrowheads="1"/>
          </p:cNvSpPr>
          <p:nvPr/>
        </p:nvSpPr>
        <p:spPr bwMode="auto">
          <a:xfrm>
            <a:off x="6294438" y="5643563"/>
            <a:ext cx="285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29" name="Rectangle 2314"/>
          <p:cNvSpPr>
            <a:spLocks noChangeArrowheads="1"/>
          </p:cNvSpPr>
          <p:nvPr/>
        </p:nvSpPr>
        <p:spPr bwMode="auto">
          <a:xfrm>
            <a:off x="6323013" y="5643563"/>
            <a:ext cx="1062037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30" name="Rectangle 2315"/>
          <p:cNvSpPr>
            <a:spLocks noChangeArrowheads="1"/>
          </p:cNvSpPr>
          <p:nvPr/>
        </p:nvSpPr>
        <p:spPr bwMode="auto">
          <a:xfrm>
            <a:off x="7385050" y="5643563"/>
            <a:ext cx="7938" cy="30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31" name="Rectangle 2316"/>
          <p:cNvSpPr>
            <a:spLocks noChangeArrowheads="1"/>
          </p:cNvSpPr>
          <p:nvPr/>
        </p:nvSpPr>
        <p:spPr bwMode="auto">
          <a:xfrm>
            <a:off x="685800" y="5673725"/>
            <a:ext cx="7938" cy="579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32" name="Rectangle 2317"/>
          <p:cNvSpPr>
            <a:spLocks noChangeArrowheads="1"/>
          </p:cNvSpPr>
          <p:nvPr/>
        </p:nvSpPr>
        <p:spPr bwMode="auto">
          <a:xfrm>
            <a:off x="685800" y="6253163"/>
            <a:ext cx="70548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200" b="1" dirty="0">
                <a:latin typeface="+mj-lt"/>
              </a:rPr>
              <a:t>Emendas de Apropriação</a:t>
            </a:r>
          </a:p>
        </p:txBody>
      </p:sp>
      <p:sp>
        <p:nvSpPr>
          <p:cNvPr id="11533" name="Rectangle 2318"/>
          <p:cNvSpPr>
            <a:spLocks noChangeArrowheads="1"/>
          </p:cNvSpPr>
          <p:nvPr/>
        </p:nvSpPr>
        <p:spPr bwMode="auto">
          <a:xfrm>
            <a:off x="1727200" y="5673725"/>
            <a:ext cx="7938" cy="579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34" name="Rectangle 2319"/>
          <p:cNvSpPr>
            <a:spLocks noChangeArrowheads="1"/>
          </p:cNvSpPr>
          <p:nvPr/>
        </p:nvSpPr>
        <p:spPr bwMode="auto">
          <a:xfrm>
            <a:off x="1727200" y="6253163"/>
            <a:ext cx="317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35" name="Rectangle 2320"/>
          <p:cNvSpPr>
            <a:spLocks noChangeArrowheads="1"/>
          </p:cNvSpPr>
          <p:nvPr/>
        </p:nvSpPr>
        <p:spPr bwMode="auto">
          <a:xfrm>
            <a:off x="1758950" y="6253163"/>
            <a:ext cx="10588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36" name="Rectangle 2321"/>
          <p:cNvSpPr>
            <a:spLocks noChangeArrowheads="1"/>
          </p:cNvSpPr>
          <p:nvPr/>
        </p:nvSpPr>
        <p:spPr bwMode="auto">
          <a:xfrm>
            <a:off x="2817813" y="5673725"/>
            <a:ext cx="7937" cy="579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37" name="Rectangle 2322"/>
          <p:cNvSpPr>
            <a:spLocks noChangeArrowheads="1"/>
          </p:cNvSpPr>
          <p:nvPr/>
        </p:nvSpPr>
        <p:spPr bwMode="auto">
          <a:xfrm>
            <a:off x="2817813" y="6253163"/>
            <a:ext cx="30162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38" name="Rectangle 2323"/>
          <p:cNvSpPr>
            <a:spLocks noChangeArrowheads="1"/>
          </p:cNvSpPr>
          <p:nvPr/>
        </p:nvSpPr>
        <p:spPr bwMode="auto">
          <a:xfrm>
            <a:off x="2847975" y="6253163"/>
            <a:ext cx="11620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39" name="Rectangle 2324"/>
          <p:cNvSpPr>
            <a:spLocks noChangeArrowheads="1"/>
          </p:cNvSpPr>
          <p:nvPr/>
        </p:nvSpPr>
        <p:spPr bwMode="auto">
          <a:xfrm>
            <a:off x="4010025" y="5673725"/>
            <a:ext cx="6350" cy="579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40" name="Rectangle 2325"/>
          <p:cNvSpPr>
            <a:spLocks noChangeArrowheads="1"/>
          </p:cNvSpPr>
          <p:nvPr/>
        </p:nvSpPr>
        <p:spPr bwMode="auto">
          <a:xfrm>
            <a:off x="4010025" y="6253163"/>
            <a:ext cx="30163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41" name="Rectangle 2326"/>
          <p:cNvSpPr>
            <a:spLocks noChangeArrowheads="1"/>
          </p:cNvSpPr>
          <p:nvPr/>
        </p:nvSpPr>
        <p:spPr bwMode="auto">
          <a:xfrm>
            <a:off x="4040188" y="6253163"/>
            <a:ext cx="96202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42" name="Rectangle 2327"/>
          <p:cNvSpPr>
            <a:spLocks noChangeArrowheads="1"/>
          </p:cNvSpPr>
          <p:nvPr/>
        </p:nvSpPr>
        <p:spPr bwMode="auto">
          <a:xfrm>
            <a:off x="5002213" y="5673725"/>
            <a:ext cx="6350" cy="579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43" name="Rectangle 2328"/>
          <p:cNvSpPr>
            <a:spLocks noChangeArrowheads="1"/>
          </p:cNvSpPr>
          <p:nvPr/>
        </p:nvSpPr>
        <p:spPr bwMode="auto">
          <a:xfrm>
            <a:off x="5002213" y="6253163"/>
            <a:ext cx="31750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44" name="Rectangle 2329"/>
          <p:cNvSpPr>
            <a:spLocks noChangeArrowheads="1"/>
          </p:cNvSpPr>
          <p:nvPr/>
        </p:nvSpPr>
        <p:spPr bwMode="auto">
          <a:xfrm>
            <a:off x="5033963" y="6253163"/>
            <a:ext cx="12604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45" name="Rectangle 2330"/>
          <p:cNvSpPr>
            <a:spLocks noChangeArrowheads="1"/>
          </p:cNvSpPr>
          <p:nvPr/>
        </p:nvSpPr>
        <p:spPr bwMode="auto">
          <a:xfrm>
            <a:off x="6294438" y="6253163"/>
            <a:ext cx="285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46" name="Rectangle 2331"/>
          <p:cNvSpPr>
            <a:spLocks noChangeArrowheads="1"/>
          </p:cNvSpPr>
          <p:nvPr/>
        </p:nvSpPr>
        <p:spPr bwMode="auto">
          <a:xfrm>
            <a:off x="6323013" y="6253163"/>
            <a:ext cx="1062037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47" name="Rectangle 2332"/>
          <p:cNvSpPr>
            <a:spLocks noChangeArrowheads="1"/>
          </p:cNvSpPr>
          <p:nvPr/>
        </p:nvSpPr>
        <p:spPr bwMode="auto">
          <a:xfrm>
            <a:off x="7385050" y="5673725"/>
            <a:ext cx="7938" cy="579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48" name="Rectangle 2333"/>
          <p:cNvSpPr>
            <a:spLocks noChangeArrowheads="1"/>
          </p:cNvSpPr>
          <p:nvPr/>
        </p:nvSpPr>
        <p:spPr bwMode="auto">
          <a:xfrm>
            <a:off x="7385050" y="6253163"/>
            <a:ext cx="7938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49" name="WordArt 2334"/>
          <p:cNvSpPr>
            <a:spLocks noChangeArrowheads="1" noChangeShapeType="1" noTextEdit="1"/>
          </p:cNvSpPr>
          <p:nvPr/>
        </p:nvSpPr>
        <p:spPr bwMode="auto">
          <a:xfrm>
            <a:off x="179512" y="44624"/>
            <a:ext cx="8856983" cy="5649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80"/>
              </a:avLst>
            </a:prstTxWarp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4400" b="1" dirty="0">
                <a:latin typeface="+mj-lt"/>
                <a:ea typeface="+mj-ea"/>
                <a:cs typeface="+mj-cs"/>
              </a:rPr>
              <a:t>Nº DE EMENDAS POR BANCADA ESTADUAL</a:t>
            </a:r>
          </a:p>
        </p:txBody>
      </p:sp>
      <p:sp>
        <p:nvSpPr>
          <p:cNvPr id="11550" name="Rectangle 2335"/>
          <p:cNvSpPr>
            <a:spLocks noChangeArrowheads="1"/>
          </p:cNvSpPr>
          <p:nvPr/>
        </p:nvSpPr>
        <p:spPr bwMode="auto">
          <a:xfrm>
            <a:off x="5937250" y="787400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51" name="Rectangle 2336"/>
          <p:cNvSpPr>
            <a:spLocks noChangeArrowheads="1"/>
          </p:cNvSpPr>
          <p:nvPr/>
        </p:nvSpPr>
        <p:spPr bwMode="auto">
          <a:xfrm>
            <a:off x="5937250" y="1397000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52" name="Rectangle 2337"/>
          <p:cNvSpPr>
            <a:spLocks noChangeArrowheads="1"/>
          </p:cNvSpPr>
          <p:nvPr/>
        </p:nvSpPr>
        <p:spPr bwMode="auto">
          <a:xfrm>
            <a:off x="5937250" y="2008188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53" name="Rectangle 2338"/>
          <p:cNvSpPr>
            <a:spLocks noChangeArrowheads="1"/>
          </p:cNvSpPr>
          <p:nvPr/>
        </p:nvSpPr>
        <p:spPr bwMode="auto">
          <a:xfrm>
            <a:off x="5937250" y="2619375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54" name="Rectangle 2339"/>
          <p:cNvSpPr>
            <a:spLocks noChangeArrowheads="1"/>
          </p:cNvSpPr>
          <p:nvPr/>
        </p:nvSpPr>
        <p:spPr bwMode="auto">
          <a:xfrm>
            <a:off x="5937250" y="3227388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55" name="Rectangle 2340"/>
          <p:cNvSpPr>
            <a:spLocks noChangeArrowheads="1"/>
          </p:cNvSpPr>
          <p:nvPr/>
        </p:nvSpPr>
        <p:spPr bwMode="auto">
          <a:xfrm>
            <a:off x="5937250" y="3838575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56" name="Rectangle 2341"/>
          <p:cNvSpPr>
            <a:spLocks noChangeArrowheads="1"/>
          </p:cNvSpPr>
          <p:nvPr/>
        </p:nvSpPr>
        <p:spPr bwMode="auto">
          <a:xfrm>
            <a:off x="5937250" y="4449763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57" name="Rectangle 2342"/>
          <p:cNvSpPr>
            <a:spLocks noChangeArrowheads="1"/>
          </p:cNvSpPr>
          <p:nvPr/>
        </p:nvSpPr>
        <p:spPr bwMode="auto">
          <a:xfrm>
            <a:off x="5937250" y="5059363"/>
            <a:ext cx="6350" cy="579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58" name="Rectangle 2343"/>
          <p:cNvSpPr>
            <a:spLocks noChangeArrowheads="1"/>
          </p:cNvSpPr>
          <p:nvPr/>
        </p:nvSpPr>
        <p:spPr bwMode="auto">
          <a:xfrm>
            <a:off x="5937250" y="5668963"/>
            <a:ext cx="6350" cy="579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559" name="Rectangle 2087"/>
          <p:cNvSpPr>
            <a:spLocks noChangeArrowheads="1"/>
          </p:cNvSpPr>
          <p:nvPr/>
        </p:nvSpPr>
        <p:spPr bwMode="auto">
          <a:xfrm>
            <a:off x="6244797" y="838200"/>
            <a:ext cx="41678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18</a:t>
            </a:r>
          </a:p>
        </p:txBody>
      </p:sp>
      <p:sp>
        <p:nvSpPr>
          <p:cNvPr id="11560" name="Rectangle 2140"/>
          <p:cNvSpPr>
            <a:spLocks noChangeArrowheads="1"/>
          </p:cNvSpPr>
          <p:nvPr/>
        </p:nvSpPr>
        <p:spPr bwMode="auto">
          <a:xfrm>
            <a:off x="4038600" y="1981200"/>
            <a:ext cx="6350" cy="581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142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886792"/>
          </a:xfrm>
          <a:prstGeom prst="rect">
            <a:avLst/>
          </a:prstGeom>
        </p:spPr>
        <p:txBody>
          <a:bodyPr vert="horz" wrap="square" lIns="0" tIns="41401" rIns="0" bIns="0" rtlCol="0">
            <a:noAutofit/>
          </a:bodyPr>
          <a:lstStyle/>
          <a:p>
            <a:pPr marL="844550">
              <a:lnSpc>
                <a:spcPct val="100000"/>
              </a:lnSpc>
            </a:pPr>
            <a:r>
              <a:rPr lang="pt-BR" sz="3800" b="1" spc="-25" dirty="0" smtClean="0">
                <a:latin typeface="Calibri"/>
                <a:cs typeface="Calibri"/>
              </a:rPr>
              <a:t>PROGRAMA MCMV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171269" y="6416993"/>
            <a:ext cx="212528" cy="2068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2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55132" y="461005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Dez.2016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230472" y="908720"/>
            <a:ext cx="8858250" cy="5447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3200" b="1" dirty="0" smtClean="0">
                <a:latin typeface="+mj-lt"/>
              </a:rPr>
              <a:t>Política Fiscal com objetivo:</a:t>
            </a:r>
          </a:p>
          <a:p>
            <a:pPr marL="120015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sz="2800" dirty="0"/>
              <a:t>Reduzir o déficit habitacional</a:t>
            </a:r>
          </a:p>
          <a:p>
            <a:pPr marL="120015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sz="2800" dirty="0"/>
              <a:t>Aquecer economia de forma anticíclica em crise</a:t>
            </a:r>
          </a:p>
          <a:p>
            <a:pPr marL="120015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sz="2800" dirty="0"/>
              <a:t>Viabilizar investimentos na construção civil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3200" b="1" dirty="0" smtClean="0">
                <a:latin typeface="+mj-lt"/>
              </a:rPr>
              <a:t>Questão Habitacional</a:t>
            </a:r>
          </a:p>
          <a:p>
            <a:pPr marL="120015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sz="2800" dirty="0" smtClean="0"/>
              <a:t>Ônus com aluguel, moradias precárias e adensadas e em áreas não regularizadas  </a:t>
            </a:r>
          </a:p>
          <a:p>
            <a:pPr marL="120015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sz="2800" dirty="0" smtClean="0"/>
              <a:t>Carência de infraestrutura básica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609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6"/>
          <p:cNvSpPr txBox="1">
            <a:spLocks noChangeArrowheads="1"/>
          </p:cNvSpPr>
          <p:nvPr/>
        </p:nvSpPr>
        <p:spPr bwMode="auto">
          <a:xfrm>
            <a:off x="71438" y="1349375"/>
            <a:ext cx="9072562" cy="507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pt-BR" altLang="pt-BR" sz="2800" dirty="0">
                <a:latin typeface="+mj-lt"/>
              </a:rPr>
              <a:t>Quantidades: </a:t>
            </a:r>
          </a:p>
          <a:p>
            <a:pPr marL="989013" indent="-457200" algn="just">
              <a:buFont typeface="Wingdings" panose="05000000000000000000" pitchFamily="2" charset="2"/>
              <a:buChar char="§"/>
              <a:defRPr/>
            </a:pPr>
            <a:r>
              <a:rPr lang="pt-BR" altLang="pt-BR" sz="2400" dirty="0" smtClean="0">
                <a:latin typeface="+mj-lt"/>
              </a:rPr>
              <a:t>4 emendas </a:t>
            </a:r>
            <a:r>
              <a:rPr lang="pt-BR" altLang="pt-BR" sz="2400" dirty="0">
                <a:latin typeface="+mj-lt"/>
              </a:rPr>
              <a:t>de apropriação</a:t>
            </a:r>
          </a:p>
          <a:p>
            <a:pPr marL="989013" indent="-457200" algn="just">
              <a:buFont typeface="Wingdings" panose="05000000000000000000" pitchFamily="2" charset="2"/>
              <a:buChar char="§"/>
              <a:defRPr/>
            </a:pPr>
            <a:r>
              <a:rPr lang="pt-BR" altLang="pt-BR" sz="2400" dirty="0" smtClean="0">
                <a:latin typeface="+mj-lt"/>
              </a:rPr>
              <a:t>4 </a:t>
            </a:r>
            <a:r>
              <a:rPr lang="pt-BR" altLang="pt-BR" sz="2400" dirty="0">
                <a:latin typeface="+mj-lt"/>
              </a:rPr>
              <a:t>emendas de </a:t>
            </a:r>
            <a:r>
              <a:rPr lang="pt-BR" altLang="pt-BR" sz="2400" dirty="0" smtClean="0">
                <a:latin typeface="+mj-lt"/>
              </a:rPr>
              <a:t>remanejamento</a:t>
            </a:r>
          </a:p>
          <a:p>
            <a:pPr marL="989013" indent="-457200" algn="just">
              <a:buFont typeface="Wingdings" panose="05000000000000000000" pitchFamily="2" charset="2"/>
              <a:buChar char="§"/>
              <a:defRPr/>
            </a:pPr>
            <a:endParaRPr lang="pt-BR" altLang="pt-BR" sz="2400" dirty="0" smtClean="0">
              <a:latin typeface="+mj-l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>
                <a:latin typeface="+mj-lt"/>
              </a:rPr>
              <a:t>Emenda </a:t>
            </a:r>
            <a:r>
              <a:rPr lang="pt-BR" altLang="pt-BR" sz="2800" dirty="0">
                <a:latin typeface="+mj-lt"/>
              </a:rPr>
              <a:t>deve </a:t>
            </a:r>
            <a:r>
              <a:rPr lang="pt-BR" altLang="pt-BR" sz="2800" dirty="0" smtClean="0">
                <a:latin typeface="+mj-lt"/>
              </a:rPr>
              <a:t>ser compatível com as </a:t>
            </a:r>
            <a:r>
              <a:rPr lang="pt-BR" sz="2800" dirty="0">
                <a:latin typeface="+mj-lt"/>
              </a:rPr>
              <a:t>competências regimentais </a:t>
            </a:r>
            <a:r>
              <a:rPr lang="pt-BR" altLang="pt-BR" sz="2800" dirty="0">
                <a:latin typeface="+mj-lt"/>
              </a:rPr>
              <a:t>de cada </a:t>
            </a:r>
            <a:r>
              <a:rPr lang="pt-BR" altLang="pt-BR" sz="2800" dirty="0" smtClean="0">
                <a:latin typeface="+mj-lt"/>
              </a:rPr>
              <a:t>Comissão.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endParaRPr lang="pt-BR" altLang="pt-BR" sz="2800" dirty="0">
              <a:latin typeface="+mj-l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>
                <a:latin typeface="+mj-lt"/>
              </a:rPr>
              <a:t>Representar </a:t>
            </a:r>
            <a:r>
              <a:rPr lang="pt-BR" altLang="pt-BR" sz="2800" dirty="0">
                <a:latin typeface="+mj-lt"/>
              </a:rPr>
              <a:t>interesse nacional e </a:t>
            </a:r>
            <a:r>
              <a:rPr lang="pt-BR" altLang="pt-BR" sz="2800" dirty="0" smtClean="0">
                <a:latin typeface="+mj-lt"/>
              </a:rPr>
              <a:t>ter caráter institucional.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endParaRPr lang="pt-BR" altLang="pt-BR" sz="2800" dirty="0">
              <a:latin typeface="+mj-l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pt-BR" altLang="pt-BR" sz="2800" b="1" dirty="0">
                <a:latin typeface="+mj-lt"/>
              </a:rPr>
              <a:t>Não</a:t>
            </a:r>
            <a:r>
              <a:rPr lang="pt-BR" altLang="pt-BR" sz="2800" dirty="0">
                <a:latin typeface="+mj-lt"/>
              </a:rPr>
              <a:t> pode destinar recursos para</a:t>
            </a:r>
            <a:r>
              <a:rPr lang="pt-BR" sz="2800" dirty="0">
                <a:latin typeface="+mj-lt"/>
              </a:rPr>
              <a:t> </a:t>
            </a:r>
            <a:r>
              <a:rPr lang="pt-BR" sz="2800" b="1" dirty="0">
                <a:latin typeface="+mj-lt"/>
              </a:rPr>
              <a:t>despesa financeira (RP0) </a:t>
            </a:r>
            <a:r>
              <a:rPr lang="pt-BR" sz="2800" dirty="0">
                <a:latin typeface="+mj-lt"/>
              </a:rPr>
              <a:t>ou </a:t>
            </a:r>
            <a:r>
              <a:rPr lang="pt-BR" sz="2800" b="1" dirty="0">
                <a:latin typeface="+mj-lt"/>
              </a:rPr>
              <a:t>primária obrigatória (RP1</a:t>
            </a:r>
            <a:r>
              <a:rPr lang="pt-BR" sz="2800" b="1" dirty="0" smtClean="0">
                <a:latin typeface="+mj-lt"/>
              </a:rPr>
              <a:t>)</a:t>
            </a:r>
            <a:r>
              <a:rPr lang="pt-BR" sz="2800" dirty="0">
                <a:latin typeface="+mj-lt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endParaRPr lang="pt-BR" altLang="pt-BR" sz="2800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6699FF">
              <a:alpha val="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pt-BR" altLang="pt-BR" sz="2400" b="1" smtClean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71723" y="116632"/>
            <a:ext cx="6000553" cy="901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4400" b="1" dirty="0">
                <a:latin typeface="+mj-lt"/>
                <a:ea typeface="+mj-ea"/>
                <a:cs typeface="+mj-cs"/>
              </a:rPr>
              <a:t>EMENDAS DE COMISSÃO</a:t>
            </a:r>
          </a:p>
        </p:txBody>
      </p:sp>
    </p:spTree>
    <p:extLst>
      <p:ext uri="{BB962C8B-B14F-4D97-AF65-F5344CB8AC3E}">
        <p14:creationId xmlns:p14="http://schemas.microsoft.com/office/powerpoint/2010/main" val="1247678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058"/>
          <p:cNvSpPr>
            <a:spLocks noChangeShapeType="1"/>
          </p:cNvSpPr>
          <p:nvPr/>
        </p:nvSpPr>
        <p:spPr bwMode="auto">
          <a:xfrm flipV="1">
            <a:off x="8027988" y="2360613"/>
            <a:ext cx="0" cy="40211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92270" name="Text Box 2062"/>
          <p:cNvSpPr txBox="1">
            <a:spLocks noChangeArrowheads="1"/>
          </p:cNvSpPr>
          <p:nvPr/>
        </p:nvSpPr>
        <p:spPr bwMode="auto">
          <a:xfrm>
            <a:off x="6584950" y="2390775"/>
            <a:ext cx="127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altLang="pt-BR" sz="1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31/08</a:t>
            </a:r>
            <a:endParaRPr lang="pt-BR" altLang="pt-BR" sz="1800" dirty="0" smtClean="0">
              <a:solidFill>
                <a:srgbClr val="0033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0" name="Rectangle 2065"/>
          <p:cNvSpPr>
            <a:spLocks noChangeArrowheads="1"/>
          </p:cNvSpPr>
          <p:nvPr/>
        </p:nvSpPr>
        <p:spPr bwMode="auto">
          <a:xfrm>
            <a:off x="831850" y="2366963"/>
            <a:ext cx="5713413" cy="403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>
                <a:solidFill>
                  <a:srgbClr val="003366"/>
                </a:solidFill>
              </a:rPr>
              <a:t>Proposta enviada ao Congresso</a:t>
            </a:r>
          </a:p>
        </p:txBody>
      </p:sp>
      <p:sp>
        <p:nvSpPr>
          <p:cNvPr id="3080" name="Text Box 2067"/>
          <p:cNvSpPr txBox="1">
            <a:spLocks noChangeArrowheads="1"/>
          </p:cNvSpPr>
          <p:nvPr/>
        </p:nvSpPr>
        <p:spPr bwMode="auto">
          <a:xfrm>
            <a:off x="467544" y="548680"/>
            <a:ext cx="8180387" cy="9725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pt-BR"/>
            </a:defPPr>
            <a:lvl1pPr algn="ctr" eaLnBrk="1" hangingPunct="1">
              <a:buFontTx/>
              <a:buNone/>
              <a:defRPr b="1"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4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CRONOGRAMA LOA</a:t>
            </a:r>
            <a:endParaRPr lang="pt-BR" altLang="pt-BR" sz="44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2" name="Rectangle 2072"/>
          <p:cNvSpPr>
            <a:spLocks noChangeArrowheads="1"/>
          </p:cNvSpPr>
          <p:nvPr/>
        </p:nvSpPr>
        <p:spPr bwMode="auto">
          <a:xfrm>
            <a:off x="819150" y="2855913"/>
            <a:ext cx="5713413" cy="401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>
                <a:solidFill>
                  <a:srgbClr val="003366"/>
                </a:solidFill>
              </a:rPr>
              <a:t>Audiências públicas</a:t>
            </a:r>
          </a:p>
        </p:txBody>
      </p:sp>
      <p:sp>
        <p:nvSpPr>
          <p:cNvPr id="992283" name="Text Box 2075"/>
          <p:cNvSpPr txBox="1">
            <a:spLocks noChangeArrowheads="1"/>
          </p:cNvSpPr>
          <p:nvPr/>
        </p:nvSpPr>
        <p:spPr bwMode="auto">
          <a:xfrm>
            <a:off x="6613525" y="3389313"/>
            <a:ext cx="1270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altLang="pt-BR" sz="1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1º a 20/10</a:t>
            </a:r>
          </a:p>
        </p:txBody>
      </p:sp>
      <p:sp>
        <p:nvSpPr>
          <p:cNvPr id="4104" name="Rectangle 2078"/>
          <p:cNvSpPr>
            <a:spLocks noChangeArrowheads="1"/>
          </p:cNvSpPr>
          <p:nvPr/>
        </p:nvSpPr>
        <p:spPr bwMode="auto">
          <a:xfrm>
            <a:off x="825500" y="3352800"/>
            <a:ext cx="5713413" cy="403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>
                <a:solidFill>
                  <a:srgbClr val="003366"/>
                </a:solidFill>
              </a:rPr>
              <a:t>Apresentação de emendas</a:t>
            </a:r>
          </a:p>
        </p:txBody>
      </p:sp>
      <p:sp>
        <p:nvSpPr>
          <p:cNvPr id="4105" name="Rectangle 2084"/>
          <p:cNvSpPr>
            <a:spLocks noChangeArrowheads="1"/>
          </p:cNvSpPr>
          <p:nvPr/>
        </p:nvSpPr>
        <p:spPr bwMode="auto">
          <a:xfrm>
            <a:off x="828675" y="3843338"/>
            <a:ext cx="5710238" cy="373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>
                <a:solidFill>
                  <a:srgbClr val="003366"/>
                </a:solidFill>
              </a:rPr>
              <a:t>Votação do relatório da receita</a:t>
            </a:r>
          </a:p>
        </p:txBody>
      </p:sp>
      <p:sp>
        <p:nvSpPr>
          <p:cNvPr id="992295" name="Text Box 2087"/>
          <p:cNvSpPr txBox="1">
            <a:spLocks noChangeArrowheads="1"/>
          </p:cNvSpPr>
          <p:nvPr/>
        </p:nvSpPr>
        <p:spPr bwMode="auto">
          <a:xfrm>
            <a:off x="6613525" y="4318000"/>
            <a:ext cx="127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altLang="pt-BR" sz="1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10/11</a:t>
            </a:r>
          </a:p>
        </p:txBody>
      </p:sp>
      <p:sp>
        <p:nvSpPr>
          <p:cNvPr id="4107" name="Rectangle 2091"/>
          <p:cNvSpPr>
            <a:spLocks noChangeArrowheads="1"/>
          </p:cNvSpPr>
          <p:nvPr/>
        </p:nvSpPr>
        <p:spPr bwMode="auto">
          <a:xfrm>
            <a:off x="833438" y="4340225"/>
            <a:ext cx="5707062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>
                <a:solidFill>
                  <a:srgbClr val="003366"/>
                </a:solidFill>
              </a:rPr>
              <a:t>Votação do parecer preliminar ao orçamento</a:t>
            </a:r>
          </a:p>
        </p:txBody>
      </p:sp>
      <p:sp>
        <p:nvSpPr>
          <p:cNvPr id="4108" name="Rectangle 2102"/>
          <p:cNvSpPr>
            <a:spLocks noChangeArrowheads="1"/>
          </p:cNvSpPr>
          <p:nvPr/>
        </p:nvSpPr>
        <p:spPr bwMode="auto">
          <a:xfrm>
            <a:off x="828675" y="4843463"/>
            <a:ext cx="5710238" cy="403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>
                <a:solidFill>
                  <a:srgbClr val="003366"/>
                </a:solidFill>
              </a:rPr>
              <a:t>Votação dos relatórios setoriais</a:t>
            </a:r>
          </a:p>
        </p:txBody>
      </p:sp>
      <p:sp>
        <p:nvSpPr>
          <p:cNvPr id="992313" name="Text Box 2105"/>
          <p:cNvSpPr txBox="1">
            <a:spLocks noChangeArrowheads="1"/>
          </p:cNvSpPr>
          <p:nvPr/>
        </p:nvSpPr>
        <p:spPr bwMode="auto">
          <a:xfrm>
            <a:off x="6584950" y="5375275"/>
            <a:ext cx="127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altLang="pt-BR" sz="1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Até 13/12</a:t>
            </a:r>
          </a:p>
        </p:txBody>
      </p:sp>
      <p:sp>
        <p:nvSpPr>
          <p:cNvPr id="4110" name="Rectangle 2109"/>
          <p:cNvSpPr>
            <a:spLocks noChangeArrowheads="1"/>
          </p:cNvSpPr>
          <p:nvPr/>
        </p:nvSpPr>
        <p:spPr bwMode="auto">
          <a:xfrm>
            <a:off x="819150" y="5383213"/>
            <a:ext cx="5722938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>
                <a:solidFill>
                  <a:srgbClr val="003366"/>
                </a:solidFill>
              </a:rPr>
              <a:t>Votação do relatório geral na CMO</a:t>
            </a:r>
          </a:p>
        </p:txBody>
      </p:sp>
      <p:sp>
        <p:nvSpPr>
          <p:cNvPr id="992319" name="Text Box 2111"/>
          <p:cNvSpPr txBox="1">
            <a:spLocks noChangeArrowheads="1"/>
          </p:cNvSpPr>
          <p:nvPr/>
        </p:nvSpPr>
        <p:spPr bwMode="auto">
          <a:xfrm>
            <a:off x="6600825" y="5921375"/>
            <a:ext cx="127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altLang="pt-BR" sz="1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Até 19/12</a:t>
            </a:r>
          </a:p>
        </p:txBody>
      </p:sp>
      <p:sp>
        <p:nvSpPr>
          <p:cNvPr id="4112" name="Rectangle 2115"/>
          <p:cNvSpPr>
            <a:spLocks noChangeArrowheads="1"/>
          </p:cNvSpPr>
          <p:nvPr/>
        </p:nvSpPr>
        <p:spPr bwMode="auto">
          <a:xfrm>
            <a:off x="825500" y="5899150"/>
            <a:ext cx="5713413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>
                <a:solidFill>
                  <a:srgbClr val="003366"/>
                </a:solidFill>
              </a:rPr>
              <a:t>Votação do parecer da CMO no Congresso</a:t>
            </a:r>
          </a:p>
        </p:txBody>
      </p:sp>
      <p:sp>
        <p:nvSpPr>
          <p:cNvPr id="68" name="Text Box 2075"/>
          <p:cNvSpPr txBox="1">
            <a:spLocks noChangeArrowheads="1"/>
          </p:cNvSpPr>
          <p:nvPr/>
        </p:nvSpPr>
        <p:spPr bwMode="auto">
          <a:xfrm>
            <a:off x="6613525" y="3860800"/>
            <a:ext cx="127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altLang="pt-BR" sz="1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02/11</a:t>
            </a:r>
          </a:p>
        </p:txBody>
      </p:sp>
      <p:sp>
        <p:nvSpPr>
          <p:cNvPr id="69" name="Text Box 2105"/>
          <p:cNvSpPr txBox="1">
            <a:spLocks noChangeArrowheads="1"/>
          </p:cNvSpPr>
          <p:nvPr/>
        </p:nvSpPr>
        <p:spPr bwMode="auto">
          <a:xfrm>
            <a:off x="6613525" y="4859338"/>
            <a:ext cx="1270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altLang="pt-BR" sz="1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Até 30/11</a:t>
            </a:r>
          </a:p>
        </p:txBody>
      </p:sp>
      <p:sp>
        <p:nvSpPr>
          <p:cNvPr id="5" name="Retângulo 4"/>
          <p:cNvSpPr/>
          <p:nvPr/>
        </p:nvSpPr>
        <p:spPr>
          <a:xfrm>
            <a:off x="544513" y="3302000"/>
            <a:ext cx="7321550" cy="504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3036778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topo_home_novembro_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9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179512" y="6446347"/>
            <a:ext cx="9144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hlinkClick r:id="rId3"/>
              </a:rPr>
              <a:t>https://www2.camara.leg.br/orcamento-da-uniao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539750" y="7839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539750" y="8296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2" y="977355"/>
            <a:ext cx="8541492" cy="546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4EA54-8868-4C07-AA67-1F0F7CBACD5A}" type="slidenum">
              <a:rPr lang="pt-BR"/>
              <a:pPr>
                <a:defRPr/>
              </a:pPr>
              <a:t>23</a:t>
            </a:fld>
            <a:endParaRPr lang="pt-BR"/>
          </a:p>
        </p:txBody>
      </p:sp>
      <p:graphicFrame>
        <p:nvGraphicFramePr>
          <p:cNvPr id="30723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069265"/>
              </p:ext>
            </p:extLst>
          </p:nvPr>
        </p:nvGraphicFramePr>
        <p:xfrm>
          <a:off x="195263" y="908720"/>
          <a:ext cx="186213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Clip" r:id="rId3" imgW="799465" imgH="1390015" progId="MS_ClipArt_Gallery.5">
                  <p:embed/>
                </p:oleObj>
              </mc:Choice>
              <mc:Fallback>
                <p:oleObj name="Clip" r:id="rId3" imgW="799465" imgH="1390015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908720"/>
                        <a:ext cx="1862137" cy="4114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2913137" y="1916832"/>
            <a:ext cx="548640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4800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4800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4800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4800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pt-BR" altLang="pt-BR" dirty="0">
                <a:solidFill>
                  <a:schemeClr val="tx1"/>
                </a:solidFill>
                <a:latin typeface="Times New Roman" pitchFamily="18" charset="0"/>
              </a:rPr>
              <a:t>“Temos de equilibrar o Orçamento e proteger o Tesouro, caso contrário, afundaremos todos” </a:t>
            </a:r>
          </a:p>
          <a:p>
            <a:pPr>
              <a:spcAft>
                <a:spcPct val="0"/>
              </a:spcAft>
            </a:pPr>
            <a:r>
              <a:rPr lang="pt-BR" altLang="pt-BR" sz="2000" dirty="0">
                <a:solidFill>
                  <a:schemeClr val="tx1"/>
                </a:solidFill>
                <a:latin typeface="Times New Roman" pitchFamily="18" charset="0"/>
              </a:rPr>
              <a:t>(MARCUS TULLIUS CÍCERO, 106 a.C.)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332656"/>
            <a:ext cx="8991600" cy="1066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smtClean="0"/>
              <a:t>Obrigado !</a:t>
            </a:r>
            <a:endParaRPr lang="pt-BR" sz="60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61628" y="5705872"/>
            <a:ext cx="8458844" cy="1152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Localização: Câmara dos Deputados, Anexo II, sala 116, ala B (próximo à Biblioteca)</a:t>
            </a:r>
          </a:p>
          <a:p>
            <a:r>
              <a:rPr lang="pt-BR" sz="1800" b="1" dirty="0" smtClean="0"/>
              <a:t>E-mail: </a:t>
            </a:r>
            <a:r>
              <a:rPr lang="pt-BR" sz="1800" b="1" dirty="0" smtClean="0">
                <a:hlinkClick r:id="rId5"/>
              </a:rPr>
              <a:t>ricardo.volpe@camara.leg.br</a:t>
            </a:r>
            <a:endParaRPr lang="pt-BR" sz="1800" b="1" dirty="0" smtClean="0"/>
          </a:p>
          <a:p>
            <a:r>
              <a:rPr lang="pt-BR" sz="1800" b="1" dirty="0" smtClean="0"/>
              <a:t>Fone: 3216-5122</a:t>
            </a:r>
            <a:endParaRPr lang="pt-BR" sz="1800" dirty="0" smtClean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57405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886792"/>
          </a:xfrm>
          <a:prstGeom prst="rect">
            <a:avLst/>
          </a:prstGeom>
        </p:spPr>
        <p:txBody>
          <a:bodyPr vert="horz" wrap="square" lIns="0" tIns="41401" rIns="0" bIns="0" rtlCol="0">
            <a:noAutofit/>
          </a:bodyPr>
          <a:lstStyle/>
          <a:p>
            <a:pPr marL="844550">
              <a:lnSpc>
                <a:spcPct val="100000"/>
              </a:lnSpc>
            </a:pPr>
            <a:r>
              <a:rPr lang="pt-BR" sz="3800" b="1" spc="-25" dirty="0" smtClean="0">
                <a:latin typeface="Calibri"/>
                <a:cs typeface="Calibri"/>
              </a:rPr>
              <a:t>QUESTÃO HABITACIONAL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171269" y="6416993"/>
            <a:ext cx="212528" cy="2068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3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7308" y="6244846"/>
            <a:ext cx="8329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Fonte: Informativo Avaliação MCMV – CONOF/CD e CONORF/SF</a:t>
            </a:r>
          </a:p>
          <a:p>
            <a:r>
              <a:rPr lang="pt-BR" sz="1200" dirty="0">
                <a:hlinkClick r:id="rId2"/>
              </a:rPr>
              <a:t>https://www2.camara.leg.br/orcamento-da-uniao/estudos/2017/InformativoAvaliacaoPoliticasPublicasPMCMV_WEB.pdf</a:t>
            </a:r>
            <a:endParaRPr lang="pt-BR" sz="1200" dirty="0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4" y="680943"/>
            <a:ext cx="7928911" cy="387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40" y="4360887"/>
            <a:ext cx="4267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2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886792"/>
          </a:xfrm>
          <a:prstGeom prst="rect">
            <a:avLst/>
          </a:prstGeom>
        </p:spPr>
        <p:txBody>
          <a:bodyPr vert="horz" wrap="square" lIns="0" tIns="41401" rIns="0" bIns="0" rtlCol="0">
            <a:noAutofit/>
          </a:bodyPr>
          <a:lstStyle/>
          <a:p>
            <a:pPr marL="844550">
              <a:lnSpc>
                <a:spcPct val="100000"/>
              </a:lnSpc>
            </a:pPr>
            <a:r>
              <a:rPr lang="pt-BR" sz="3800" b="1" spc="-25" dirty="0" smtClean="0">
                <a:latin typeface="Calibri"/>
                <a:cs typeface="Calibri"/>
              </a:rPr>
              <a:t>QUESTÃO HABITACIONAL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171269" y="6416993"/>
            <a:ext cx="212528" cy="2068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7308" y="6244846"/>
            <a:ext cx="8329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Fonte: Informativo Avaliação MCMV – CONOF/CD e CONORF/SF</a:t>
            </a:r>
          </a:p>
          <a:p>
            <a:r>
              <a:rPr lang="pt-BR" sz="1200" dirty="0">
                <a:hlinkClick r:id="rId2"/>
              </a:rPr>
              <a:t>https://www2.camara.leg.br/orcamento-da-uniao/estudos/2017/InformativoAvaliacaoPoliticasPublicasPMCMV_WEB.pdf</a:t>
            </a:r>
            <a:endParaRPr lang="pt-BR" sz="1200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9573"/>
            <a:ext cx="8064896" cy="571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7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886792"/>
          </a:xfrm>
          <a:prstGeom prst="rect">
            <a:avLst/>
          </a:prstGeom>
        </p:spPr>
        <p:txBody>
          <a:bodyPr vert="horz" wrap="square" lIns="0" tIns="41401" rIns="0" bIns="0" rtlCol="0">
            <a:noAutofit/>
          </a:bodyPr>
          <a:lstStyle/>
          <a:p>
            <a:pPr marL="844550">
              <a:lnSpc>
                <a:spcPct val="100000"/>
              </a:lnSpc>
            </a:pPr>
            <a:r>
              <a:rPr lang="pt-BR" sz="3800" b="1" spc="-25" dirty="0" smtClean="0">
                <a:latin typeface="Calibri"/>
                <a:cs typeface="Calibri"/>
              </a:rPr>
              <a:t>CUSTOS EXPLÍCITOS MCMV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171269" y="6416993"/>
            <a:ext cx="212528" cy="2068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7308" y="6244846"/>
            <a:ext cx="8329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Fonte: Informativo Avaliação MCMV – CONOF/CD e CONORF/SF</a:t>
            </a:r>
          </a:p>
          <a:p>
            <a:r>
              <a:rPr lang="pt-BR" sz="1200" dirty="0">
                <a:hlinkClick r:id="rId2"/>
              </a:rPr>
              <a:t>https://www2.camara.leg.br/orcamento-da-uniao/estudos/2017/InformativoAvaliacaoPoliticasPublicasPMCMV_WEB.pdf</a:t>
            </a:r>
            <a:endParaRPr lang="pt-BR" sz="12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3555132" y="461005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Dez.2016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9882"/>
            <a:ext cx="8893700" cy="379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5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886792"/>
          </a:xfrm>
          <a:prstGeom prst="rect">
            <a:avLst/>
          </a:prstGeom>
        </p:spPr>
        <p:txBody>
          <a:bodyPr vert="horz" wrap="square" lIns="0" tIns="41401" rIns="0" bIns="0" rtlCol="0">
            <a:noAutofit/>
          </a:bodyPr>
          <a:lstStyle/>
          <a:p>
            <a:pPr marL="844550">
              <a:lnSpc>
                <a:spcPct val="100000"/>
              </a:lnSpc>
            </a:pPr>
            <a:r>
              <a:rPr lang="pt-BR" sz="3800" b="1" spc="-25" dirty="0" smtClean="0">
                <a:latin typeface="Calibri"/>
                <a:cs typeface="Calibri"/>
              </a:rPr>
              <a:t>Gastos LOA 2019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171269" y="6416993"/>
            <a:ext cx="212528" cy="2068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9962" y="6402699"/>
            <a:ext cx="2745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Fonte: Raio X Orçamento 2019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2" y="522688"/>
            <a:ext cx="8241601" cy="589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77934" y="4442020"/>
            <a:ext cx="59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R$ 5,2</a:t>
            </a:r>
            <a:endParaRPr lang="pt-BR" sz="1200" b="1" dirty="0"/>
          </a:p>
        </p:txBody>
      </p:sp>
      <p:pic>
        <p:nvPicPr>
          <p:cNvPr id="14338" name="Picture 2" descr="https://media3.picsearch.com/is?B0juCclbHj0CP4fa8puWeTI7_UBfmLbq_uRGvDvCqXA&amp;height=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23" y="5251945"/>
            <a:ext cx="441919" cy="44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903243" y="5251945"/>
            <a:ext cx="170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Saneamento</a:t>
            </a:r>
          </a:p>
          <a:p>
            <a:r>
              <a:rPr lang="pt-BR" sz="1400" dirty="0" smtClean="0"/>
              <a:t> R$ 447 milhões</a:t>
            </a:r>
            <a:endParaRPr lang="pt-BR" sz="140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51946"/>
            <a:ext cx="762545" cy="44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398440" y="5231467"/>
            <a:ext cx="168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Mobilidade Urbana</a:t>
            </a:r>
          </a:p>
          <a:p>
            <a:r>
              <a:rPr lang="pt-BR" sz="1400" dirty="0" smtClean="0"/>
              <a:t> R$ 361 milhões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739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886792"/>
          </a:xfrm>
          <a:prstGeom prst="rect">
            <a:avLst/>
          </a:prstGeom>
        </p:spPr>
        <p:txBody>
          <a:bodyPr vert="horz" wrap="square" lIns="0" tIns="41401" rIns="0" bIns="0" rtlCol="0">
            <a:noAutofit/>
          </a:bodyPr>
          <a:lstStyle/>
          <a:p>
            <a:pPr marL="844550">
              <a:lnSpc>
                <a:spcPct val="100000"/>
              </a:lnSpc>
            </a:pPr>
            <a:r>
              <a:rPr lang="pt-BR" sz="3800" b="1" spc="-25" dirty="0" smtClean="0">
                <a:latin typeface="Calibri"/>
                <a:cs typeface="Calibri"/>
              </a:rPr>
              <a:t>MCMV E ORÇAMENTO DA UNIÃO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171269" y="6416993"/>
            <a:ext cx="212528" cy="2068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186755" y="970856"/>
            <a:ext cx="8856984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3200" b="1" dirty="0">
                <a:latin typeface="+mj-lt"/>
              </a:rPr>
              <a:t>R$ 92,3 bilhões </a:t>
            </a:r>
            <a:r>
              <a:rPr lang="pt-BR" altLang="pt-BR" sz="3200" b="1" dirty="0" smtClean="0">
                <a:latin typeface="+mj-lt"/>
              </a:rPr>
              <a:t>pagos de 2009 a agosto </a:t>
            </a:r>
            <a:r>
              <a:rPr lang="pt-BR" altLang="pt-BR" sz="3200" b="1" dirty="0">
                <a:latin typeface="+mj-lt"/>
              </a:rPr>
              <a:t>de </a:t>
            </a:r>
            <a:r>
              <a:rPr lang="pt-BR" altLang="pt-BR" sz="3200" b="1" dirty="0" smtClean="0">
                <a:latin typeface="+mj-lt"/>
              </a:rPr>
              <a:t>2019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3200" b="1" dirty="0" smtClean="0">
                <a:latin typeface="+mj-lt"/>
              </a:rPr>
              <a:t> 70,6% para o FAR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3200" b="1" dirty="0" smtClean="0">
                <a:latin typeface="+mj-lt"/>
              </a:rPr>
              <a:t>2015: R$ 20,7 bilhões X 2018: R$ 4,5 bilhões </a:t>
            </a:r>
            <a:r>
              <a:rPr lang="pt-BR" altLang="pt-BR" sz="1800" b="1" dirty="0" smtClean="0">
                <a:latin typeface="+mj-lt"/>
              </a:rPr>
              <a:t>(pagos)</a:t>
            </a:r>
            <a:endParaRPr lang="pt-BR" altLang="pt-BR" sz="1800" b="1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47270" y="4545188"/>
            <a:ext cx="120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Até 2016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7" y="3789040"/>
            <a:ext cx="902540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1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886792"/>
          </a:xfrm>
          <a:prstGeom prst="rect">
            <a:avLst/>
          </a:prstGeom>
        </p:spPr>
        <p:txBody>
          <a:bodyPr vert="horz" wrap="square" lIns="0" tIns="41401" rIns="0" bIns="0" rtlCol="0">
            <a:noAutofit/>
          </a:bodyPr>
          <a:lstStyle/>
          <a:p>
            <a:pPr marL="844550">
              <a:lnSpc>
                <a:spcPct val="100000"/>
              </a:lnSpc>
            </a:pPr>
            <a:r>
              <a:rPr lang="pt-BR" sz="3800" b="1" spc="-25" dirty="0" smtClean="0">
                <a:latin typeface="Calibri"/>
                <a:cs typeface="Calibri"/>
              </a:rPr>
              <a:t>MCMV E ORÇAMENTO DA UNIÃO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171269" y="6416993"/>
            <a:ext cx="212528" cy="2068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7308" y="6244846"/>
            <a:ext cx="8329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Fonte: Informativo Avaliação MCMV – CONOF/CD e CONORF/SF</a:t>
            </a:r>
          </a:p>
          <a:p>
            <a:r>
              <a:rPr lang="pt-BR" sz="1200" dirty="0">
                <a:hlinkClick r:id="rId2"/>
              </a:rPr>
              <a:t>https://www2.camara.leg.br/orcamento-da-uniao/estudos/2017/InformativoAvaliacaoPoliticasPublicasPMCMV_WEB.pdf</a:t>
            </a:r>
            <a:endParaRPr lang="pt-BR" sz="1200" dirty="0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18" y="4130406"/>
            <a:ext cx="5603764" cy="189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5" y="1340768"/>
            <a:ext cx="815077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683568" y="620688"/>
            <a:ext cx="8136904" cy="754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3200" b="1" dirty="0" smtClean="0">
                <a:latin typeface="+mj-lt"/>
              </a:rPr>
              <a:t>Faixa de Renda e Ações Orçamentárias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48064" y="4100304"/>
            <a:ext cx="120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Até 2016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886792"/>
          </a:xfrm>
          <a:prstGeom prst="rect">
            <a:avLst/>
          </a:prstGeom>
        </p:spPr>
        <p:txBody>
          <a:bodyPr vert="horz" wrap="square" lIns="0" tIns="41401" rIns="0" bIns="0" rtlCol="0">
            <a:noAutofit/>
          </a:bodyPr>
          <a:lstStyle/>
          <a:p>
            <a:pPr marL="844550">
              <a:lnSpc>
                <a:spcPct val="100000"/>
              </a:lnSpc>
            </a:pPr>
            <a:r>
              <a:rPr lang="pt-BR" sz="3800" b="1" spc="-25" dirty="0" smtClean="0">
                <a:latin typeface="Calibri"/>
                <a:cs typeface="Calibri"/>
              </a:rPr>
              <a:t>APERFEIÇOAMENTOS MCMV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171269" y="6416993"/>
            <a:ext cx="212528" cy="2068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9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7308" y="6244846"/>
            <a:ext cx="8329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Fonte: Informativo Avaliação MCMV – CONOF/CD e CONORF/SF</a:t>
            </a:r>
          </a:p>
          <a:p>
            <a:r>
              <a:rPr lang="pt-BR" sz="1200" dirty="0">
                <a:hlinkClick r:id="rId2"/>
              </a:rPr>
              <a:t>https://www2.camara.leg.br/orcamento-da-uniao/estudos/2017/InformativoAvaliacaoPoliticasPublicasPMCMV_WEB.pdf</a:t>
            </a:r>
            <a:endParaRPr lang="pt-BR" sz="1200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7813"/>
            <a:ext cx="9036496" cy="366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8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36980</TotalTime>
  <Words>1267</Words>
  <Application>Microsoft Office PowerPoint</Application>
  <PresentationFormat>Apresentação na tela (4:3)</PresentationFormat>
  <Paragraphs>240</Paragraphs>
  <Slides>23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Tema do Office</vt:lpstr>
      <vt:lpstr>Foto do Photo Editor</vt:lpstr>
      <vt:lpstr>Clip</vt:lpstr>
      <vt:lpstr>66º FÓRUM NAC. HABIT. DE INTERESSE SOCIAL 2019 - FNHIS</vt:lpstr>
      <vt:lpstr>PROGRAMA MCMV</vt:lpstr>
      <vt:lpstr>QUESTÃO HABITACIONAL</vt:lpstr>
      <vt:lpstr>QUESTÃO HABITACIONAL</vt:lpstr>
      <vt:lpstr>CUSTOS EXPLÍCITOS MCMV</vt:lpstr>
      <vt:lpstr>Gastos LOA 2019</vt:lpstr>
      <vt:lpstr>MCMV E ORÇAMENTO DA UNIÃO</vt:lpstr>
      <vt:lpstr>MCMV E ORÇAMENTO DA UNIÃO</vt:lpstr>
      <vt:lpstr>APERFEIÇOAMENTOS MCMV</vt:lpstr>
      <vt:lpstr>Saneamento e Mobilidade Urbana</vt:lpstr>
      <vt:lpstr>OBRAS PARADAS</vt:lpstr>
      <vt:lpstr>Apresentação do PowerPoint</vt:lpstr>
      <vt:lpstr>Apresentação do PowerPoint</vt:lpstr>
      <vt:lpstr>Apresentação do PowerPoint</vt:lpstr>
      <vt:lpstr>Apresentação do PowerPoint</vt:lpstr>
      <vt:lpstr>Emendas LOA 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Câmara dos Deputados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Ambientação para Secretários Parlamentares</dc:title>
  <dc:creator>Tulio Cambraia</dc:creator>
  <cp:lastModifiedBy>Ricardo Alberto Volpe</cp:lastModifiedBy>
  <cp:revision>192</cp:revision>
  <cp:lastPrinted>2019-08-20T23:58:58Z</cp:lastPrinted>
  <dcterms:created xsi:type="dcterms:W3CDTF">2015-03-13T15:29:42Z</dcterms:created>
  <dcterms:modified xsi:type="dcterms:W3CDTF">2019-08-20T23:59:40Z</dcterms:modified>
</cp:coreProperties>
</file>