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3" r:id="rId11"/>
    <p:sldId id="270" r:id="rId12"/>
    <p:sldId id="271" r:id="rId13"/>
    <p:sldId id="272" r:id="rId14"/>
    <p:sldId id="274" r:id="rId15"/>
    <p:sldId id="276" r:id="rId16"/>
    <p:sldId id="290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289" r:id="rId28"/>
  </p:sldIdLst>
  <p:sldSz cx="9144000" cy="5715000" type="screen16x1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AF5A"/>
    <a:srgbClr val="285D7F"/>
    <a:srgbClr val="ACD89A"/>
    <a:srgbClr val="43934D"/>
    <a:srgbClr val="AB7AD0"/>
    <a:srgbClr val="AE1212"/>
    <a:srgbClr val="038C3A"/>
    <a:srgbClr val="E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08" y="2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2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londrina\SNH$\Setores\DPH\02%20-%20Assessoria\02.4%20-%20Demandas%20Pontuais\2019-07-12-APR%20PRESIENTE\C&#243;pia%20de%202019_07_12_SNH_DESEMBOLSO_2019_2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2$\SNH\APRESENTA&#199;&#213;ES\MONITORAMENTO%20SECEX\empreendimentos%20entregues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ndrina\snh$\Setores\DPH\02%20-%20Assessoria\02.11%20-%20Frentes%20de%20Trabalho\01%20-%20Habita&#231;&#227;o%20Social_Agenda%20Futura\01-PUBLICA&#199;&#195;O%20PRODUTOS\2019-06-VERS&#195;O%203\2019-07-03-Matriz%20Produto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Users\andi\Documents\_MCIDADES%20HABITAC&#807;A&#771;O\ESTUDO%20FINANCIAMENTO\bases%20de%20dados\2019-05-25_Estudo_PMCMV-FGTS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PMCMV!$C$4</c:f>
              <c:strCache>
                <c:ptCount val="1"/>
                <c:pt idx="0">
                  <c:v>00AF - PMCMV - FAR - Empresas</c:v>
                </c:pt>
              </c:strCache>
            </c:strRef>
          </c:tx>
          <c:invertIfNegative val="0"/>
          <c:cat>
            <c:strRef>
              <c:f>PMCMV!$D$3:$I$3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PMCMV!$D$4:$I$4</c:f>
              <c:numCache>
                <c:formatCode>_-* #,##0.0_-;\-* #,##0.0_-;_-* "-"??_-;_-@_-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271.8</c:v>
                </c:pt>
                <c:pt idx="3">
                  <c:v>262.60000000000002</c:v>
                </c:pt>
                <c:pt idx="4">
                  <c:v>617.70000000000005</c:v>
                </c:pt>
                <c:pt idx="5">
                  <c:v>386.23888552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5-4694-8A7C-976069CA186D}"/>
            </c:ext>
          </c:extLst>
        </c:ser>
        <c:ser>
          <c:idx val="1"/>
          <c:order val="1"/>
          <c:tx>
            <c:strRef>
              <c:f>PMCMV!$C$5</c:f>
              <c:strCache>
                <c:ptCount val="1"/>
                <c:pt idx="0">
                  <c:v>00CW - PMCMV - PNHU - FGTS</c:v>
                </c:pt>
              </c:strCache>
            </c:strRef>
          </c:tx>
          <c:invertIfNegative val="0"/>
          <c:cat>
            <c:strRef>
              <c:f>PMCMV!$D$3:$I$3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PMCMV!$D$5:$I$5</c:f>
              <c:numCache>
                <c:formatCode>_-* #,##0.0_-;\-* #,##0.0_-;_-* "-"??_-;_-@_-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65</c:v>
                </c:pt>
                <c:pt idx="3">
                  <c:v>80</c:v>
                </c:pt>
                <c:pt idx="4">
                  <c:v>75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5-4694-8A7C-976069CA186D}"/>
            </c:ext>
          </c:extLst>
        </c:ser>
        <c:ser>
          <c:idx val="2"/>
          <c:order val="2"/>
          <c:tx>
            <c:strRef>
              <c:f>PMCMV!$C$6</c:f>
              <c:strCache>
                <c:ptCount val="1"/>
                <c:pt idx="0">
                  <c:v>00CY - PMCMV - FDS - Entidades</c:v>
                </c:pt>
              </c:strCache>
            </c:strRef>
          </c:tx>
          <c:invertIfNegative val="0"/>
          <c:cat>
            <c:strRef>
              <c:f>PMCMV!$D$3:$I$3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PMCMV!$D$6:$I$6</c:f>
              <c:numCache>
                <c:formatCode>_-* #,##0.0_-;\-* #,##0.0_-;_-* "-"??_-;_-@_-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25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D5-4694-8A7C-976069CA186D}"/>
            </c:ext>
          </c:extLst>
        </c:ser>
        <c:ser>
          <c:idx val="3"/>
          <c:order val="3"/>
          <c:tx>
            <c:strRef>
              <c:f>PMCMV!$C$7</c:f>
              <c:strCache>
                <c:ptCount val="1"/>
                <c:pt idx="0">
                  <c:v>00CX - PMCMV - PNHR - Entes e Entid.</c:v>
                </c:pt>
              </c:strCache>
            </c:strRef>
          </c:tx>
          <c:invertIfNegative val="0"/>
          <c:cat>
            <c:strRef>
              <c:f>PMCMV!$D$3:$I$3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PMCMV!$D$7:$I$7</c:f>
              <c:numCache>
                <c:formatCode>_-* #,##0.0_-;\-* #,##0.0_-;_-* "-"??_-;_-@_-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96</c:v>
                </c:pt>
                <c:pt idx="3">
                  <c:v>43</c:v>
                </c:pt>
                <c:pt idx="4">
                  <c:v>50</c:v>
                </c:pt>
                <c:pt idx="5">
                  <c:v>62.968094710000003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D5-4694-8A7C-976069CA186D}"/>
            </c:ext>
          </c:extLst>
        </c:ser>
        <c:ser>
          <c:idx val="4"/>
          <c:order val="4"/>
          <c:tx>
            <c:strRef>
              <c:f>PMCMV!$C$8</c:f>
              <c:strCache>
                <c:ptCount val="1"/>
                <c:pt idx="0">
                  <c:v>10S3 - PPI - Urbanização de Favelas</c:v>
                </c:pt>
              </c:strCache>
            </c:strRef>
          </c:tx>
          <c:invertIfNegative val="0"/>
          <c:cat>
            <c:strRef>
              <c:f>PMCMV!$D$3:$I$3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PMCMV!$D$8:$I$8</c:f>
              <c:numCache>
                <c:formatCode>_-* #,##0.0_-;\-* #,##0.0_-;_-* "-"??_-;_-@_-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21.6</c:v>
                </c:pt>
                <c:pt idx="3">
                  <c:v>19</c:v>
                </c:pt>
                <c:pt idx="4">
                  <c:v>20.6</c:v>
                </c:pt>
                <c:pt idx="5">
                  <c:v>3.0546377900000001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D5-4694-8A7C-976069CA186D}"/>
            </c:ext>
          </c:extLst>
        </c:ser>
        <c:ser>
          <c:idx val="5"/>
          <c:order val="5"/>
          <c:tx>
            <c:strRef>
              <c:f>PMCMV!$C$9</c:f>
              <c:strCache>
                <c:ptCount val="1"/>
                <c:pt idx="0">
                  <c:v>10SJ; 10S6; 8875 - FNHIS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4.6242757728730516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 150,1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DD5-4694-8A7C-976069CA186D}"/>
                </c:ext>
              </c:extLst>
            </c:dLbl>
            <c:dLbl>
              <c:idx val="1"/>
              <c:layout>
                <c:manualLayout>
                  <c:x val="3.3458799440315955E-3"/>
                  <c:y val="-4.3159907213481813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 150,8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DD5-4694-8A7C-976069CA186D}"/>
                </c:ext>
              </c:extLst>
            </c:dLbl>
            <c:dLbl>
              <c:idx val="2"/>
              <c:layout>
                <c:manualLayout>
                  <c:x val="3.3458799440315955E-3"/>
                  <c:y val="-4.6242757728730571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 460,1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DD5-4694-8A7C-976069CA186D}"/>
                </c:ext>
              </c:extLst>
            </c:dLbl>
            <c:dLbl>
              <c:idx val="3"/>
              <c:layout>
                <c:manualLayout>
                  <c:x val="3.3458799440315955E-3"/>
                  <c:y val="-4.3159907213481813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408,5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DD5-4694-8A7C-976069CA186D}"/>
                </c:ext>
              </c:extLst>
            </c:dLbl>
            <c:dLbl>
              <c:idx val="4"/>
              <c:layout>
                <c:manualLayout>
                  <c:x val="8.3646998600789887E-3"/>
                  <c:y val="-5.5491309274476618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796,8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DD5-4694-8A7C-976069CA186D}"/>
                </c:ext>
              </c:extLst>
            </c:dLbl>
            <c:dLbl>
              <c:idx val="5"/>
              <c:layout>
                <c:manualLayout>
                  <c:x val="3.3458799440315955E-3"/>
                  <c:y val="-4.0077056698233089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 599,4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DD5-4694-8A7C-976069CA186D}"/>
                </c:ext>
              </c:extLst>
            </c:dLbl>
            <c:dLbl>
              <c:idx val="6"/>
              <c:layout>
                <c:manualLayout>
                  <c:x val="6.6916281605062782E-3"/>
                  <c:y val="-4.9325850988114275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813,0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D5-4694-8A7C-976069CA186D}"/>
                </c:ext>
              </c:extLst>
            </c:dLbl>
            <c:dLbl>
              <c:idx val="7"/>
              <c:layout>
                <c:manualLayout>
                  <c:x val="6.6917598880633141E-3"/>
                  <c:y val="-4.007705669823311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467,3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D5-4694-8A7C-976069CA186D}"/>
                </c:ext>
              </c:extLst>
            </c:dLbl>
            <c:dLbl>
              <c:idx val="8"/>
              <c:layout>
                <c:manualLayout>
                  <c:x val="3.3458799440315955E-3"/>
                  <c:y val="-4.6242757728730516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445,0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D5-4694-8A7C-976069CA186D}"/>
                </c:ext>
              </c:extLst>
            </c:dLbl>
            <c:dLbl>
              <c:idx val="9"/>
              <c:layout>
                <c:manualLayout>
                  <c:x val="6.6917598880631909E-3"/>
                  <c:y val="-4.0077056698233172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 468,4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DD5-4694-8A7C-976069CA186D}"/>
                </c:ext>
              </c:extLst>
            </c:dLbl>
            <c:dLbl>
              <c:idx val="10"/>
              <c:layout>
                <c:manualLayout>
                  <c:x val="1.6729399720156752E-3"/>
                  <c:y val="-4.6242757728730571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 423,7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DD5-4694-8A7C-976069CA186D}"/>
                </c:ext>
              </c:extLst>
            </c:dLbl>
            <c:dLbl>
              <c:idx val="11"/>
              <c:layout>
                <c:manualLayout>
                  <c:x val="6.6917598880631909E-3"/>
                  <c:y val="-4.3159907213481757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 442,1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DD5-4694-8A7C-976069CA18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PMCMV!$D$3:$I$3</c:f>
              <c:strCache>
                <c:ptCount val="6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</c:strCache>
            </c:strRef>
          </c:cat>
          <c:val>
            <c:numRef>
              <c:f>PMCMV!$D$9:$I$9</c:f>
              <c:numCache>
                <c:formatCode>_-* #,##0.0_-;\-* #,##0.0_-;_-* "-"??_-;_-@_-</c:formatCode>
                <c:ptCount val="6"/>
                <c:pt idx="0">
                  <c:v>0.09</c:v>
                </c:pt>
                <c:pt idx="1">
                  <c:v>0.81</c:v>
                </c:pt>
                <c:pt idx="2">
                  <c:v>5.7069999999999999</c:v>
                </c:pt>
                <c:pt idx="3">
                  <c:v>3.863</c:v>
                </c:pt>
                <c:pt idx="4">
                  <c:v>8.4919999999999991</c:v>
                </c:pt>
                <c:pt idx="5">
                  <c:v>2.1381486400000003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DD5-4694-8A7C-976069CA1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251840"/>
        <c:axId val="228990272"/>
        <c:axId val="0"/>
      </c:bar3DChart>
      <c:catAx>
        <c:axId val="24925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8990272"/>
        <c:crosses val="autoZero"/>
        <c:auto val="1"/>
        <c:lblAlgn val="ctr"/>
        <c:lblOffset val="100"/>
        <c:noMultiLvlLbl val="0"/>
      </c:catAx>
      <c:valAx>
        <c:axId val="2289902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-* #,##0.0_-;\-* #,##0.0_-;_-* &quot;-&quot;??_-;_-@_-" sourceLinked="1"/>
        <c:majorTickMark val="out"/>
        <c:minorTickMark val="none"/>
        <c:tickLblPos val="nextTo"/>
        <c:crossAx val="249251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Plan2!$D$17:$G$17</c:f>
              <c:numCache>
                <c:formatCode>0.0%</c:formatCode>
                <c:ptCount val="4"/>
                <c:pt idx="0">
                  <c:v>0.2</c:v>
                </c:pt>
                <c:pt idx="1">
                  <c:v>0.48</c:v>
                </c:pt>
                <c:pt idx="2">
                  <c:v>0.26</c:v>
                </c:pt>
                <c:pt idx="3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5A-4AB1-B7BB-8F7B0D8EFB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3950864"/>
        <c:axId val="373951424"/>
      </c:lineChart>
      <c:catAx>
        <c:axId val="373950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951424"/>
        <c:crosses val="autoZero"/>
        <c:auto val="1"/>
        <c:lblAlgn val="ctr"/>
        <c:lblOffset val="100"/>
        <c:noMultiLvlLbl val="0"/>
      </c:catAx>
      <c:valAx>
        <c:axId val="37395142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395086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3953104"/>
        <c:axId val="373953664"/>
      </c:lineChart>
      <c:catAx>
        <c:axId val="373953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953664"/>
        <c:crosses val="autoZero"/>
        <c:auto val="1"/>
        <c:lblAlgn val="ctr"/>
        <c:lblOffset val="100"/>
        <c:noMultiLvlLbl val="0"/>
      </c:catAx>
      <c:valAx>
        <c:axId val="3739536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395310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3955344"/>
        <c:axId val="373955904"/>
      </c:lineChart>
      <c:catAx>
        <c:axId val="373955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955904"/>
        <c:crosses val="autoZero"/>
        <c:auto val="1"/>
        <c:lblAlgn val="ctr"/>
        <c:lblOffset val="100"/>
        <c:noMultiLvlLbl val="0"/>
      </c:catAx>
      <c:valAx>
        <c:axId val="3739559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395534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3957584"/>
        <c:axId val="373958144"/>
      </c:lineChart>
      <c:catAx>
        <c:axId val="373957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958144"/>
        <c:crosses val="autoZero"/>
        <c:auto val="1"/>
        <c:lblAlgn val="ctr"/>
        <c:lblOffset val="100"/>
        <c:noMultiLvlLbl val="0"/>
      </c:catAx>
      <c:valAx>
        <c:axId val="37395814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395758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3959824"/>
        <c:axId val="373960384"/>
      </c:lineChart>
      <c:catAx>
        <c:axId val="373959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960384"/>
        <c:crosses val="autoZero"/>
        <c:auto val="1"/>
        <c:lblAlgn val="ctr"/>
        <c:lblOffset val="100"/>
        <c:noMultiLvlLbl val="0"/>
      </c:catAx>
      <c:valAx>
        <c:axId val="37396038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395982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3962064"/>
        <c:axId val="373962624"/>
      </c:lineChart>
      <c:catAx>
        <c:axId val="373962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962624"/>
        <c:crosses val="autoZero"/>
        <c:auto val="1"/>
        <c:lblAlgn val="ctr"/>
        <c:lblOffset val="100"/>
        <c:noMultiLvlLbl val="0"/>
      </c:catAx>
      <c:valAx>
        <c:axId val="37396262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396206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3964304"/>
        <c:axId val="384713040"/>
      </c:lineChart>
      <c:catAx>
        <c:axId val="373964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384713040"/>
        <c:crosses val="autoZero"/>
        <c:auto val="1"/>
        <c:lblAlgn val="ctr"/>
        <c:lblOffset val="100"/>
        <c:noMultiLvlLbl val="0"/>
      </c:catAx>
      <c:valAx>
        <c:axId val="38471304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396430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5DB-4CFC-B417-4D6BC47777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5DB-4CFC-B417-4D6BC477772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19.671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DB-4CFC-B417-4D6BC477772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185.552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5DB-4CFC-B417-4D6BC477772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28.976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5DB-4CFC-B417-4D6BC47777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Plan1!$AC$415:$AE$415</c:f>
              <c:strCache>
                <c:ptCount val="3"/>
                <c:pt idx="0">
                  <c:v>faixa 1</c:v>
                </c:pt>
                <c:pt idx="1">
                  <c:v>faixa 1,5 e 2
</c:v>
                </c:pt>
                <c:pt idx="2">
                  <c:v>faixa 3</c:v>
                </c:pt>
              </c:strCache>
            </c:strRef>
          </c:cat>
          <c:val>
            <c:numRef>
              <c:f>Plan1!$AN$2:$AN$4</c:f>
              <c:numCache>
                <c:formatCode>General</c:formatCode>
                <c:ptCount val="3"/>
                <c:pt idx="0">
                  <c:v>19671</c:v>
                </c:pt>
                <c:pt idx="1">
                  <c:v>185552</c:v>
                </c:pt>
                <c:pt idx="2">
                  <c:v>28976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5DB-4CFC-B417-4D6BC47777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3475840"/>
        <c:axId val="228989120"/>
      </c:barChart>
      <c:catAx>
        <c:axId val="2534758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pt-BR"/>
          </a:p>
        </c:txPr>
        <c:crossAx val="228989120"/>
        <c:crosses val="autoZero"/>
        <c:auto val="1"/>
        <c:lblAlgn val="ctr"/>
        <c:lblOffset val="100"/>
        <c:noMultiLvlLbl val="0"/>
      </c:catAx>
      <c:valAx>
        <c:axId val="228989120"/>
        <c:scaling>
          <c:orientation val="minMax"/>
          <c:max val="200000"/>
          <c:min val="0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53475840"/>
        <c:crosses val="autoZero"/>
        <c:crossBetween val="between"/>
        <c:majorUnit val="50000"/>
        <c:minorUnit val="4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011204481792718E-2"/>
          <c:y val="5.3763440860215055E-2"/>
          <c:w val="0.95130226368762738"/>
          <c:h val="0.68494030988061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Faixa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N</c:v>
                </c:pt>
                <c:pt idx="1">
                  <c:v>NE</c:v>
                </c:pt>
                <c:pt idx="2">
                  <c:v>CO</c:v>
                </c:pt>
                <c:pt idx="3">
                  <c:v>SE</c:v>
                </c:pt>
                <c:pt idx="4">
                  <c:v>S</c:v>
                </c:pt>
              </c:strCache>
            </c:strRef>
          </c:cat>
          <c:val>
            <c:numRef>
              <c:f>Plan1!$B$2:$B$6</c:f>
              <c:numCache>
                <c:formatCode>#,##0</c:formatCode>
                <c:ptCount val="5"/>
                <c:pt idx="0">
                  <c:v>3661</c:v>
                </c:pt>
                <c:pt idx="1">
                  <c:v>6691</c:v>
                </c:pt>
                <c:pt idx="2">
                  <c:v>1382</c:v>
                </c:pt>
                <c:pt idx="3">
                  <c:v>5300</c:v>
                </c:pt>
                <c:pt idx="4">
                  <c:v>2637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75-4886-9B10-EE7C610D20BA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Faixa 1.5, 2 e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N</c:v>
                </c:pt>
                <c:pt idx="1">
                  <c:v>NE</c:v>
                </c:pt>
                <c:pt idx="2">
                  <c:v>CO</c:v>
                </c:pt>
                <c:pt idx="3">
                  <c:v>SE</c:v>
                </c:pt>
                <c:pt idx="4">
                  <c:v>S</c:v>
                </c:pt>
              </c:strCache>
            </c:strRef>
          </c:cat>
          <c:val>
            <c:numRef>
              <c:f>Plan1!$C$2:$C$6</c:f>
              <c:numCache>
                <c:formatCode>#,##0</c:formatCode>
                <c:ptCount val="5"/>
                <c:pt idx="0">
                  <c:v>3221</c:v>
                </c:pt>
                <c:pt idx="1">
                  <c:v>41525</c:v>
                </c:pt>
                <c:pt idx="2">
                  <c:v>13327</c:v>
                </c:pt>
                <c:pt idx="3">
                  <c:v>104339</c:v>
                </c:pt>
                <c:pt idx="4">
                  <c:v>52116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75-4886-9B10-EE7C610D20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"/>
        <c:axId val="345654272"/>
        <c:axId val="184297152"/>
      </c:barChart>
      <c:catAx>
        <c:axId val="34565427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pt-BR"/>
          </a:p>
        </c:txPr>
        <c:crossAx val="184297152"/>
        <c:crosses val="autoZero"/>
        <c:auto val="1"/>
        <c:lblAlgn val="ctr"/>
        <c:lblOffset val="100"/>
        <c:noMultiLvlLbl val="0"/>
      </c:catAx>
      <c:valAx>
        <c:axId val="18429715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345654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6690740270369415"/>
          <c:w val="0.99360903416484692"/>
          <c:h val="0.12998419552394661"/>
        </c:manualLayout>
      </c:layout>
      <c:overlay val="0"/>
      <c:txPr>
        <a:bodyPr/>
        <a:lstStyle/>
        <a:p>
          <a:pPr>
            <a:defRPr b="1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5FAC-417B-84E3-543FEFF1D8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5FAC-417B-84E3-543FEFF1D8D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5FAC-417B-84E3-543FEFF1D8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Faixa 1.5</c:v>
                </c:pt>
                <c:pt idx="1">
                  <c:v>Faixa 2</c:v>
                </c:pt>
                <c:pt idx="2">
                  <c:v>Faixa 3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15599</c:v>
                </c:pt>
                <c:pt idx="1">
                  <c:v>118269</c:v>
                </c:pt>
                <c:pt idx="2">
                  <c:v>20084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AC-417B-84E3-543FEFF1D8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79535616"/>
        <c:axId val="277756096"/>
      </c:barChart>
      <c:catAx>
        <c:axId val="27953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pt-BR"/>
          </a:p>
        </c:txPr>
        <c:crossAx val="277756096"/>
        <c:crosses val="autoZero"/>
        <c:auto val="1"/>
        <c:lblAlgn val="ctr"/>
        <c:lblOffset val="100"/>
        <c:noMultiLvlLbl val="0"/>
      </c:catAx>
      <c:valAx>
        <c:axId val="277756096"/>
        <c:scaling>
          <c:logBase val="10"/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79535616"/>
        <c:crosses val="autoZero"/>
        <c:crossBetween val="between"/>
        <c:dispUnits>
          <c:builtInUnit val="thousands"/>
          <c:dispUnitsLbl>
            <c:layout/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011204481792718E-2"/>
          <c:y val="5.3763440860215055E-2"/>
          <c:w val="0.95130226368762738"/>
          <c:h val="0.68494030988061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Faixa 1.5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N</c:v>
                </c:pt>
                <c:pt idx="1">
                  <c:v>NE</c:v>
                </c:pt>
                <c:pt idx="2">
                  <c:v>CO</c:v>
                </c:pt>
                <c:pt idx="3">
                  <c:v>SE</c:v>
                </c:pt>
                <c:pt idx="4">
                  <c:v>S</c:v>
                </c:pt>
              </c:strCache>
            </c:strRef>
          </c:cat>
          <c:val>
            <c:numRef>
              <c:f>Plan1!$B$2:$B$6</c:f>
              <c:numCache>
                <c:formatCode>#,##0</c:formatCode>
                <c:ptCount val="5"/>
                <c:pt idx="0">
                  <c:v>185</c:v>
                </c:pt>
                <c:pt idx="1">
                  <c:v>4376</c:v>
                </c:pt>
                <c:pt idx="2">
                  <c:v>1794</c:v>
                </c:pt>
                <c:pt idx="3">
                  <c:v>6807</c:v>
                </c:pt>
                <c:pt idx="4">
                  <c:v>2437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6E-430D-B0E7-702D8D259F21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Faixa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N</c:v>
                </c:pt>
                <c:pt idx="1">
                  <c:v>NE</c:v>
                </c:pt>
                <c:pt idx="2">
                  <c:v>CO</c:v>
                </c:pt>
                <c:pt idx="3">
                  <c:v>SE</c:v>
                </c:pt>
                <c:pt idx="4">
                  <c:v>S</c:v>
                </c:pt>
              </c:strCache>
            </c:strRef>
          </c:cat>
          <c:val>
            <c:numRef>
              <c:f>Plan1!$C$2:$C$6</c:f>
              <c:numCache>
                <c:formatCode>#,##0</c:formatCode>
                <c:ptCount val="5"/>
                <c:pt idx="0">
                  <c:v>2471</c:v>
                </c:pt>
                <c:pt idx="1">
                  <c:v>22524</c:v>
                </c:pt>
                <c:pt idx="2">
                  <c:v>17759</c:v>
                </c:pt>
                <c:pt idx="3">
                  <c:v>50443</c:v>
                </c:pt>
                <c:pt idx="4">
                  <c:v>25072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6E-430D-B0E7-702D8D259F21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Faixa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N</c:v>
                </c:pt>
                <c:pt idx="1">
                  <c:v>NE</c:v>
                </c:pt>
                <c:pt idx="2">
                  <c:v>CO</c:v>
                </c:pt>
                <c:pt idx="3">
                  <c:v>SE</c:v>
                </c:pt>
                <c:pt idx="4">
                  <c:v>S</c:v>
                </c:pt>
              </c:strCache>
            </c:strRef>
          </c:cat>
          <c:val>
            <c:numRef>
              <c:f>Plan1!$D$2:$D$6</c:f>
              <c:numCache>
                <c:formatCode>#,##0</c:formatCode>
                <c:ptCount val="5"/>
                <c:pt idx="0">
                  <c:v>658</c:v>
                </c:pt>
                <c:pt idx="1">
                  <c:v>2102</c:v>
                </c:pt>
                <c:pt idx="2">
                  <c:v>1481</c:v>
                </c:pt>
                <c:pt idx="3">
                  <c:v>12793</c:v>
                </c:pt>
                <c:pt idx="4">
                  <c:v>3050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6E-430D-B0E7-702D8D259F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"/>
        <c:axId val="308712448"/>
        <c:axId val="266731520"/>
      </c:barChart>
      <c:catAx>
        <c:axId val="30871244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pt-BR"/>
          </a:p>
        </c:txPr>
        <c:crossAx val="266731520"/>
        <c:crosses val="autoZero"/>
        <c:auto val="1"/>
        <c:lblAlgn val="ctr"/>
        <c:lblOffset val="100"/>
        <c:noMultiLvlLbl val="0"/>
      </c:catAx>
      <c:valAx>
        <c:axId val="26673152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30871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6690740270369415"/>
          <c:w val="0.99360903416484692"/>
          <c:h val="0.12998419552394661"/>
        </c:manualLayout>
      </c:layout>
      <c:overlay val="0"/>
      <c:txPr>
        <a:bodyPr/>
        <a:lstStyle/>
        <a:p>
          <a:pPr>
            <a:defRPr b="1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540845853474702E-2"/>
          <c:y val="3.7966165814035904E-2"/>
          <c:w val="0.93881124332726285"/>
          <c:h val="0.634483660144929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Renda domiciliar até R$ 9.000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Plan1!$A$2:$A$7</c:f>
              <c:strCache>
                <c:ptCount val="6"/>
                <c:pt idx="0">
                  <c:v>2010-15</c:v>
                </c:pt>
                <c:pt idx="1">
                  <c:v>2015-20</c:v>
                </c:pt>
                <c:pt idx="2">
                  <c:v>2020-30</c:v>
                </c:pt>
                <c:pt idx="3">
                  <c:v>2025-30</c:v>
                </c:pt>
                <c:pt idx="4">
                  <c:v>2030-35</c:v>
                </c:pt>
                <c:pt idx="5">
                  <c:v>2035-40</c:v>
                </c:pt>
              </c:strCache>
            </c:strRef>
          </c:cat>
          <c:val>
            <c:numRef>
              <c:f>Plan1!$B$2:$B$7</c:f>
              <c:numCache>
                <c:formatCode>#,##0</c:formatCode>
                <c:ptCount val="6"/>
                <c:pt idx="0">
                  <c:v>6291472</c:v>
                </c:pt>
                <c:pt idx="1">
                  <c:v>5925637</c:v>
                </c:pt>
                <c:pt idx="2">
                  <c:v>4975686</c:v>
                </c:pt>
                <c:pt idx="3">
                  <c:v>3752094</c:v>
                </c:pt>
                <c:pt idx="4">
                  <c:v>2767229</c:v>
                </c:pt>
                <c:pt idx="5">
                  <c:v>1845428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55-46B2-A8FC-5CEA71350D2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Renda domiciliar superior a R$ 9.000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7.24327588493506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55-46B2-A8FC-5CEA71350D2D}"/>
                </c:ext>
              </c:extLst>
            </c:dLbl>
            <c:dLbl>
              <c:idx val="1"/>
              <c:layout>
                <c:manualLayout>
                  <c:x val="0"/>
                  <c:y val="-6.41334691454922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555-46B2-A8FC-5CEA71350D2D}"/>
                </c:ext>
              </c:extLst>
            </c:dLbl>
            <c:dLbl>
              <c:idx val="2"/>
              <c:layout>
                <c:manualLayout>
                  <c:x val="0"/>
                  <c:y val="-6.95430362931542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555-46B2-A8FC-5CEA71350D2D}"/>
                </c:ext>
              </c:extLst>
            </c:dLbl>
            <c:dLbl>
              <c:idx val="3"/>
              <c:layout>
                <c:manualLayout>
                  <c:x val="0"/>
                  <c:y val="-6.4332947783341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555-46B2-A8FC-5CEA71350D2D}"/>
                </c:ext>
              </c:extLst>
            </c:dLbl>
            <c:dLbl>
              <c:idx val="4"/>
              <c:layout>
                <c:manualLayout>
                  <c:x val="0"/>
                  <c:y val="-5.64603358198408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555-46B2-A8FC-5CEA71350D2D}"/>
                </c:ext>
              </c:extLst>
            </c:dLbl>
            <c:dLbl>
              <c:idx val="5"/>
              <c:layout>
                <c:manualLayout>
                  <c:x val="0"/>
                  <c:y val="-5.61309514750548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555-46B2-A8FC-5CEA71350D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pt-B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Plan1!$A$2:$A$7</c:f>
              <c:strCache>
                <c:ptCount val="6"/>
                <c:pt idx="0">
                  <c:v>2010-15</c:v>
                </c:pt>
                <c:pt idx="1">
                  <c:v>2015-20</c:v>
                </c:pt>
                <c:pt idx="2">
                  <c:v>2020-30</c:v>
                </c:pt>
                <c:pt idx="3">
                  <c:v>2025-30</c:v>
                </c:pt>
                <c:pt idx="4">
                  <c:v>2030-35</c:v>
                </c:pt>
                <c:pt idx="5">
                  <c:v>2035-40</c:v>
                </c:pt>
              </c:strCache>
            </c:strRef>
          </c:cat>
          <c:val>
            <c:numRef>
              <c:f>Plan1!$C$2:$C$7</c:f>
              <c:numCache>
                <c:formatCode>#,##0</c:formatCode>
                <c:ptCount val="6"/>
                <c:pt idx="0">
                  <c:v>807611</c:v>
                </c:pt>
                <c:pt idx="1">
                  <c:v>842820</c:v>
                </c:pt>
                <c:pt idx="2">
                  <c:v>793443</c:v>
                </c:pt>
                <c:pt idx="3">
                  <c:v>663716</c:v>
                </c:pt>
                <c:pt idx="4">
                  <c:v>514095</c:v>
                </c:pt>
                <c:pt idx="5">
                  <c:v>348326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55-46B2-A8FC-5CEA71350D2D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9"/>
        <c:overlap val="100"/>
        <c:axId val="335302656"/>
        <c:axId val="336482240"/>
      </c:barChart>
      <c:catAx>
        <c:axId val="33530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pt-BR"/>
          </a:p>
        </c:txPr>
        <c:crossAx val="336482240"/>
        <c:crosses val="autoZero"/>
        <c:auto val="1"/>
        <c:lblAlgn val="ctr"/>
        <c:lblOffset val="100"/>
        <c:noMultiLvlLbl val="0"/>
      </c:catAx>
      <c:valAx>
        <c:axId val="33648224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pt-BR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Unidades</a:t>
                </a:r>
                <a:r>
                  <a:rPr lang="pt-BR" sz="1400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habitacionais</a:t>
                </a:r>
                <a:endPara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335302656"/>
        <c:crosses val="autoZero"/>
        <c:crossBetween val="between"/>
      </c:valAx>
      <c:spPr>
        <a:ln>
          <a:solidFill>
            <a:schemeClr val="bg1">
              <a:lumMod val="8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0377649805264949E-2"/>
          <c:y val="0.85496652889776914"/>
          <c:w val="0.85315434002101798"/>
          <c:h val="0.14503347110223089"/>
        </c:manualLayout>
      </c:layout>
      <c:overlay val="0"/>
      <c:txPr>
        <a:bodyPr/>
        <a:lstStyle/>
        <a:p>
          <a:pPr>
            <a:defRPr sz="1600" b="1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Plan2!$D$17:$G$17</c:f>
              <c:numCache>
                <c:formatCode>0.0%</c:formatCode>
                <c:ptCount val="4"/>
                <c:pt idx="0">
                  <c:v>0.2</c:v>
                </c:pt>
                <c:pt idx="1">
                  <c:v>0.48</c:v>
                </c:pt>
                <c:pt idx="2">
                  <c:v>0.26</c:v>
                </c:pt>
                <c:pt idx="3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A1-4F93-8C27-D9E504FAA0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3253296"/>
        <c:axId val="383253856"/>
      </c:lineChart>
      <c:catAx>
        <c:axId val="383253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383253856"/>
        <c:crosses val="autoZero"/>
        <c:auto val="1"/>
        <c:lblAlgn val="ctr"/>
        <c:lblOffset val="100"/>
        <c:noMultiLvlLbl val="0"/>
      </c:catAx>
      <c:valAx>
        <c:axId val="38325385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8325329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3255536"/>
        <c:axId val="383256096"/>
      </c:lineChart>
      <c:catAx>
        <c:axId val="383255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383256096"/>
        <c:crosses val="autoZero"/>
        <c:auto val="1"/>
        <c:lblAlgn val="ctr"/>
        <c:lblOffset val="100"/>
        <c:noMultiLvlLbl val="0"/>
      </c:catAx>
      <c:valAx>
        <c:axId val="38325609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8325553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50" normalizeH="0" baseline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pPr>
            <a:r>
              <a:rPr lang="pt-BR" sz="1200" b="1" i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Financiamentos por faixa de renda </a:t>
            </a:r>
          </a:p>
          <a:p>
            <a:pPr>
              <a:defRPr sz="1200" b="0" i="0" u="none" strike="noStrike" kern="1200" cap="none" spc="50" normalizeH="0" baseline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pPr>
            <a:r>
              <a:rPr lang="en-US" sz="1000" b="0" i="0" baseline="0" dirty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rPr>
              <a:t>(2016-2018)</a:t>
            </a:r>
            <a:endParaRPr lang="en-US" sz="1000" b="0" i="0" dirty="0">
              <a:solidFill>
                <a:schemeClr val="tx1"/>
              </a:solidFill>
              <a:latin typeface="Calibri Light" charset="0"/>
              <a:ea typeface="Calibri Light" charset="0"/>
              <a:cs typeface="Calibri Light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'Gráficos '!$C$3</c:f>
              <c:strCache>
                <c:ptCount val="1"/>
                <c:pt idx="0">
                  <c:v>Mutuários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9C-4205-8DF1-0EACB3BE067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9C-4205-8DF1-0EACB3BE06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9C-4205-8DF1-0EACB3BE067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49C-4205-8DF1-0EACB3BE067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49C-4205-8DF1-0EACB3BE067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49C-4205-8DF1-0EACB3BE06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49C-4205-8DF1-0EACB3BE067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49C-4205-8DF1-0EACB3BE067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49C-4205-8DF1-0EACB3BE067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49C-4205-8DF1-0EACB3BE067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49C-4205-8DF1-0EACB3BE067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49C-4205-8DF1-0EACB3BE067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49C-4205-8DF1-0EACB3BE067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49C-4205-8DF1-0EACB3BE067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49C-4205-8DF1-0EACB3BE0670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49C-4205-8DF1-0EACB3BE0670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49C-4205-8DF1-0EACB3BE0670}"/>
              </c:ext>
            </c:extLst>
          </c:dPt>
          <c:cat>
            <c:numRef>
              <c:f>'Gráficos '!$B$4:$B$42</c:f>
              <c:numCache>
                <c:formatCode>#,##0</c:formatCode>
                <c:ptCount val="39"/>
                <c:pt idx="0">
                  <c:v>200</c:v>
                </c:pt>
                <c:pt idx="1">
                  <c:v>300</c:v>
                </c:pt>
                <c:pt idx="2">
                  <c:v>400</c:v>
                </c:pt>
                <c:pt idx="3">
                  <c:v>500</c:v>
                </c:pt>
                <c:pt idx="4">
                  <c:v>600</c:v>
                </c:pt>
                <c:pt idx="5">
                  <c:v>700</c:v>
                </c:pt>
                <c:pt idx="6">
                  <c:v>800</c:v>
                </c:pt>
                <c:pt idx="7">
                  <c:v>900</c:v>
                </c:pt>
                <c:pt idx="8">
                  <c:v>1000</c:v>
                </c:pt>
                <c:pt idx="9">
                  <c:v>1100</c:v>
                </c:pt>
                <c:pt idx="10">
                  <c:v>1200</c:v>
                </c:pt>
                <c:pt idx="11">
                  <c:v>1300</c:v>
                </c:pt>
                <c:pt idx="12">
                  <c:v>1400</c:v>
                </c:pt>
                <c:pt idx="13">
                  <c:v>1500</c:v>
                </c:pt>
                <c:pt idx="14">
                  <c:v>1600</c:v>
                </c:pt>
                <c:pt idx="15">
                  <c:v>1700</c:v>
                </c:pt>
                <c:pt idx="16">
                  <c:v>1800</c:v>
                </c:pt>
                <c:pt idx="17">
                  <c:v>1900</c:v>
                </c:pt>
                <c:pt idx="18">
                  <c:v>2000</c:v>
                </c:pt>
                <c:pt idx="19">
                  <c:v>2100</c:v>
                </c:pt>
                <c:pt idx="20">
                  <c:v>2200</c:v>
                </c:pt>
                <c:pt idx="21">
                  <c:v>2300</c:v>
                </c:pt>
                <c:pt idx="22">
                  <c:v>2400</c:v>
                </c:pt>
                <c:pt idx="23">
                  <c:v>2500</c:v>
                </c:pt>
                <c:pt idx="24">
                  <c:v>2600</c:v>
                </c:pt>
                <c:pt idx="25">
                  <c:v>2700</c:v>
                </c:pt>
                <c:pt idx="26">
                  <c:v>2800</c:v>
                </c:pt>
                <c:pt idx="27">
                  <c:v>2900</c:v>
                </c:pt>
                <c:pt idx="28">
                  <c:v>3000</c:v>
                </c:pt>
                <c:pt idx="29">
                  <c:v>3100</c:v>
                </c:pt>
                <c:pt idx="30">
                  <c:v>3200</c:v>
                </c:pt>
                <c:pt idx="31">
                  <c:v>3300</c:v>
                </c:pt>
                <c:pt idx="32">
                  <c:v>3400</c:v>
                </c:pt>
                <c:pt idx="33">
                  <c:v>3500</c:v>
                </c:pt>
                <c:pt idx="34">
                  <c:v>3600</c:v>
                </c:pt>
                <c:pt idx="35">
                  <c:v>3700</c:v>
                </c:pt>
                <c:pt idx="36">
                  <c:v>3800</c:v>
                </c:pt>
                <c:pt idx="37">
                  <c:v>3900</c:v>
                </c:pt>
                <c:pt idx="38">
                  <c:v>4000</c:v>
                </c:pt>
              </c:numCache>
            </c:numRef>
          </c:cat>
          <c:val>
            <c:numRef>
              <c:f>'Gráficos '!$C$4:$C$42</c:f>
              <c:numCache>
                <c:formatCode>#,##0</c:formatCode>
                <c:ptCount val="39"/>
                <c:pt idx="0">
                  <c:v>3849</c:v>
                </c:pt>
                <c:pt idx="1">
                  <c:v>2219</c:v>
                </c:pt>
                <c:pt idx="2">
                  <c:v>1607</c:v>
                </c:pt>
                <c:pt idx="3">
                  <c:v>1207</c:v>
                </c:pt>
                <c:pt idx="4">
                  <c:v>865</c:v>
                </c:pt>
                <c:pt idx="5">
                  <c:v>1434</c:v>
                </c:pt>
                <c:pt idx="6">
                  <c:v>3300</c:v>
                </c:pt>
                <c:pt idx="7">
                  <c:v>1924</c:v>
                </c:pt>
                <c:pt idx="8">
                  <c:v>1580</c:v>
                </c:pt>
                <c:pt idx="9">
                  <c:v>2264</c:v>
                </c:pt>
                <c:pt idx="10">
                  <c:v>3408</c:v>
                </c:pt>
                <c:pt idx="11">
                  <c:v>7478</c:v>
                </c:pt>
                <c:pt idx="12">
                  <c:v>13340</c:v>
                </c:pt>
                <c:pt idx="13">
                  <c:v>20463</c:v>
                </c:pt>
                <c:pt idx="14">
                  <c:v>35388</c:v>
                </c:pt>
                <c:pt idx="15">
                  <c:v>52720</c:v>
                </c:pt>
                <c:pt idx="16">
                  <c:v>67741</c:v>
                </c:pt>
                <c:pt idx="17">
                  <c:v>96668</c:v>
                </c:pt>
                <c:pt idx="18">
                  <c:v>76108</c:v>
                </c:pt>
                <c:pt idx="19">
                  <c:v>65429</c:v>
                </c:pt>
                <c:pt idx="20">
                  <c:v>54437</c:v>
                </c:pt>
                <c:pt idx="21">
                  <c:v>50380</c:v>
                </c:pt>
                <c:pt idx="22">
                  <c:v>48285</c:v>
                </c:pt>
                <c:pt idx="23">
                  <c:v>43325</c:v>
                </c:pt>
                <c:pt idx="24">
                  <c:v>40430</c:v>
                </c:pt>
                <c:pt idx="25">
                  <c:v>29685</c:v>
                </c:pt>
                <c:pt idx="26">
                  <c:v>22691</c:v>
                </c:pt>
                <c:pt idx="27">
                  <c:v>22337</c:v>
                </c:pt>
                <c:pt idx="28">
                  <c:v>22319</c:v>
                </c:pt>
                <c:pt idx="29">
                  <c:v>20165</c:v>
                </c:pt>
                <c:pt idx="30">
                  <c:v>16688</c:v>
                </c:pt>
                <c:pt idx="31">
                  <c:v>17115</c:v>
                </c:pt>
                <c:pt idx="32">
                  <c:v>15189</c:v>
                </c:pt>
                <c:pt idx="33">
                  <c:v>14639</c:v>
                </c:pt>
                <c:pt idx="34">
                  <c:v>17512</c:v>
                </c:pt>
                <c:pt idx="35">
                  <c:v>9654</c:v>
                </c:pt>
                <c:pt idx="36">
                  <c:v>8973</c:v>
                </c:pt>
                <c:pt idx="37">
                  <c:v>8924</c:v>
                </c:pt>
                <c:pt idx="38">
                  <c:v>10334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049C-4205-8DF1-0EACB3BE0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56888192"/>
        <c:axId val="373948624"/>
      </c:barChart>
      <c:catAx>
        <c:axId val="356888192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3948624"/>
        <c:crosses val="autoZero"/>
        <c:auto val="1"/>
        <c:lblAlgn val="ctr"/>
        <c:lblOffset val="100"/>
        <c:noMultiLvlLbl val="0"/>
      </c:catAx>
      <c:valAx>
        <c:axId val="373948624"/>
        <c:scaling>
          <c:orientation val="minMax"/>
          <c:max val="1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5688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C5A1-AA7A-490D-A398-015E69E0439E}" type="datetimeFigureOut">
              <a:rPr lang="pt-BR" smtClean="0"/>
              <a:t>16/08/2019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241425"/>
            <a:ext cx="5359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447B1-471B-410F-A159-94A6E30CD6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1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500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8302" indent="0">
              <a:buNone/>
            </a:pPr>
            <a:r>
              <a:rPr lang="pt-BR" dirty="0"/>
              <a:t>Observações:</a:t>
            </a:r>
          </a:p>
          <a:p>
            <a:pPr marL="148302" indent="0">
              <a:buNone/>
            </a:pPr>
            <a:endParaRPr lang="pt-BR" dirty="0"/>
          </a:p>
          <a:p>
            <a:pPr marL="14830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213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02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3679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782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3679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67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229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3679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4379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3679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03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8302" indent="0">
              <a:buNone/>
            </a:pPr>
            <a:r>
              <a:rPr lang="pt-BR" dirty="0"/>
              <a:t>Observações:</a:t>
            </a:r>
          </a:p>
          <a:p>
            <a:pPr marL="148302" indent="0">
              <a:buNone/>
            </a:pPr>
            <a:endParaRPr lang="pt-BR" dirty="0"/>
          </a:p>
          <a:p>
            <a:pPr marL="14830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9397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8302" indent="0">
              <a:buNone/>
            </a:pPr>
            <a:r>
              <a:rPr lang="pt-BR" dirty="0"/>
              <a:t>Observações:</a:t>
            </a:r>
          </a:p>
          <a:p>
            <a:pPr marL="148302" indent="0">
              <a:buNone/>
            </a:pPr>
            <a:endParaRPr lang="pt-BR" dirty="0"/>
          </a:p>
          <a:p>
            <a:pPr marL="14830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75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66750" y="2914650"/>
            <a:ext cx="7772400" cy="457201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rgbClr val="4FAF5A"/>
                </a:solidFill>
                <a:latin typeface="+mj-lt"/>
              </a:defRPr>
            </a:lvl1pPr>
          </a:lstStyle>
          <a:p>
            <a:r>
              <a:rPr lang="pt-BR" dirty="0" smtClean="0"/>
              <a:t>TÍTULO EM CAIXA ALTA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62075" y="3257550"/>
            <a:ext cx="6400800" cy="447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SUBTÍTULO EM CAIXA BAIXA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8626"/>
            <a:ext cx="2319431" cy="414957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2956632" y="1932222"/>
            <a:ext cx="168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HABITAÇÃO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2884624" y="1716517"/>
            <a:ext cx="2016224" cy="954142"/>
            <a:chOff x="2699792" y="910197"/>
            <a:chExt cx="2016224" cy="936104"/>
          </a:xfrm>
        </p:grpSpPr>
        <p:sp>
          <p:nvSpPr>
            <p:cNvPr id="12" name="Retângulo 11"/>
            <p:cNvSpPr/>
            <p:nvPr/>
          </p:nvSpPr>
          <p:spPr>
            <a:xfrm>
              <a:off x="2699792" y="910197"/>
              <a:ext cx="2016224" cy="9361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987574"/>
              <a:ext cx="792088" cy="792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31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24000" decel="76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23457E-6 L -0.08507 0.000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23000" decel="77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9173E-6 L 0.1283 0.0058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3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a de partes da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6419850" cy="5715000"/>
          </a:xfrm>
          <a:prstGeom prst="rect">
            <a:avLst/>
          </a:prstGeom>
          <a:gradFill>
            <a:gsLst>
              <a:gs pos="0">
                <a:srgbClr val="285D7F"/>
              </a:gs>
              <a:gs pos="42000">
                <a:srgbClr val="256179"/>
              </a:gs>
              <a:gs pos="100000">
                <a:srgbClr val="038C3A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10" hasCustomPrompt="1"/>
          </p:nvPr>
        </p:nvSpPr>
        <p:spPr>
          <a:xfrm>
            <a:off x="247650" y="511175"/>
            <a:ext cx="5724525" cy="4527550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2800" b="1" baseline="0">
                <a:solidFill>
                  <a:schemeClr val="bg1"/>
                </a:solidFill>
              </a:defRPr>
            </a:lvl1pPr>
            <a:lvl2pPr marL="971550" indent="-514350">
              <a:buFont typeface="+mj-lt"/>
              <a:buAutoNum type="arabicPeriod"/>
              <a:defRPr b="1">
                <a:solidFill>
                  <a:schemeClr val="bg1"/>
                </a:solidFill>
              </a:defRPr>
            </a:lvl2pPr>
            <a:lvl3pPr marL="1371600" indent="-457200">
              <a:buFont typeface="+mj-lt"/>
              <a:buAutoNum type="arabicPeriod"/>
              <a:defRPr b="1">
                <a:solidFill>
                  <a:schemeClr val="bg1"/>
                </a:solidFill>
              </a:defRPr>
            </a:lvl3pPr>
            <a:lvl4pPr marL="1828800" indent="-457200">
              <a:buFont typeface="+mj-lt"/>
              <a:buAutoNum type="arabicPeriod"/>
              <a:defRPr b="1">
                <a:solidFill>
                  <a:schemeClr val="bg1"/>
                </a:solidFill>
              </a:defRPr>
            </a:lvl4pPr>
            <a:lvl5pPr marL="2286000" indent="-457200">
              <a:buFont typeface="+mj-lt"/>
              <a:buAutoNum type="arabicPeriod"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pt-BR" dirty="0" smtClean="0"/>
              <a:t>PARTE 1</a:t>
            </a:r>
          </a:p>
          <a:p>
            <a:pPr lvl="0"/>
            <a:r>
              <a:rPr lang="pt-BR" dirty="0" smtClean="0"/>
              <a:t>PARTE 2</a:t>
            </a:r>
          </a:p>
          <a:p>
            <a:pPr lvl="0"/>
            <a:r>
              <a:rPr lang="pt-BR" dirty="0" smtClean="0"/>
              <a:t>PARTE 3</a:t>
            </a:r>
          </a:p>
          <a:p>
            <a:pPr lvl="0"/>
            <a:r>
              <a:rPr lang="pt-BR" dirty="0" smtClean="0"/>
              <a:t>PARTE 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985175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571307" cy="5715000"/>
          </a:xfrm>
          <a:prstGeom prst="rect">
            <a:avLst/>
          </a:prstGeom>
          <a:gradFill>
            <a:gsLst>
              <a:gs pos="0">
                <a:srgbClr val="285D7F"/>
              </a:gs>
              <a:gs pos="42000">
                <a:srgbClr val="256179"/>
              </a:gs>
              <a:gs pos="100000">
                <a:srgbClr val="038C3A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140745" y="2942257"/>
            <a:ext cx="4838700" cy="3950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 smtClean="0"/>
              <a:t>TÍTULO DA PARTE</a:t>
            </a:r>
            <a:endParaRPr lang="pt-BR" dirty="0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571307" cy="746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 smtClean="0"/>
              <a:t>1</a:t>
            </a:r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5" y="208539"/>
            <a:ext cx="6667500" cy="4616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 smtClean="0"/>
              <a:t>TÍTULO DO SLIDE</a:t>
            </a:r>
          </a:p>
        </p:txBody>
      </p:sp>
      <p:sp>
        <p:nvSpPr>
          <p:cNvPr id="21" name="Espaço Reservado para Texto 1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650" y="580014"/>
            <a:ext cx="6667500" cy="4616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 smtClean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33683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7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0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7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0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chemeClr val="bg1"/>
            </a:gs>
            <a:gs pos="0">
              <a:schemeClr val="bg1">
                <a:lumMod val="95000"/>
              </a:schemeClr>
            </a:gs>
            <a:gs pos="74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F0E1C-C29D-47C5-B089-078574792DD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/>
              <a:t>16/08/2019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D17CA-AB1A-4677-B423-021C1521E0E7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8626"/>
            <a:ext cx="2319431" cy="41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chart" Target="../charts/char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POLÍTICA NACIONAL DE HABITAÇÃO - PNH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2075" y="3257550"/>
            <a:ext cx="6400800" cy="742950"/>
          </a:xfrm>
        </p:spPr>
        <p:txBody>
          <a:bodyPr/>
          <a:lstStyle/>
          <a:p>
            <a:r>
              <a:rPr lang="pt-BR" dirty="0" smtClean="0"/>
              <a:t>SEMANA DA HABITAÇÃO – HABITAFOR</a:t>
            </a:r>
          </a:p>
          <a:p>
            <a:r>
              <a:rPr lang="pt-BR" dirty="0" smtClean="0"/>
              <a:t>Brasília, julho de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80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6419850" cy="5715000"/>
          </a:xfrm>
          <a:prstGeom prst="rect">
            <a:avLst/>
          </a:prstGeom>
          <a:gradFill>
            <a:gsLst>
              <a:gs pos="0">
                <a:srgbClr val="285D7F"/>
              </a:gs>
              <a:gs pos="42000">
                <a:srgbClr val="256179"/>
              </a:gs>
              <a:gs pos="100000">
                <a:srgbClr val="038C3A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94294" y="907125"/>
            <a:ext cx="3917226" cy="2336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pt-BR" sz="8000" b="1" dirty="0" smtClean="0">
                <a:solidFill>
                  <a:schemeClr val="bg1"/>
                </a:solidFill>
              </a:rPr>
              <a:t>2</a:t>
            </a:r>
          </a:p>
          <a:p>
            <a:pPr>
              <a:lnSpc>
                <a:spcPts val="3500"/>
              </a:lnSpc>
            </a:pPr>
            <a:endParaRPr lang="pt-BR" sz="2400" b="1" dirty="0">
              <a:solidFill>
                <a:schemeClr val="bg1"/>
              </a:solidFill>
            </a:endParaRPr>
          </a:p>
          <a:p>
            <a:pPr>
              <a:lnSpc>
                <a:spcPts val="3500"/>
              </a:lnSpc>
            </a:pPr>
            <a:r>
              <a:rPr lang="pt-BR" sz="3600" b="1" dirty="0" smtClean="0">
                <a:solidFill>
                  <a:schemeClr val="bg1"/>
                </a:solidFill>
              </a:rPr>
              <a:t>INSTRUMENTOS DE</a:t>
            </a:r>
          </a:p>
          <a:p>
            <a:pPr>
              <a:lnSpc>
                <a:spcPts val="3500"/>
              </a:lnSpc>
            </a:pPr>
            <a:r>
              <a:rPr lang="pt-BR" sz="3600" b="1" dirty="0" smtClean="0">
                <a:solidFill>
                  <a:schemeClr val="bg1"/>
                </a:solidFill>
              </a:rPr>
              <a:t>PLANEJAMENTO E</a:t>
            </a:r>
          </a:p>
          <a:p>
            <a:pPr>
              <a:lnSpc>
                <a:spcPts val="3500"/>
              </a:lnSpc>
            </a:pPr>
            <a:r>
              <a:rPr lang="pt-BR" sz="3600" b="1" dirty="0" smtClean="0">
                <a:solidFill>
                  <a:schemeClr val="bg1"/>
                </a:solidFill>
              </a:rPr>
              <a:t>IMPLEMENTAÇÃO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98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PLANEJAMENTO E IMPLEMENTAÇÃO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NECESSIDADES HABITACIONAIS NO BRASIL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Déficit Habitacional</a:t>
            </a:r>
            <a:endParaRPr lang="pt-BR" dirty="0"/>
          </a:p>
        </p:txBody>
      </p:sp>
      <p:grpSp>
        <p:nvGrpSpPr>
          <p:cNvPr id="6" name="Grupo 5"/>
          <p:cNvGrpSpPr/>
          <p:nvPr/>
        </p:nvGrpSpPr>
        <p:grpSpPr>
          <a:xfrm>
            <a:off x="2194560" y="1240443"/>
            <a:ext cx="4942936" cy="2771248"/>
            <a:chOff x="1820944" y="907068"/>
            <a:chExt cx="5738884" cy="2771248"/>
          </a:xfrm>
        </p:grpSpPr>
        <p:cxnSp>
          <p:nvCxnSpPr>
            <p:cNvPr id="7" name="Conector reto 6"/>
            <p:cNvCxnSpPr/>
            <p:nvPr/>
          </p:nvCxnSpPr>
          <p:spPr>
            <a:xfrm flipV="1">
              <a:off x="1820944" y="3671492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 flipV="1">
              <a:off x="1820944" y="3280359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flipV="1">
              <a:off x="1820944" y="2884178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V="1">
              <a:off x="1820944" y="2489602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 flipV="1">
              <a:off x="1820944" y="2092592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flipV="1">
              <a:off x="1820944" y="1689906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1820944" y="1302853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1820944" y="907068"/>
              <a:ext cx="5738884" cy="682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" name="CaixaDeTexto 14"/>
          <p:cNvSpPr txBox="1"/>
          <p:nvPr/>
        </p:nvSpPr>
        <p:spPr>
          <a:xfrm>
            <a:off x="2042191" y="401269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2009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004235" y="401269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2011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961511" y="400486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907626" y="400486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876617" y="401269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2014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817313" y="401269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1008769" y="4407613"/>
            <a:ext cx="2012086" cy="307777"/>
            <a:chOff x="1008769" y="4074238"/>
            <a:chExt cx="2012086" cy="307777"/>
          </a:xfrm>
        </p:grpSpPr>
        <p:sp>
          <p:nvSpPr>
            <p:cNvPr id="22" name="Elipse 21"/>
            <p:cNvSpPr/>
            <p:nvPr/>
          </p:nvSpPr>
          <p:spPr>
            <a:xfrm>
              <a:off x="1008769" y="4183019"/>
              <a:ext cx="90214" cy="90214"/>
            </a:xfrm>
            <a:prstGeom prst="ellipse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059228" y="4074238"/>
              <a:ext cx="1961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Adensamento excessivo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3068202" y="4407613"/>
            <a:ext cx="1633585" cy="307777"/>
            <a:chOff x="3068202" y="4074238"/>
            <a:chExt cx="1633585" cy="307777"/>
          </a:xfrm>
        </p:grpSpPr>
        <p:sp>
          <p:nvSpPr>
            <p:cNvPr id="25" name="Elipse 24"/>
            <p:cNvSpPr/>
            <p:nvPr/>
          </p:nvSpPr>
          <p:spPr>
            <a:xfrm>
              <a:off x="3068202" y="4183019"/>
              <a:ext cx="90214" cy="90214"/>
            </a:xfrm>
            <a:prstGeom prst="ellipse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3118661" y="4074238"/>
              <a:ext cx="15831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Habitação precária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4801007" y="4407613"/>
            <a:ext cx="1676995" cy="307777"/>
            <a:chOff x="4801007" y="4074238"/>
            <a:chExt cx="1676995" cy="307777"/>
          </a:xfrm>
        </p:grpSpPr>
        <p:sp>
          <p:nvSpPr>
            <p:cNvPr id="28" name="Elipse 27"/>
            <p:cNvSpPr/>
            <p:nvPr/>
          </p:nvSpPr>
          <p:spPr>
            <a:xfrm>
              <a:off x="4801007" y="4183019"/>
              <a:ext cx="90214" cy="90214"/>
            </a:xfrm>
            <a:prstGeom prst="ellipse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851466" y="4074238"/>
              <a:ext cx="1626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Coabitação familiar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6567133" y="4407613"/>
            <a:ext cx="1944952" cy="307777"/>
            <a:chOff x="6567133" y="4074238"/>
            <a:chExt cx="1944952" cy="307777"/>
          </a:xfrm>
        </p:grpSpPr>
        <p:sp>
          <p:nvSpPr>
            <p:cNvPr id="31" name="Elipse 30"/>
            <p:cNvSpPr/>
            <p:nvPr/>
          </p:nvSpPr>
          <p:spPr>
            <a:xfrm>
              <a:off x="6567133" y="4183019"/>
              <a:ext cx="90214" cy="902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617592" y="4074238"/>
              <a:ext cx="1894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Ônus excessivo aluguel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1540386" y="3561798"/>
            <a:ext cx="6344104" cy="346976"/>
            <a:chOff x="1540386" y="3228423"/>
            <a:chExt cx="6344104" cy="346976"/>
          </a:xfrm>
        </p:grpSpPr>
        <p:sp>
          <p:nvSpPr>
            <p:cNvPr id="34" name="Forma livre 33"/>
            <p:cNvSpPr/>
            <p:nvPr/>
          </p:nvSpPr>
          <p:spPr>
            <a:xfrm>
              <a:off x="2315672" y="3378021"/>
              <a:ext cx="4776717" cy="45107"/>
            </a:xfrm>
            <a:custGeom>
              <a:avLst/>
              <a:gdLst>
                <a:gd name="connsiteX0" fmla="*/ 0 w 4776717"/>
                <a:gd name="connsiteY0" fmla="*/ 6868 h 45107"/>
                <a:gd name="connsiteX1" fmla="*/ 962167 w 4776717"/>
                <a:gd name="connsiteY1" fmla="*/ 6868 h 45107"/>
                <a:gd name="connsiteX2" fmla="*/ 1917511 w 4776717"/>
                <a:gd name="connsiteY2" fmla="*/ 20516 h 45107"/>
                <a:gd name="connsiteX3" fmla="*/ 2872854 w 4776717"/>
                <a:gd name="connsiteY3" fmla="*/ 45 h 45107"/>
                <a:gd name="connsiteX4" fmla="*/ 3821373 w 4776717"/>
                <a:gd name="connsiteY4" fmla="*/ 27340 h 45107"/>
                <a:gd name="connsiteX5" fmla="*/ 4776717 w 4776717"/>
                <a:gd name="connsiteY5" fmla="*/ 40988 h 45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6717" h="45107">
                  <a:moveTo>
                    <a:pt x="0" y="6868"/>
                  </a:moveTo>
                  <a:lnTo>
                    <a:pt x="962167" y="6868"/>
                  </a:lnTo>
                  <a:lnTo>
                    <a:pt x="1917511" y="20516"/>
                  </a:lnTo>
                  <a:cubicBezTo>
                    <a:pt x="2235959" y="19379"/>
                    <a:pt x="2555544" y="-1092"/>
                    <a:pt x="2872854" y="45"/>
                  </a:cubicBezTo>
                  <a:cubicBezTo>
                    <a:pt x="3190164" y="1182"/>
                    <a:pt x="3821373" y="27340"/>
                    <a:pt x="3821373" y="27340"/>
                  </a:cubicBezTo>
                  <a:cubicBezTo>
                    <a:pt x="4138683" y="34164"/>
                    <a:pt x="4764207" y="53498"/>
                    <a:pt x="4776717" y="40988"/>
                  </a:cubicBezTo>
                </a:path>
              </a:pathLst>
            </a:custGeom>
            <a:noFill/>
            <a:ln>
              <a:solidFill>
                <a:srgbClr val="AE12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Elipse 34"/>
            <p:cNvSpPr/>
            <p:nvPr/>
          </p:nvSpPr>
          <p:spPr>
            <a:xfrm>
              <a:off x="2284213" y="3332914"/>
              <a:ext cx="90214" cy="90214"/>
            </a:xfrm>
            <a:prstGeom prst="ellipse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Elipse 35"/>
            <p:cNvSpPr/>
            <p:nvPr/>
          </p:nvSpPr>
          <p:spPr>
            <a:xfrm>
              <a:off x="3239556" y="3339738"/>
              <a:ext cx="90214" cy="90214"/>
            </a:xfrm>
            <a:prstGeom prst="ellipse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Elipse 36"/>
            <p:cNvSpPr/>
            <p:nvPr/>
          </p:nvSpPr>
          <p:spPr>
            <a:xfrm>
              <a:off x="4189076" y="3353386"/>
              <a:ext cx="90214" cy="90214"/>
            </a:xfrm>
            <a:prstGeom prst="ellipse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Elipse 37"/>
            <p:cNvSpPr/>
            <p:nvPr/>
          </p:nvSpPr>
          <p:spPr>
            <a:xfrm>
              <a:off x="5137595" y="3321303"/>
              <a:ext cx="90214" cy="90214"/>
            </a:xfrm>
            <a:prstGeom prst="ellipse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Elipse 38"/>
            <p:cNvSpPr/>
            <p:nvPr/>
          </p:nvSpPr>
          <p:spPr>
            <a:xfrm>
              <a:off x="6106586" y="3353386"/>
              <a:ext cx="90214" cy="90214"/>
            </a:xfrm>
            <a:prstGeom prst="ellipse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Elipse 39"/>
            <p:cNvSpPr/>
            <p:nvPr/>
          </p:nvSpPr>
          <p:spPr>
            <a:xfrm>
              <a:off x="7047282" y="3377977"/>
              <a:ext cx="90214" cy="90214"/>
            </a:xfrm>
            <a:prstGeom prst="ellipse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7103507" y="3267622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332.850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1540386" y="322842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381.190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1392973" y="3011025"/>
            <a:ext cx="6483566" cy="417948"/>
            <a:chOff x="1392973" y="2677650"/>
            <a:chExt cx="6483566" cy="417948"/>
          </a:xfrm>
        </p:grpSpPr>
        <p:sp>
          <p:nvSpPr>
            <p:cNvPr id="44" name="Forma livre 43"/>
            <p:cNvSpPr/>
            <p:nvPr/>
          </p:nvSpPr>
          <p:spPr>
            <a:xfrm>
              <a:off x="2315672" y="2743009"/>
              <a:ext cx="4783540" cy="267275"/>
            </a:xfrm>
            <a:custGeom>
              <a:avLst/>
              <a:gdLst>
                <a:gd name="connsiteX0" fmla="*/ 0 w 4783540"/>
                <a:gd name="connsiteY0" fmla="*/ 89146 h 267275"/>
                <a:gd name="connsiteX1" fmla="*/ 962167 w 4783540"/>
                <a:gd name="connsiteY1" fmla="*/ 7260 h 267275"/>
                <a:gd name="connsiteX2" fmla="*/ 1917511 w 4783540"/>
                <a:gd name="connsiteY2" fmla="*/ 252919 h 267275"/>
                <a:gd name="connsiteX3" fmla="*/ 2872854 w 4783540"/>
                <a:gd name="connsiteY3" fmla="*/ 150561 h 267275"/>
                <a:gd name="connsiteX4" fmla="*/ 3828197 w 4783540"/>
                <a:gd name="connsiteY4" fmla="*/ 266567 h 267275"/>
                <a:gd name="connsiteX5" fmla="*/ 4783540 w 4783540"/>
                <a:gd name="connsiteY5" fmla="*/ 198328 h 26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83540" h="267275">
                  <a:moveTo>
                    <a:pt x="0" y="89146"/>
                  </a:moveTo>
                  <a:cubicBezTo>
                    <a:pt x="321291" y="34555"/>
                    <a:pt x="642582" y="-20035"/>
                    <a:pt x="962167" y="7260"/>
                  </a:cubicBezTo>
                  <a:cubicBezTo>
                    <a:pt x="1281752" y="34555"/>
                    <a:pt x="1599063" y="229036"/>
                    <a:pt x="1917511" y="252919"/>
                  </a:cubicBezTo>
                  <a:cubicBezTo>
                    <a:pt x="2235959" y="276802"/>
                    <a:pt x="2554406" y="148286"/>
                    <a:pt x="2872854" y="150561"/>
                  </a:cubicBezTo>
                  <a:cubicBezTo>
                    <a:pt x="3191302" y="152836"/>
                    <a:pt x="3509749" y="258606"/>
                    <a:pt x="3828197" y="266567"/>
                  </a:cubicBezTo>
                  <a:cubicBezTo>
                    <a:pt x="4146645" y="274528"/>
                    <a:pt x="4627728" y="213113"/>
                    <a:pt x="4783540" y="198328"/>
                  </a:cubicBezTo>
                </a:path>
              </a:pathLst>
            </a:custGeom>
            <a:noFill/>
            <a:ln>
              <a:solidFill>
                <a:srgbClr val="285D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Elipse 44"/>
            <p:cNvSpPr/>
            <p:nvPr/>
          </p:nvSpPr>
          <p:spPr>
            <a:xfrm>
              <a:off x="2270565" y="2786432"/>
              <a:ext cx="90214" cy="90214"/>
            </a:xfrm>
            <a:prstGeom prst="ellipse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Elipse 45"/>
            <p:cNvSpPr/>
            <p:nvPr/>
          </p:nvSpPr>
          <p:spPr>
            <a:xfrm>
              <a:off x="3239556" y="2702426"/>
              <a:ext cx="90214" cy="90214"/>
            </a:xfrm>
            <a:prstGeom prst="ellipse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Elipse 46"/>
            <p:cNvSpPr/>
            <p:nvPr/>
          </p:nvSpPr>
          <p:spPr>
            <a:xfrm>
              <a:off x="4189076" y="2958353"/>
              <a:ext cx="90214" cy="90214"/>
            </a:xfrm>
            <a:prstGeom prst="ellipse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Elipse 47"/>
            <p:cNvSpPr/>
            <p:nvPr/>
          </p:nvSpPr>
          <p:spPr>
            <a:xfrm>
              <a:off x="5137595" y="2845895"/>
              <a:ext cx="90214" cy="90214"/>
            </a:xfrm>
            <a:prstGeom prst="ellipse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Elipse 48"/>
            <p:cNvSpPr/>
            <p:nvPr/>
          </p:nvSpPr>
          <p:spPr>
            <a:xfrm>
              <a:off x="6106586" y="2965177"/>
              <a:ext cx="90214" cy="90214"/>
            </a:xfrm>
            <a:prstGeom prst="ellipse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Elipse 49"/>
            <p:cNvSpPr/>
            <p:nvPr/>
          </p:nvSpPr>
          <p:spPr>
            <a:xfrm>
              <a:off x="7047282" y="2898534"/>
              <a:ext cx="90214" cy="90214"/>
            </a:xfrm>
            <a:prstGeom prst="ellipse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7095556" y="2787821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942.631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1392973" y="2677650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1.088.634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3" name="Grupo 52"/>
          <p:cNvGrpSpPr/>
          <p:nvPr/>
        </p:nvGrpSpPr>
        <p:grpSpPr>
          <a:xfrm>
            <a:off x="1402051" y="1363115"/>
            <a:ext cx="6585802" cy="1304948"/>
            <a:chOff x="1402051" y="1029740"/>
            <a:chExt cx="6585802" cy="1304948"/>
          </a:xfrm>
        </p:grpSpPr>
        <p:sp>
          <p:nvSpPr>
            <p:cNvPr id="54" name="Forma livre 53"/>
            <p:cNvSpPr/>
            <p:nvPr/>
          </p:nvSpPr>
          <p:spPr>
            <a:xfrm>
              <a:off x="2315672" y="1180776"/>
              <a:ext cx="4783540" cy="1003110"/>
            </a:xfrm>
            <a:custGeom>
              <a:avLst/>
              <a:gdLst>
                <a:gd name="connsiteX0" fmla="*/ 0 w 4783540"/>
                <a:gd name="connsiteY0" fmla="*/ 1003110 h 1003110"/>
                <a:gd name="connsiteX1" fmla="*/ 962167 w 4783540"/>
                <a:gd name="connsiteY1" fmla="*/ 859809 h 1003110"/>
                <a:gd name="connsiteX2" fmla="*/ 1910687 w 4783540"/>
                <a:gd name="connsiteY2" fmla="*/ 682388 h 1003110"/>
                <a:gd name="connsiteX3" fmla="*/ 2866030 w 4783540"/>
                <a:gd name="connsiteY3" fmla="*/ 491319 h 1003110"/>
                <a:gd name="connsiteX4" fmla="*/ 3828197 w 4783540"/>
                <a:gd name="connsiteY4" fmla="*/ 197893 h 1003110"/>
                <a:gd name="connsiteX5" fmla="*/ 4783540 w 4783540"/>
                <a:gd name="connsiteY5" fmla="*/ 0 h 100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83540" h="1003110">
                  <a:moveTo>
                    <a:pt x="0" y="1003110"/>
                  </a:moveTo>
                  <a:lnTo>
                    <a:pt x="962167" y="859809"/>
                  </a:lnTo>
                  <a:cubicBezTo>
                    <a:pt x="1280615" y="806355"/>
                    <a:pt x="1910687" y="682388"/>
                    <a:pt x="1910687" y="682388"/>
                  </a:cubicBezTo>
                  <a:cubicBezTo>
                    <a:pt x="2227998" y="620973"/>
                    <a:pt x="2546445" y="572068"/>
                    <a:pt x="2866030" y="491319"/>
                  </a:cubicBezTo>
                  <a:cubicBezTo>
                    <a:pt x="3185615" y="410570"/>
                    <a:pt x="3508612" y="279779"/>
                    <a:pt x="3828197" y="197893"/>
                  </a:cubicBezTo>
                  <a:cubicBezTo>
                    <a:pt x="4147782" y="116006"/>
                    <a:pt x="4633415" y="3412"/>
                    <a:pt x="4783540" y="0"/>
                  </a:cubicBez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Elipse 54"/>
            <p:cNvSpPr/>
            <p:nvPr/>
          </p:nvSpPr>
          <p:spPr>
            <a:xfrm>
              <a:off x="2277389" y="2138779"/>
              <a:ext cx="90214" cy="902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Elipse 55"/>
            <p:cNvSpPr/>
            <p:nvPr/>
          </p:nvSpPr>
          <p:spPr>
            <a:xfrm>
              <a:off x="3239556" y="1988730"/>
              <a:ext cx="90214" cy="902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Elipse 56"/>
            <p:cNvSpPr/>
            <p:nvPr/>
          </p:nvSpPr>
          <p:spPr>
            <a:xfrm>
              <a:off x="4189076" y="1811309"/>
              <a:ext cx="90214" cy="902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Elipse 57"/>
            <p:cNvSpPr/>
            <p:nvPr/>
          </p:nvSpPr>
          <p:spPr>
            <a:xfrm>
              <a:off x="5137595" y="1623576"/>
              <a:ext cx="90214" cy="902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Elipse 58"/>
            <p:cNvSpPr/>
            <p:nvPr/>
          </p:nvSpPr>
          <p:spPr>
            <a:xfrm>
              <a:off x="6106586" y="1330149"/>
              <a:ext cx="90214" cy="902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Elipse 59"/>
            <p:cNvSpPr/>
            <p:nvPr/>
          </p:nvSpPr>
          <p:spPr>
            <a:xfrm>
              <a:off x="7009105" y="1135669"/>
              <a:ext cx="90214" cy="9021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7067408" y="1029740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3.177.772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1402051" y="2026911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1.916.611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1403523" y="1872022"/>
            <a:ext cx="6607056" cy="796041"/>
            <a:chOff x="1403523" y="1538647"/>
            <a:chExt cx="6607056" cy="796041"/>
          </a:xfrm>
        </p:grpSpPr>
        <p:sp>
          <p:nvSpPr>
            <p:cNvPr id="64" name="Forma livre 63"/>
            <p:cNvSpPr/>
            <p:nvPr/>
          </p:nvSpPr>
          <p:spPr>
            <a:xfrm>
              <a:off x="2322496" y="1699391"/>
              <a:ext cx="4769893" cy="530165"/>
            </a:xfrm>
            <a:custGeom>
              <a:avLst/>
              <a:gdLst>
                <a:gd name="connsiteX0" fmla="*/ 0 w 4769893"/>
                <a:gd name="connsiteY0" fmla="*/ 0 h 530165"/>
                <a:gd name="connsiteX1" fmla="*/ 962167 w 4769893"/>
                <a:gd name="connsiteY1" fmla="*/ 477672 h 530165"/>
                <a:gd name="connsiteX2" fmla="*/ 1910687 w 4769893"/>
                <a:gd name="connsiteY2" fmla="*/ 518615 h 530165"/>
                <a:gd name="connsiteX3" fmla="*/ 2866030 w 4769893"/>
                <a:gd name="connsiteY3" fmla="*/ 484495 h 530165"/>
                <a:gd name="connsiteX4" fmla="*/ 3821373 w 4769893"/>
                <a:gd name="connsiteY4" fmla="*/ 484495 h 530165"/>
                <a:gd name="connsiteX5" fmla="*/ 4769893 w 4769893"/>
                <a:gd name="connsiteY5" fmla="*/ 491319 h 53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69893" h="530165">
                  <a:moveTo>
                    <a:pt x="0" y="0"/>
                  </a:moveTo>
                  <a:cubicBezTo>
                    <a:pt x="321859" y="195618"/>
                    <a:pt x="643719" y="391236"/>
                    <a:pt x="962167" y="477672"/>
                  </a:cubicBezTo>
                  <a:cubicBezTo>
                    <a:pt x="1280615" y="564108"/>
                    <a:pt x="1593377" y="517478"/>
                    <a:pt x="1910687" y="518615"/>
                  </a:cubicBezTo>
                  <a:cubicBezTo>
                    <a:pt x="2227997" y="519752"/>
                    <a:pt x="2547582" y="490182"/>
                    <a:pt x="2866030" y="484495"/>
                  </a:cubicBezTo>
                  <a:cubicBezTo>
                    <a:pt x="3184478" y="478808"/>
                    <a:pt x="3821373" y="484495"/>
                    <a:pt x="3821373" y="484495"/>
                  </a:cubicBezTo>
                  <a:lnTo>
                    <a:pt x="4769893" y="491319"/>
                  </a:lnTo>
                </a:path>
              </a:pathLst>
            </a:custGeom>
            <a:noFill/>
            <a:ln>
              <a:solidFill>
                <a:srgbClr val="4FAF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Elipse 64"/>
            <p:cNvSpPr/>
            <p:nvPr/>
          </p:nvSpPr>
          <p:spPr>
            <a:xfrm>
              <a:off x="2284213" y="1654284"/>
              <a:ext cx="90214" cy="90214"/>
            </a:xfrm>
            <a:prstGeom prst="ellipse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Elipse 65"/>
            <p:cNvSpPr/>
            <p:nvPr/>
          </p:nvSpPr>
          <p:spPr>
            <a:xfrm>
              <a:off x="3239556" y="2139342"/>
              <a:ext cx="90214" cy="90214"/>
            </a:xfrm>
            <a:prstGeom prst="ellipse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Elipse 66"/>
            <p:cNvSpPr/>
            <p:nvPr/>
          </p:nvSpPr>
          <p:spPr>
            <a:xfrm>
              <a:off x="4189076" y="2174024"/>
              <a:ext cx="90214" cy="90214"/>
            </a:xfrm>
            <a:prstGeom prst="ellipse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8" name="Elipse 67"/>
            <p:cNvSpPr/>
            <p:nvPr/>
          </p:nvSpPr>
          <p:spPr>
            <a:xfrm>
              <a:off x="5137595" y="2136866"/>
              <a:ext cx="90214" cy="90214"/>
            </a:xfrm>
            <a:prstGeom prst="ellipse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Elipse 68"/>
            <p:cNvSpPr/>
            <p:nvPr/>
          </p:nvSpPr>
          <p:spPr>
            <a:xfrm>
              <a:off x="6106586" y="2143127"/>
              <a:ext cx="90214" cy="90214"/>
            </a:xfrm>
            <a:prstGeom prst="ellipse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Elipse 69"/>
            <p:cNvSpPr/>
            <p:nvPr/>
          </p:nvSpPr>
          <p:spPr>
            <a:xfrm>
              <a:off x="7047282" y="2136303"/>
              <a:ext cx="90214" cy="90214"/>
            </a:xfrm>
            <a:prstGeom prst="ellipse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7090134" y="2026911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1.902.490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CaixaDeTexto 71"/>
            <p:cNvSpPr txBox="1"/>
            <p:nvPr/>
          </p:nvSpPr>
          <p:spPr>
            <a:xfrm>
              <a:off x="1403523" y="1538647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2.511.541</a:t>
              </a:r>
              <a:endPara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4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PLANEJAMENTO E IMPLEMENTAÇÃO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NECESSIDADES HABITACIONAIS NO BRASIL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Inadequação Habitacional</a:t>
            </a:r>
            <a:endParaRPr lang="pt-BR" dirty="0"/>
          </a:p>
        </p:txBody>
      </p:sp>
      <p:grpSp>
        <p:nvGrpSpPr>
          <p:cNvPr id="65" name="Grupo 64"/>
          <p:cNvGrpSpPr/>
          <p:nvPr/>
        </p:nvGrpSpPr>
        <p:grpSpPr>
          <a:xfrm>
            <a:off x="1635490" y="1145444"/>
            <a:ext cx="6373379" cy="3469165"/>
            <a:chOff x="1980046" y="1126702"/>
            <a:chExt cx="5545777" cy="3283945"/>
          </a:xfrm>
        </p:grpSpPr>
        <p:grpSp>
          <p:nvGrpSpPr>
            <p:cNvPr id="6" name="Grupo 5"/>
            <p:cNvGrpSpPr/>
            <p:nvPr/>
          </p:nvGrpSpPr>
          <p:grpSpPr>
            <a:xfrm>
              <a:off x="2208530" y="4102870"/>
              <a:ext cx="664153" cy="307777"/>
              <a:chOff x="1008769" y="4074238"/>
              <a:chExt cx="664153" cy="307777"/>
            </a:xfrm>
          </p:grpSpPr>
          <p:sp>
            <p:nvSpPr>
              <p:cNvPr id="7" name="Elipse 6"/>
              <p:cNvSpPr/>
              <p:nvPr/>
            </p:nvSpPr>
            <p:spPr>
              <a:xfrm>
                <a:off x="1008769" y="4183019"/>
                <a:ext cx="90214" cy="90214"/>
              </a:xfrm>
              <a:prstGeom prst="ellipse">
                <a:avLst/>
              </a:prstGeom>
              <a:solidFill>
                <a:srgbClr val="AE12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CaixaDeTexto 7"/>
              <p:cNvSpPr txBox="1"/>
              <p:nvPr/>
            </p:nvSpPr>
            <p:spPr>
              <a:xfrm>
                <a:off x="1059228" y="4074238"/>
                <a:ext cx="6136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Norte</a:t>
                </a:r>
                <a:endParaRPr lang="pt-B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4226397" y="4102870"/>
              <a:ext cx="1220972" cy="307777"/>
              <a:chOff x="3068202" y="4074238"/>
              <a:chExt cx="1220972" cy="307777"/>
            </a:xfrm>
          </p:grpSpPr>
          <p:sp>
            <p:nvSpPr>
              <p:cNvPr id="10" name="Elipse 9"/>
              <p:cNvSpPr/>
              <p:nvPr/>
            </p:nvSpPr>
            <p:spPr>
              <a:xfrm>
                <a:off x="3068202" y="4183019"/>
                <a:ext cx="90214" cy="90214"/>
              </a:xfrm>
              <a:prstGeom prst="ellipse">
                <a:avLst/>
              </a:prstGeom>
              <a:solidFill>
                <a:srgbClr val="4FAF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18661" y="4074238"/>
                <a:ext cx="11705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Centro-Oeste</a:t>
                </a:r>
                <a:endParaRPr lang="pt-B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5619768" y="4102869"/>
              <a:ext cx="822465" cy="307777"/>
              <a:chOff x="4801007" y="4074238"/>
              <a:chExt cx="822465" cy="307777"/>
            </a:xfrm>
          </p:grpSpPr>
          <p:sp>
            <p:nvSpPr>
              <p:cNvPr id="13" name="Elipse 12"/>
              <p:cNvSpPr/>
              <p:nvPr/>
            </p:nvSpPr>
            <p:spPr>
              <a:xfrm>
                <a:off x="4801007" y="4183019"/>
                <a:ext cx="90214" cy="90214"/>
              </a:xfrm>
              <a:prstGeom prst="ellipse">
                <a:avLst/>
              </a:prstGeom>
              <a:solidFill>
                <a:srgbClr val="AB7A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4851466" y="4074238"/>
                <a:ext cx="7720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Sudeste</a:t>
                </a:r>
                <a:endParaRPr lang="pt-B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5" name="Grupo 14"/>
            <p:cNvGrpSpPr/>
            <p:nvPr/>
          </p:nvGrpSpPr>
          <p:grpSpPr>
            <a:xfrm>
              <a:off x="6700099" y="4102868"/>
              <a:ext cx="461149" cy="307777"/>
              <a:chOff x="6567133" y="4074238"/>
              <a:chExt cx="461149" cy="307777"/>
            </a:xfrm>
          </p:grpSpPr>
          <p:sp>
            <p:nvSpPr>
              <p:cNvPr id="16" name="Elipse 15"/>
              <p:cNvSpPr/>
              <p:nvPr/>
            </p:nvSpPr>
            <p:spPr>
              <a:xfrm>
                <a:off x="6567133" y="4183019"/>
                <a:ext cx="90214" cy="90214"/>
              </a:xfrm>
              <a:prstGeom prst="ellipse">
                <a:avLst/>
              </a:prstGeom>
              <a:solidFill>
                <a:srgbClr val="285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6617592" y="4074238"/>
                <a:ext cx="4106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Sul</a:t>
                </a:r>
                <a:endParaRPr lang="pt-B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3067813" y="4102870"/>
              <a:ext cx="918069" cy="307777"/>
              <a:chOff x="3068202" y="4074238"/>
              <a:chExt cx="918069" cy="307777"/>
            </a:xfrm>
          </p:grpSpPr>
          <p:sp>
            <p:nvSpPr>
              <p:cNvPr id="19" name="Elipse 18"/>
              <p:cNvSpPr/>
              <p:nvPr/>
            </p:nvSpPr>
            <p:spPr>
              <a:xfrm>
                <a:off x="3068202" y="4183019"/>
                <a:ext cx="90214" cy="90214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3118661" y="4074238"/>
                <a:ext cx="867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Nordeste</a:t>
                </a:r>
                <a:endParaRPr lang="pt-B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1980046" y="1144443"/>
              <a:ext cx="5545777" cy="2336149"/>
              <a:chOff x="2066306" y="1178947"/>
              <a:chExt cx="5545777" cy="2336149"/>
            </a:xfrm>
          </p:grpSpPr>
          <p:cxnSp>
            <p:nvCxnSpPr>
              <p:cNvPr id="22" name="Conector reto 21"/>
              <p:cNvCxnSpPr/>
              <p:nvPr/>
            </p:nvCxnSpPr>
            <p:spPr>
              <a:xfrm>
                <a:off x="2066306" y="3515096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2066306" y="3179728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2066306" y="2841281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2066306" y="2520647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>
                <a:off x="2066306" y="2182201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2066306" y="1849692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2066306" y="1511245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>
              <a:xfrm>
                <a:off x="2066306" y="1178947"/>
                <a:ext cx="554577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tângulo 29"/>
            <p:cNvSpPr/>
            <p:nvPr/>
          </p:nvSpPr>
          <p:spPr>
            <a:xfrm>
              <a:off x="2111632" y="3441106"/>
              <a:ext cx="169200" cy="36000"/>
            </a:xfrm>
            <a:prstGeom prst="rect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2280832" y="3245826"/>
              <a:ext cx="169200" cy="23128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2450032" y="2759184"/>
              <a:ext cx="169200" cy="717922"/>
            </a:xfrm>
            <a:prstGeom prst="rect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2615261" y="3298957"/>
              <a:ext cx="169200" cy="176400"/>
            </a:xfrm>
            <a:prstGeom prst="rect">
              <a:avLst/>
            </a:prstGeom>
            <a:solidFill>
              <a:srgbClr val="AB7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2784461" y="3400506"/>
              <a:ext cx="169200" cy="76599"/>
            </a:xfrm>
            <a:prstGeom prst="rect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3222376" y="3438125"/>
              <a:ext cx="169200" cy="36000"/>
            </a:xfrm>
            <a:prstGeom prst="rect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3393069" y="3453650"/>
              <a:ext cx="169200" cy="21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3562269" y="3428557"/>
              <a:ext cx="169200" cy="46800"/>
            </a:xfrm>
            <a:prstGeom prst="rect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3731469" y="3463971"/>
              <a:ext cx="169200" cy="10800"/>
            </a:xfrm>
            <a:prstGeom prst="rect">
              <a:avLst/>
            </a:prstGeom>
            <a:solidFill>
              <a:srgbClr val="AB7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3900669" y="3468095"/>
              <a:ext cx="169200" cy="3600"/>
            </a:xfrm>
            <a:prstGeom prst="rect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4329283" y="2759184"/>
              <a:ext cx="169200" cy="717922"/>
            </a:xfrm>
            <a:prstGeom prst="rect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4498483" y="1432512"/>
              <a:ext cx="169200" cy="20445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4667683" y="2700745"/>
              <a:ext cx="169200" cy="776361"/>
            </a:xfrm>
            <a:prstGeom prst="rect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4836883" y="3003963"/>
              <a:ext cx="169200" cy="475200"/>
            </a:xfrm>
            <a:prstGeom prst="rect">
              <a:avLst/>
            </a:prstGeom>
            <a:solidFill>
              <a:srgbClr val="AB7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5006083" y="2705610"/>
              <a:ext cx="169200" cy="771904"/>
            </a:xfrm>
            <a:prstGeom prst="rect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5430948" y="3361466"/>
              <a:ext cx="169200" cy="115640"/>
            </a:xfrm>
            <a:prstGeom prst="rect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5600148" y="3333092"/>
              <a:ext cx="169200" cy="14401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5769348" y="3124779"/>
              <a:ext cx="169200" cy="352327"/>
            </a:xfrm>
            <a:prstGeom prst="rect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/>
            <p:cNvSpPr/>
            <p:nvPr/>
          </p:nvSpPr>
          <p:spPr>
            <a:xfrm>
              <a:off x="5938548" y="3440241"/>
              <a:ext cx="169200" cy="36000"/>
            </a:xfrm>
            <a:prstGeom prst="rect">
              <a:avLst/>
            </a:prstGeom>
            <a:solidFill>
              <a:srgbClr val="AB7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/>
            <p:cNvSpPr/>
            <p:nvPr/>
          </p:nvSpPr>
          <p:spPr>
            <a:xfrm>
              <a:off x="6107748" y="3458017"/>
              <a:ext cx="169200" cy="18000"/>
            </a:xfrm>
            <a:prstGeom prst="rect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6549209" y="3361466"/>
              <a:ext cx="169200" cy="115640"/>
            </a:xfrm>
            <a:prstGeom prst="rect">
              <a:avLst/>
            </a:prstGeom>
            <a:solidFill>
              <a:srgbClr val="AE1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6718409" y="3443480"/>
              <a:ext cx="169200" cy="288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6887609" y="3361466"/>
              <a:ext cx="169200" cy="115640"/>
            </a:xfrm>
            <a:prstGeom prst="rect">
              <a:avLst/>
            </a:prstGeom>
            <a:solidFill>
              <a:srgbClr val="4FAF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7056809" y="3236699"/>
              <a:ext cx="169200" cy="239542"/>
            </a:xfrm>
            <a:prstGeom prst="rect">
              <a:avLst/>
            </a:prstGeom>
            <a:solidFill>
              <a:srgbClr val="AB7A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7226009" y="3458017"/>
              <a:ext cx="169200" cy="18000"/>
            </a:xfrm>
            <a:prstGeom prst="rect">
              <a:avLst/>
            </a:prstGeom>
            <a:solidFill>
              <a:srgbClr val="285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2005638" y="3481227"/>
              <a:ext cx="101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Inadequeção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fundiária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3000453" y="3481227"/>
              <a:ext cx="11512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Domicílios sem</a:t>
              </a:r>
            </a:p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banheiro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4170056" y="3481227"/>
              <a:ext cx="1069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Carência de</a:t>
              </a:r>
            </a:p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infraestrutura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" name="CaixaDeTexto 57"/>
            <p:cNvSpPr txBox="1"/>
            <p:nvPr/>
          </p:nvSpPr>
          <p:spPr>
            <a:xfrm>
              <a:off x="5284085" y="3466773"/>
              <a:ext cx="1076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Adensamento</a:t>
              </a:r>
            </a:p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excessivo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9" name="CaixaDeTexto 58"/>
            <p:cNvSpPr txBox="1"/>
            <p:nvPr/>
          </p:nvSpPr>
          <p:spPr>
            <a:xfrm>
              <a:off x="6500767" y="3481227"/>
              <a:ext cx="942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Cobertura</a:t>
              </a:r>
            </a:p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inadequada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2111632" y="2490404"/>
              <a:ext cx="8178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1.871.473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3289655" y="3117324"/>
              <a:ext cx="6976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213.732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CaixaDeTexto 61"/>
            <p:cNvSpPr txBox="1"/>
            <p:nvPr/>
          </p:nvSpPr>
          <p:spPr>
            <a:xfrm>
              <a:off x="4302442" y="1126702"/>
              <a:ext cx="8178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7.225.231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CaixaDeTexto 62"/>
            <p:cNvSpPr txBox="1"/>
            <p:nvPr/>
          </p:nvSpPr>
          <p:spPr>
            <a:xfrm>
              <a:off x="5442656" y="2828371"/>
              <a:ext cx="8178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1.025.717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6619349" y="2878425"/>
              <a:ext cx="6976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834.722</a:t>
              </a:r>
              <a:endPara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5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PLANEJAMENTO E IMPLEMENTAÇÃO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DEMANDA FUTURA POR MORADIA</a:t>
            </a:r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4099035658"/>
              </p:ext>
            </p:extLst>
          </p:nvPr>
        </p:nvGraphicFramePr>
        <p:xfrm>
          <a:off x="1011180" y="1181333"/>
          <a:ext cx="7504042" cy="367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06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19150" y="1390650"/>
            <a:ext cx="7305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Estima-se que será necessário construir cerca de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81087" y="3076575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 2019 e 2030, considerando uma gradativa redução do déficit habitacional até 2030 e as tendências demográficas e de formação de famílias no período.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19150" y="1941820"/>
            <a:ext cx="7305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4FAF5A"/>
                </a:solidFill>
              </a:rPr>
              <a:t>1,235 milhão de UH/ano</a:t>
            </a:r>
            <a:endParaRPr lang="pt-BR" sz="4800" b="1" dirty="0">
              <a:solidFill>
                <a:srgbClr val="4FAF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PLANEJAMENTO E IMPLEMENTAÇÃO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INSTRUMENTOS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98164" y="2099726"/>
            <a:ext cx="2383161" cy="1427006"/>
          </a:xfrm>
          <a:prstGeom prst="rect">
            <a:avLst/>
          </a:prstGeom>
          <a:solidFill>
            <a:srgbClr val="285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98164" y="1294958"/>
            <a:ext cx="2383161" cy="7556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92786" y="1466730"/>
            <a:ext cx="238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PNH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8164" y="3657426"/>
            <a:ext cx="2383161" cy="1330932"/>
          </a:xfrm>
          <a:prstGeom prst="rect">
            <a:avLst/>
          </a:prstGeom>
          <a:solidFill>
            <a:srgbClr val="4FA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 rot="16200000">
            <a:off x="-4112" y="4225937"/>
            <a:ext cx="1414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IMPLEMENTAÇÃO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49904" y="2687607"/>
            <a:ext cx="1401249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PLANEJAMENTO</a:t>
            </a:r>
            <a:endParaRPr lang="pt-BR" sz="1200" b="1" dirty="0">
              <a:solidFill>
                <a:schemeClr val="bg1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889029" y="2808550"/>
            <a:ext cx="8254971" cy="467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989979" y="3526731"/>
            <a:ext cx="7154021" cy="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981325" y="4988358"/>
            <a:ext cx="61626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841399" y="4267319"/>
            <a:ext cx="8302601" cy="3410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1989979" y="2043405"/>
            <a:ext cx="7154021" cy="717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2981323" y="741604"/>
            <a:ext cx="3228" cy="424675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592786" y="741604"/>
            <a:ext cx="2635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Marco Institucional </a:t>
            </a:r>
          </a:p>
          <a:p>
            <a:pPr algn="ctr"/>
            <a:r>
              <a:rPr lang="pt-BR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Habitação Social</a:t>
            </a:r>
            <a:endParaRPr lang="pt-BR" sz="1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5" name="Conector reto 24"/>
          <p:cNvCxnSpPr/>
          <p:nvPr/>
        </p:nvCxnSpPr>
        <p:spPr>
          <a:xfrm flipV="1">
            <a:off x="2981323" y="1287848"/>
            <a:ext cx="6162677" cy="711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135658" y="837756"/>
            <a:ext cx="2210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que trata</a:t>
            </a:r>
            <a:endParaRPr lang="pt-BR" sz="1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991307" y="1346848"/>
            <a:ext cx="4359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Princípios, objetivos, estratégias de atendimento, instrumentos, atores, estrutura de governança e financiamento das iniciativas abrangidas pela PNH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984551" y="2119077"/>
            <a:ext cx="4367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Análise situacional (avaliação), cenários para implementação PNH, objetivos, estratégias e metas de implementação, monitoramento e avaliação da PNH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991307" y="2964564"/>
            <a:ext cx="4359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Prioridades de investimento e estabelecimento de metas de atendimento, conforme PLANHAB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005576" y="3658886"/>
            <a:ext cx="429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Cardápio de alternativas para equacionamento das necessidades habitacionais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984551" y="4415720"/>
            <a:ext cx="4367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Operacionalização das alternativas para equacionamento das necessidades habitacionais detalhadas no Casa Brasileira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4" name="Conector reto 33"/>
          <p:cNvCxnSpPr/>
          <p:nvPr/>
        </p:nvCxnSpPr>
        <p:spPr>
          <a:xfrm>
            <a:off x="7339756" y="763073"/>
            <a:ext cx="12181" cy="422528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7105440" y="864333"/>
            <a:ext cx="2210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Marco Normativo</a:t>
            </a:r>
            <a:endParaRPr lang="pt-BR" sz="1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539849" y="1534544"/>
            <a:ext cx="1353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Lei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7532636" y="2305829"/>
            <a:ext cx="1353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Decreto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7539849" y="3077115"/>
            <a:ext cx="1353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Lei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7539849" y="3784127"/>
            <a:ext cx="1353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Lei (PNH)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7405362" y="4291839"/>
            <a:ext cx="1686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Infralegal</a:t>
            </a:r>
            <a:r>
              <a:rPr lang="pt-BR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(Portarias, Instruções Normativas etc.)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Seta para baixo 41"/>
          <p:cNvSpPr/>
          <p:nvPr/>
        </p:nvSpPr>
        <p:spPr>
          <a:xfrm>
            <a:off x="1732408" y="4267249"/>
            <a:ext cx="340238" cy="238275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889028" y="2247314"/>
            <a:ext cx="2092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PLANHAB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889027" y="2955088"/>
            <a:ext cx="2092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PPA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803564" y="3627234"/>
            <a:ext cx="2157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LINHAS PROGRAMÁTIVAS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823729" y="4437002"/>
            <a:ext cx="2157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PROGRAMAS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60" name="Seta para baixo 59"/>
          <p:cNvSpPr/>
          <p:nvPr/>
        </p:nvSpPr>
        <p:spPr>
          <a:xfrm>
            <a:off x="1732407" y="2689412"/>
            <a:ext cx="340238" cy="238275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7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73383" y="66405"/>
            <a:ext cx="6189671" cy="86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  <a:endParaRPr lang="pt-BR" sz="1667" b="1" i="1" dirty="0">
              <a:latin typeface="Calibri" pitchFamily="34" charset="0"/>
            </a:endParaRPr>
          </a:p>
          <a:p>
            <a:endParaRPr lang="pt-BR" sz="1667" dirty="0">
              <a:latin typeface="Calibri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31466"/>
              </p:ext>
            </p:extLst>
          </p:nvPr>
        </p:nvGraphicFramePr>
        <p:xfrm>
          <a:off x="253093" y="633945"/>
          <a:ext cx="8735786" cy="4962004"/>
        </p:xfrm>
        <a:graphic>
          <a:graphicData uri="http://schemas.openxmlformats.org/drawingml/2006/table">
            <a:tbl>
              <a:tblPr/>
              <a:tblGrid>
                <a:gridCol w="963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16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78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66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985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223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ESTRATÉGIAS DE AÇÃO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LINHAS PROGRAMÁTICAS DE ATENDIMENTO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ATENDIMENTO</a:t>
                      </a:r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URBANO</a:t>
                      </a:r>
                      <a:endParaRPr lang="pt-BR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ATENDIMENTO </a:t>
                      </a:r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RURAL</a:t>
                      </a:r>
                      <a:endParaRPr lang="pt-BR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BAIXÍSSIMA RENDA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BAIXA RENDA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MÉDIA RENDA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BAIXA RENDA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MÉDIA RENDA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611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(PA) PROMOVER O ACESSO À MORADIA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(PA-1) Promoção para alienação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(PA-1.1) Promoção </a:t>
                      </a:r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Assistida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UH em áreas urbanas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(PA-1.2) Promoção </a:t>
                      </a:r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Financiada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UH em áreas urbanas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(PA-1.5) Promoção </a:t>
                      </a:r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Assistida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UH em áreas rurais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(PA-1.6) Promoção </a:t>
                      </a:r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Financiada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UH em áreas rurais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1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NÍVEL I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NÍVEL II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NÍVEL III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2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(PA-1.3) Promoção </a:t>
                      </a:r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Assistida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lotes urbanizados 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(PA-1.4) Promoção </a:t>
                      </a:r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Financiada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lotes urbanizados 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//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1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(PA-2) Promoção para utilização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(PA-2.1) Serviço </a:t>
                      </a:r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Assistido</a:t>
                      </a: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Moradia Social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(PA-2.2) Locação Social </a:t>
                      </a:r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Financiada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138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(PM) PROMOVER A MELHORIA DAS CONDIÇÕES DE MORADIA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(PM-1) Melhoria Habitacional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(PM-1.1) Melhoria </a:t>
                      </a:r>
                      <a:r>
                        <a:rPr lang="pt-BR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Assistida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(PM-1.2) Melhoria </a:t>
                      </a:r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//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//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0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(PM-2) Urbanização de assentamentos precários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CE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(PM-2.1)Urbanização </a:t>
                      </a:r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Assistida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//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6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MAIOR CE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(PM-2.2) Urbanização</a:t>
                      </a:r>
                      <a:r>
                        <a:rPr lang="pt-B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Financiada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0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(PM-3) Regularização Fundiária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BAIXO DI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(PM-3.1) REURB Amazônia Urbana Legal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          //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Notas:</a:t>
                      </a:r>
                      <a:b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 CE: Capacidade de Endividamento</a:t>
                      </a:r>
                      <a:b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** DI: Desenvolvimento Institucional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0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(PM-3.2) </a:t>
                      </a:r>
                      <a:r>
                        <a:rPr lang="pt-B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Desenvolv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Instit. 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 Regularização Fundiária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061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MÉDIO/ALTO DI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(PM-3.3) Apoio à Regularização Fundiária em áreas urbanas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8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748889" y="1215405"/>
            <a:ext cx="7650960" cy="15531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24" name="Retângulo 23"/>
          <p:cNvSpPr/>
          <p:nvPr/>
        </p:nvSpPr>
        <p:spPr>
          <a:xfrm>
            <a:off x="748889" y="2768523"/>
            <a:ext cx="7650960" cy="264360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67"/>
              </a:spcAft>
            </a:pPr>
            <a:r>
              <a:rPr lang="pt-BR" sz="1333" u="sng" dirty="0">
                <a:latin typeface="Calibri" panose="020F0502020204030204" pitchFamily="34" charset="0"/>
                <a:ea typeface="Calibri Light" charset="0"/>
                <a:cs typeface="Calibri Light" charset="0"/>
              </a:rPr>
              <a:t>PREMISSAS</a:t>
            </a:r>
            <a:endParaRPr lang="pt-BR" sz="1333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238115" indent="-238115">
              <a:spcAft>
                <a:spcPts val="333"/>
              </a:spcAft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Redução do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aporte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OGU (FAR/FDS)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por meio da participação obrigatória do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proponente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no aporte de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terreno ou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da utilização de imóveis da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União. </a:t>
            </a:r>
          </a:p>
          <a:p>
            <a:pPr marL="238115" indent="-238115">
              <a:spcAft>
                <a:spcPts val="333"/>
              </a:spcAft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Atendimento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restrito a demandas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fechadas (*inclui famílias com renda &gt; 1 SM): </a:t>
            </a:r>
          </a:p>
          <a:p>
            <a:pPr marL="750064" indent="-157421">
              <a:spcAft>
                <a:spcPts val="333"/>
              </a:spcAft>
              <a:buFont typeface="+mj-lt"/>
              <a:buAutoNum type="arabicPeriod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famílias integrantes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de grupos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associativos, </a:t>
            </a:r>
          </a:p>
          <a:p>
            <a:pPr marL="750064" indent="-157421">
              <a:spcAft>
                <a:spcPts val="333"/>
              </a:spcAft>
              <a:buFont typeface="+mj-lt"/>
              <a:buAutoNum type="arabicPeriod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provenientes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de áreas afetadas por situações de emergência ou calamidade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pública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ou </a:t>
            </a:r>
            <a:endParaRPr lang="pt-BR" sz="1333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750064" indent="-157421">
              <a:spcAft>
                <a:spcPts val="333"/>
              </a:spcAft>
              <a:buFont typeface="+mj-lt"/>
              <a:buAutoNum type="arabicPeriod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beneficiários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de obras públicas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associadas.</a:t>
            </a:r>
            <a:endParaRPr lang="pt-BR" sz="1333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238115" indent="-238115">
              <a:spcAft>
                <a:spcPts val="333"/>
              </a:spcAft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Valor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de subsídio por família variável conforme renda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.</a:t>
            </a:r>
          </a:p>
          <a:p>
            <a:pPr marL="238115" indent="-238115">
              <a:spcAft>
                <a:spcPts val="333"/>
              </a:spcAft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Critérios de seleção de projetos </a:t>
            </a:r>
            <a:r>
              <a:rPr lang="pt-BR" sz="1333" i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Minha Casa, Minha Vida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convertidos em condições de contratação.</a:t>
            </a:r>
          </a:p>
          <a:p>
            <a:pPr marL="238115" indent="-238115">
              <a:spcAft>
                <a:spcPts val="333"/>
              </a:spcAft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Priorização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: municípios com fundo municipal de habitação provisionado para oferecer garantia no caso de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inadimplência e aporte de contrapartidas financeiras (descontadas do investimento unitário União).</a:t>
            </a:r>
            <a:endParaRPr lang="pt-BR" sz="1333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2090839" y="1268322"/>
            <a:ext cx="2621109" cy="1412713"/>
            <a:chOff x="1681241" y="1458486"/>
            <a:chExt cx="3145331" cy="1695255"/>
          </a:xfrm>
        </p:grpSpPr>
        <p:graphicFrame>
          <p:nvGraphicFramePr>
            <p:cNvPr id="14" name="Gráfico 13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CaixaDeTexto 15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48890" y="180704"/>
            <a:ext cx="6189671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i="1" dirty="0">
                <a:latin typeface="Calibri" pitchFamily="34" charset="0"/>
              </a:rPr>
              <a:t>Programas</a:t>
            </a:r>
          </a:p>
          <a:p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PA 1.1 – Promoção </a:t>
            </a:r>
            <a:r>
              <a:rPr lang="pt-BR" sz="1500" b="1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Assistida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de UH em áreas urbanas</a:t>
            </a:r>
            <a:endParaRPr lang="pt-BR" sz="15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endParaRPr lang="pt-BR" sz="1667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288494" y="1275094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PERFIL DESEMBOLSO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 flipV="1">
            <a:off x="2293300" y="1390510"/>
            <a:ext cx="0" cy="11632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067611" y="1592833"/>
            <a:ext cx="728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OGU</a:t>
            </a:r>
          </a:p>
          <a:p>
            <a:pPr algn="ctr"/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FAR-FDS) </a:t>
            </a:r>
          </a:p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100%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12135" y="1282181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FAIXA DE RENDA </a:t>
            </a:r>
          </a:p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ATENDIDA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7256346" y="1744036"/>
            <a:ext cx="9971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Até 1 SM*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8" name="Picture 4" descr="Resultado de imagem para pictograma FAmíli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11369" r="13385" b="20895"/>
          <a:stretch/>
        </p:blipFill>
        <p:spPr bwMode="auto">
          <a:xfrm>
            <a:off x="7538695" y="2151974"/>
            <a:ext cx="432434" cy="439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1" name="CaixaDeTexto 30"/>
          <p:cNvSpPr txBox="1"/>
          <p:nvPr/>
        </p:nvSpPr>
        <p:spPr>
          <a:xfrm>
            <a:off x="4845473" y="1275094"/>
            <a:ext cx="9092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PROPONENTE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855112" y="2028863"/>
            <a:ext cx="1843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CONTRAPARTIDA OBRIGATÓRIA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5452920" y="1342759"/>
            <a:ext cx="182368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Ente Público </a:t>
            </a:r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Local</a:t>
            </a:r>
          </a:p>
          <a:p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Entidade Organizadora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4855112" y="2268704"/>
            <a:ext cx="599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SIM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393478" y="2193295"/>
            <a:ext cx="1883125" cy="60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Terreno público </a:t>
            </a:r>
          </a:p>
          <a:p>
            <a:r>
              <a:rPr lang="pt-BR" sz="917" dirty="0">
                <a:solidFill>
                  <a:schemeClr val="accent6">
                    <a:lumMod val="75000"/>
                  </a:schemeClr>
                </a:solidFill>
              </a:rPr>
              <a:t>(inclui possibilidade de utilização de imóveis da União - SPU)</a:t>
            </a:r>
            <a:endParaRPr lang="pt-BR" sz="917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2" name="Picture 8" descr="Resultado de imagem para mão pictogram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6" t="22522" r="20311" b="29029"/>
          <a:stretch/>
        </p:blipFill>
        <p:spPr bwMode="auto">
          <a:xfrm>
            <a:off x="4912998" y="1526529"/>
            <a:ext cx="440029" cy="38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ector reto 12"/>
          <p:cNvCxnSpPr/>
          <p:nvPr/>
        </p:nvCxnSpPr>
        <p:spPr>
          <a:xfrm>
            <a:off x="1430863" y="4192401"/>
            <a:ext cx="6820565" cy="676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6381346" y="4199167"/>
            <a:ext cx="187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Possibilidade de atendimento via 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Carta de Crédito </a:t>
            </a:r>
            <a:r>
              <a:rPr lang="pt-BR" sz="1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em estudo</a:t>
            </a:r>
            <a:endParaRPr lang="pt-BR" sz="1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2502958" y="2051812"/>
            <a:ext cx="0" cy="39294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1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40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748888" y="917087"/>
            <a:ext cx="7954239" cy="14887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 dirty="0"/>
          </a:p>
        </p:txBody>
      </p:sp>
      <p:sp>
        <p:nvSpPr>
          <p:cNvPr id="24" name="Retângulo 23"/>
          <p:cNvSpPr/>
          <p:nvPr/>
        </p:nvSpPr>
        <p:spPr>
          <a:xfrm>
            <a:off x="758031" y="2508443"/>
            <a:ext cx="7945097" cy="28489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67"/>
              </a:spcAft>
            </a:pPr>
            <a:r>
              <a:rPr lang="pt-BR" sz="1333" u="sng" dirty="0">
                <a:latin typeface="Calibri" panose="020F0502020204030204" pitchFamily="34" charset="0"/>
                <a:ea typeface="Calibri Light" charset="0"/>
                <a:cs typeface="Calibri Light" charset="0"/>
              </a:rPr>
              <a:t>PREMISSAS</a:t>
            </a:r>
            <a:endParaRPr lang="pt-BR" sz="1333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227533"/>
            <a:r>
              <a:rPr lang="pt-BR" sz="1333" b="1" dirty="0">
                <a:latin typeface="Calibri" panose="020F0502020204030204" pitchFamily="34" charset="0"/>
              </a:rPr>
              <a:t>Nível I: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destinado a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famílias com renda bruta de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1-</a:t>
            </a:r>
            <a:r>
              <a:rPr lang="en-US" sz="1333" dirty="0">
                <a:latin typeface="Calibri Light" charset="0"/>
                <a:ea typeface="Calibri Light" charset="0"/>
                <a:cs typeface="Calibri Light" charset="0"/>
              </a:rPr>
              <a:t>2 </a:t>
            </a:r>
            <a:r>
              <a:rPr lang="en-US" sz="1333" dirty="0">
                <a:latin typeface="Calibri Light" charset="0"/>
                <a:ea typeface="Calibri Light" charset="0"/>
                <a:cs typeface="Calibri Light" charset="0"/>
              </a:rPr>
              <a:t>SM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que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não acessam ou que necessitam de auxílio para acessar o mercado formal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para moradia.</a:t>
            </a:r>
          </a:p>
          <a:p>
            <a:pPr marL="465648" indent="-238115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Focalização da demanda atendida pela Faixa 1,5 MCMV e atendimento de parte da demanda Faixa 1 MCMV com menos recursos OGU.</a:t>
            </a:r>
          </a:p>
          <a:p>
            <a:pPr marL="465648" indent="-238115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Manutenção fator social faixa 1,5 MCMV</a:t>
            </a:r>
          </a:p>
          <a:p>
            <a:pPr marL="465648" indent="-238115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Demanda ajuste em procedimentos de análise de risco pelas Instituições Financeiras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  <a:sym typeface="Wingdings" panose="05000000000000000000" pitchFamily="2" charset="2"/>
              </a:rPr>
              <a:t> Flexibilização.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pt-BR" sz="1333" dirty="0">
                <a:latin typeface="Calibri Light" charset="0"/>
                <a:ea typeface="Calibri Light" charset="0"/>
                <a:cs typeface="Calibri Light" charset="0"/>
              </a:rPr>
            </a:br>
            <a:endParaRPr lang="pt-BR" sz="750" dirty="0">
              <a:latin typeface="Calibri" panose="020F0502020204030204" pitchFamily="34" charset="0"/>
            </a:endParaRPr>
          </a:p>
          <a:p>
            <a:pPr marL="227533" algn="just"/>
            <a:r>
              <a:rPr lang="pt-BR" sz="1333" b="1" dirty="0">
                <a:latin typeface="Calibri" panose="020F0502020204030204" pitchFamily="34" charset="0"/>
              </a:rPr>
              <a:t>Níveis II e III: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destinado a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famílias com renda bruta mensal entre 2-4 e 4-7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SM que 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conseguem acessar o mercado formal para moradia, mas que necessitam de auxílio para arcar com um financiamento habitacional</a:t>
            </a:r>
            <a:r>
              <a:rPr lang="pt-BR" sz="1333" dirty="0"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pPr marL="227533" algn="just"/>
            <a:endParaRPr lang="pt-BR" sz="500" dirty="0">
              <a:latin typeface="Calibri Light" charset="0"/>
              <a:ea typeface="Calibri Light" charset="0"/>
              <a:cs typeface="Calibri Light" charset="0"/>
            </a:endParaRPr>
          </a:p>
          <a:p>
            <a:pPr marL="465648" indent="-238115" algn="just">
              <a:buFont typeface="Arial" panose="020B0604020202020204" pitchFamily="34" charset="0"/>
              <a:buChar char="•"/>
            </a:pPr>
            <a:r>
              <a:rPr lang="pt-BR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lang="pt-BR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alor </a:t>
            </a:r>
            <a:r>
              <a:rPr lang="pt-BR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máximo de aquisição pré-determinado, conforme a região do país e porte dos </a:t>
            </a:r>
            <a:r>
              <a:rPr lang="pt-BR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municípios.</a:t>
            </a:r>
          </a:p>
          <a:p>
            <a:pPr marL="465648" indent="-238115" algn="just">
              <a:buFont typeface="Arial" panose="020B0604020202020204" pitchFamily="34" charset="0"/>
              <a:buChar char="•"/>
            </a:pP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panose="020F0302020204030204" pitchFamily="34" charset="0"/>
              </a:rPr>
              <a:t>Concessão de descontos complemento e equilíbrio de modo equivalente ao já operado nas modalidades MCMV-FGTS (curva de subsídio em estudo para adequação ao novo modelo).</a:t>
            </a:r>
            <a:endParaRPr lang="pt-BR" sz="1500" dirty="0">
              <a:latin typeface="Calibri Light" panose="020F0302020204030204" pitchFamily="34" charset="0"/>
              <a:ea typeface="Calibri Light" charset="0"/>
              <a:cs typeface="Calibri Light" panose="020F030202020403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2090839" y="973815"/>
            <a:ext cx="2621109" cy="1412713"/>
            <a:chOff x="1681241" y="1458486"/>
            <a:chExt cx="3145331" cy="1695255"/>
          </a:xfrm>
        </p:grpSpPr>
        <p:graphicFrame>
          <p:nvGraphicFramePr>
            <p:cNvPr id="14" name="Gráfico 13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CaixaDeTexto 15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48889" y="67209"/>
            <a:ext cx="6189671" cy="836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PA 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1.2 – Promoção </a:t>
            </a:r>
            <a:r>
              <a:rPr lang="pt-BR" sz="1500" b="1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Financiada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de UH em áreas urbanas</a:t>
            </a:r>
            <a:endParaRPr lang="pt-BR" sz="15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288494" y="980587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PERFIL DESEMBOLSO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 flipV="1">
            <a:off x="2210478" y="2143835"/>
            <a:ext cx="2412322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12986" y="1261921"/>
            <a:ext cx="10373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OGU/FGTS</a:t>
            </a:r>
          </a:p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50% / 50%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7212135" y="987674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FAIXA DE RENDA </a:t>
            </a:r>
          </a:p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ATENDIDA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28" name="Picture 4" descr="Resultado de imagem para pictograma FAmíli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11369" r="13385" b="20895"/>
          <a:stretch/>
        </p:blipFill>
        <p:spPr bwMode="auto">
          <a:xfrm>
            <a:off x="7538695" y="1873342"/>
            <a:ext cx="432434" cy="439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1" name="CaixaDeTexto 30"/>
          <p:cNvSpPr txBox="1"/>
          <p:nvPr/>
        </p:nvSpPr>
        <p:spPr>
          <a:xfrm>
            <a:off x="4743873" y="917087"/>
            <a:ext cx="9092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PROPONENTE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4743872" y="1696493"/>
            <a:ext cx="1843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CONTRAPARTIDA OBRIGATÓRIA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5279004" y="1078743"/>
            <a:ext cx="1946115" cy="65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Empresa do ramo da construção civil </a:t>
            </a:r>
            <a:r>
              <a:rPr lang="pt-BR" sz="833" dirty="0">
                <a:solidFill>
                  <a:schemeClr val="accent6">
                    <a:lumMod val="75000"/>
                  </a:schemeClr>
                </a:solidFill>
              </a:rPr>
              <a:t>(Entidades Organizadoras podem atuar em parceria - organização demanda)</a:t>
            </a:r>
            <a:endParaRPr lang="pt-BR" sz="833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4731778" y="1974519"/>
            <a:ext cx="599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NÃO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5273730" y="1860808"/>
            <a:ext cx="2092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u="sng" dirty="0">
                <a:solidFill>
                  <a:schemeClr val="accent6">
                    <a:lumMod val="75000"/>
                  </a:schemeClr>
                </a:solidFill>
              </a:rPr>
              <a:t>Incentivo</a:t>
            </a:r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 à isenção de impostos, doação de terrenos e de recursos compl. ao </a:t>
            </a:r>
            <a:r>
              <a:rPr lang="pt-BR" sz="1000" dirty="0" err="1">
                <a:solidFill>
                  <a:schemeClr val="accent6">
                    <a:lumMod val="75000"/>
                  </a:schemeClr>
                </a:solidFill>
              </a:rPr>
              <a:t>financ</a:t>
            </a:r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. Indiv.</a:t>
            </a:r>
            <a:endParaRPr lang="pt-BR" sz="875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2" name="Picture 8" descr="Resultado de imagem para mão pictogram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6" t="22522" r="20311" b="29029"/>
          <a:stretch/>
        </p:blipFill>
        <p:spPr bwMode="auto">
          <a:xfrm>
            <a:off x="4811398" y="1210855"/>
            <a:ext cx="440029" cy="38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ixaDeTexto 26"/>
          <p:cNvSpPr txBox="1"/>
          <p:nvPr/>
        </p:nvSpPr>
        <p:spPr>
          <a:xfrm>
            <a:off x="2405060" y="2154017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>
                <a:latin typeface="+mj-lt"/>
              </a:rPr>
              <a:t>1</a:t>
            </a:r>
            <a:endParaRPr lang="pt-BR" sz="833" dirty="0">
              <a:latin typeface="+mj-lt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995610" y="2150247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>
                <a:latin typeface="+mj-lt"/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595453" y="2156717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>
                <a:latin typeface="+mj-lt"/>
              </a:rPr>
              <a:t>3</a:t>
            </a:r>
            <a:endParaRPr lang="pt-BR" sz="833" dirty="0">
              <a:latin typeface="+mj-lt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192865" y="2156717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>
                <a:latin typeface="+mj-lt"/>
              </a:rPr>
              <a:t>4</a:t>
            </a:r>
            <a:endParaRPr lang="pt-BR" sz="833" dirty="0">
              <a:latin typeface="+mj-lt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314573" y="1176853"/>
            <a:ext cx="425116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>
                <a:latin typeface="+mj-lt"/>
              </a:rPr>
              <a:t>100%</a:t>
            </a:r>
            <a:endParaRPr lang="pt-BR" sz="833" dirty="0">
              <a:latin typeface="+mj-lt"/>
            </a:endParaRPr>
          </a:p>
        </p:txBody>
      </p:sp>
      <p:cxnSp>
        <p:nvCxnSpPr>
          <p:cNvPr id="38" name="Conector reto 37"/>
          <p:cNvCxnSpPr/>
          <p:nvPr/>
        </p:nvCxnSpPr>
        <p:spPr>
          <a:xfrm flipV="1">
            <a:off x="2217100" y="980587"/>
            <a:ext cx="0" cy="11632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 rot="18750110">
            <a:off x="2475955" y="1355174"/>
            <a:ext cx="54008" cy="5737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39" name="CaixaDeTexto 38"/>
          <p:cNvSpPr txBox="1"/>
          <p:nvPr/>
        </p:nvSpPr>
        <p:spPr>
          <a:xfrm>
            <a:off x="7138769" y="1331888"/>
            <a:ext cx="13226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accent6">
                    <a:lumMod val="75000"/>
                  </a:schemeClr>
                </a:solidFill>
              </a:rPr>
              <a:t>1-2 SM 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</a:rPr>
              <a:t>NÍVEL I </a:t>
            </a:r>
            <a:endParaRPr lang="pt-BR" sz="1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t-BR" sz="1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2-4 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SM  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</a:rPr>
              <a:t>NÍVEL II </a:t>
            </a:r>
          </a:p>
          <a:p>
            <a:r>
              <a:rPr lang="pt-BR" sz="1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4-7 SM 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1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NÍVEL III</a:t>
            </a:r>
            <a:endParaRPr lang="pt-BR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2502958" y="1382037"/>
            <a:ext cx="0" cy="76821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Chave esquerda 2"/>
          <p:cNvSpPr/>
          <p:nvPr/>
        </p:nvSpPr>
        <p:spPr>
          <a:xfrm>
            <a:off x="852435" y="3088104"/>
            <a:ext cx="113434" cy="1858212"/>
          </a:xfrm>
          <a:prstGeom prst="lef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2" name="CaixaDeTexto 1"/>
          <p:cNvSpPr txBox="1"/>
          <p:nvPr/>
        </p:nvSpPr>
        <p:spPr>
          <a:xfrm>
            <a:off x="758032" y="1766143"/>
            <a:ext cx="13456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50" dirty="0">
                <a:latin typeface="Calibri" panose="020F0502020204030204" pitchFamily="34" charset="0"/>
              </a:rPr>
              <a:t>*Proporção em análise com Ministério da Economia</a:t>
            </a:r>
            <a:endParaRPr lang="pt-BR" sz="7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ângulo 31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771467" y="3439590"/>
            <a:ext cx="7613237" cy="214841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29" name="Retângulo 28"/>
          <p:cNvSpPr/>
          <p:nvPr/>
        </p:nvSpPr>
        <p:spPr>
          <a:xfrm>
            <a:off x="772433" y="1485685"/>
            <a:ext cx="7613237" cy="18724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4" name="Retângulo 3"/>
          <p:cNvSpPr/>
          <p:nvPr/>
        </p:nvSpPr>
        <p:spPr>
          <a:xfrm>
            <a:off x="786612" y="2090622"/>
            <a:ext cx="3875579" cy="100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pt-BR" sz="1500" b="1" dirty="0">
                <a:latin typeface="Calibri Light" panose="020F0302020204030204" pitchFamily="34" charset="0"/>
              </a:rPr>
              <a:t>Contextualização: </a:t>
            </a:r>
          </a:p>
          <a:p>
            <a:pPr algn="just"/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Praticamente ¼ dos financiamentos foram realizados por famílias enquadradas na faixa 1 (renda até R$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1.800,000)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do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MCMV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788684" y="1570222"/>
            <a:ext cx="3758244" cy="1802544"/>
            <a:chOff x="-1538703" y="3351018"/>
            <a:chExt cx="4509893" cy="2507347"/>
          </a:xfrm>
        </p:grpSpPr>
        <p:graphicFrame>
          <p:nvGraphicFramePr>
            <p:cNvPr id="5" name="Gráfico 4"/>
            <p:cNvGraphicFramePr>
              <a:graphicFrameLocks/>
            </p:cNvGraphicFramePr>
            <p:nvPr>
              <p:extLst/>
            </p:nvPr>
          </p:nvGraphicFramePr>
          <p:xfrm>
            <a:off x="-1538703" y="3351018"/>
            <a:ext cx="4358103" cy="22587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CaixaDeTexto 5"/>
            <p:cNvSpPr txBox="1"/>
            <p:nvPr/>
          </p:nvSpPr>
          <p:spPr>
            <a:xfrm>
              <a:off x="-1175788" y="3909597"/>
              <a:ext cx="837700" cy="752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917" dirty="0">
                  <a:latin typeface="Calibri Light" panose="020F0302020204030204" pitchFamily="34" charset="0"/>
                </a:rPr>
                <a:t>220.787 </a:t>
              </a:r>
              <a:r>
                <a:rPr lang="pt-BR" sz="833" dirty="0">
                  <a:latin typeface="Calibri Light" panose="020F0302020204030204" pitchFamily="34" charset="0"/>
                </a:rPr>
                <a:t>mutuários</a:t>
              </a:r>
            </a:p>
            <a:p>
              <a:pPr algn="ctr">
                <a:spcBef>
                  <a:spcPts val="167"/>
                </a:spcBef>
              </a:pPr>
              <a:r>
                <a:rPr lang="pt-BR" sz="1000" dirty="0">
                  <a:latin typeface="Calibri Light" panose="020F0302020204030204" pitchFamily="34" charset="0"/>
                </a:rPr>
                <a:t>24%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1356182" y="3925104"/>
              <a:ext cx="837700" cy="752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917" dirty="0">
                  <a:latin typeface="Calibri Light" panose="020F0302020204030204" pitchFamily="34" charset="0"/>
                </a:rPr>
                <a:t>711.287</a:t>
              </a:r>
              <a:r>
                <a:rPr lang="pt-BR" sz="833" dirty="0">
                  <a:latin typeface="Calibri Light" panose="020F0302020204030204" pitchFamily="34" charset="0"/>
                </a:rPr>
                <a:t>mutuários</a:t>
              </a:r>
            </a:p>
            <a:p>
              <a:pPr algn="ctr">
                <a:spcBef>
                  <a:spcPts val="167"/>
                </a:spcBef>
              </a:pPr>
              <a:r>
                <a:rPr lang="pt-BR" sz="1000" dirty="0">
                  <a:latin typeface="Calibri Light" panose="020F0302020204030204" pitchFamily="34" charset="0"/>
                </a:rPr>
                <a:t>76%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257441" y="5545675"/>
              <a:ext cx="547166" cy="306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833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</a:rPr>
                <a:t>renda</a:t>
              </a:r>
              <a:endParaRPr lang="pt-BR" sz="833" dirty="0">
                <a:latin typeface="Calibri Light" panose="020F0302020204030204" pitchFamily="34" charset="0"/>
              </a:endParaRPr>
            </a:p>
          </p:txBody>
        </p:sp>
        <p:sp>
          <p:nvSpPr>
            <p:cNvPr id="9" name="Retângulo 8"/>
            <p:cNvSpPr/>
            <p:nvPr/>
          </p:nvSpPr>
          <p:spPr>
            <a:xfrm>
              <a:off x="1532898" y="5587133"/>
              <a:ext cx="1438292" cy="2712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667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 Light" panose="020F0302020204030204" pitchFamily="34" charset="0"/>
                </a:rPr>
                <a:t>data-base:31/12/2018</a:t>
              </a:r>
              <a:endParaRPr lang="pt-BR" sz="667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1105144" y="4041445"/>
            <a:ext cx="1844186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33" b="1" dirty="0">
                <a:latin typeface="Calibri Light" panose="020F0302020204030204" pitchFamily="34" charset="0"/>
              </a:rPr>
              <a:t>1 bilhão OGU:</a:t>
            </a:r>
            <a:r>
              <a:rPr lang="pt-BR" sz="1333" b="1" dirty="0">
                <a:latin typeface="Calibri Light" panose="020F0302020204030204" pitchFamily="34" charset="0"/>
                <a:sym typeface="Wingdings" panose="05000000000000000000" pitchFamily="2" charset="2"/>
              </a:rPr>
              <a:t> </a:t>
            </a:r>
          </a:p>
          <a:p>
            <a:r>
              <a:rPr lang="pt-BR" sz="1333" b="1" i="1" dirty="0">
                <a:latin typeface="Calibri Light" panose="020F0302020204030204" pitchFamily="34" charset="0"/>
              </a:rPr>
              <a:t>Quanto pode ser construído?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798283" y="3886455"/>
            <a:ext cx="9925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>12.500 UH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719917" y="3519586"/>
            <a:ext cx="2528294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pt-BR" sz="1333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>Faixa 1 </a:t>
            </a:r>
            <a:r>
              <a:rPr lang="pt-BR" sz="1333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> - </a:t>
            </a:r>
            <a:r>
              <a:rPr lang="pt-BR" sz="1333" b="1" i="1" dirty="0">
                <a:latin typeface="Calibri Light" panose="020F0302020204030204" pitchFamily="34" charset="0"/>
                <a:ea typeface="Calibri" charset="0"/>
                <a:cs typeface="Calibri" charset="0"/>
              </a:rPr>
              <a:t>MCMV</a:t>
            </a:r>
            <a:r>
              <a:rPr lang="pt-BR" sz="1333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/>
            </a:r>
            <a:br>
              <a:rPr lang="pt-BR" sz="1333" b="1" dirty="0">
                <a:latin typeface="Calibri Light" panose="020F0302020204030204" pitchFamily="34" charset="0"/>
                <a:ea typeface="Calibri" charset="0"/>
                <a:cs typeface="Calibri" charset="0"/>
              </a:rPr>
            </a:b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▪ valor médio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subsídio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= R$ 80 mil</a:t>
            </a:r>
            <a:b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</a:b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▪ </a:t>
            </a:r>
            <a:r>
              <a:rPr lang="pt-BR" sz="1333" dirty="0" err="1">
                <a:latin typeface="Calibri Light" panose="020F0302020204030204" pitchFamily="34" charset="0"/>
                <a:ea typeface="Calibri Light" charset="0"/>
                <a:cs typeface="Calibri Light" charset="0"/>
              </a:rPr>
              <a:t>subs</a:t>
            </a:r>
            <a:r>
              <a:rPr lang="en-US" sz="1333" dirty="0" err="1">
                <a:latin typeface="Calibri Light" panose="020F0302020204030204" pitchFamily="34" charset="0"/>
                <a:ea typeface="Calibri Light" charset="0"/>
                <a:cs typeface="Calibri Light" charset="0"/>
              </a:rPr>
              <a:t>ídio</a:t>
            </a:r>
            <a:r>
              <a:rPr lang="en-US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 OGU: 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R$ 80 mil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/>
            </a:r>
            <a:b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</a:br>
            <a:endParaRPr lang="pt-BR" sz="1333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13" name="Chave Direita 4"/>
          <p:cNvSpPr/>
          <p:nvPr/>
        </p:nvSpPr>
        <p:spPr>
          <a:xfrm>
            <a:off x="5679155" y="3635718"/>
            <a:ext cx="66261" cy="4603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500">
              <a:latin typeface="Calibri Light" panose="020F0302020204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438096" y="4750136"/>
            <a:ext cx="9925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500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>50.000 UH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679902" y="4262518"/>
            <a:ext cx="2950079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pt-BR" sz="1333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>Proposta Nível </a:t>
            </a:r>
            <a:r>
              <a:rPr lang="pt-BR" sz="1333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>I – </a:t>
            </a:r>
            <a:r>
              <a:rPr lang="pt-BR" sz="1333" b="1" i="1" dirty="0">
                <a:latin typeface="Calibri Light" panose="020F0302020204030204" pitchFamily="34" charset="0"/>
                <a:ea typeface="Calibri" charset="0"/>
                <a:cs typeface="Calibri" charset="0"/>
              </a:rPr>
              <a:t>Casa Brasileira</a:t>
            </a:r>
            <a:r>
              <a:rPr lang="pt-BR" sz="1333" b="1" i="1" dirty="0">
                <a:latin typeface="Calibri Light" panose="020F0302020204030204" pitchFamily="34" charset="0"/>
                <a:ea typeface="Calibri" charset="0"/>
                <a:cs typeface="Calibri" charset="0"/>
              </a:rPr>
              <a:t/>
            </a:r>
            <a:br>
              <a:rPr lang="pt-BR" sz="1333" b="1" i="1" dirty="0">
                <a:latin typeface="Calibri Light" panose="020F0302020204030204" pitchFamily="34" charset="0"/>
                <a:ea typeface="Calibri" charset="0"/>
                <a:cs typeface="Calibri" charset="0"/>
              </a:rPr>
            </a:b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▪ valor médio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subsídio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= R$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40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mil</a:t>
            </a:r>
            <a:b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</a:b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▪ </a:t>
            </a:r>
            <a:r>
              <a:rPr lang="pt-BR" sz="1333" dirty="0" err="1">
                <a:latin typeface="Calibri Light" panose="020F0302020204030204" pitchFamily="34" charset="0"/>
                <a:ea typeface="Calibri Light" charset="0"/>
                <a:cs typeface="Calibri Light" charset="0"/>
              </a:rPr>
              <a:t>subs</a:t>
            </a:r>
            <a:r>
              <a:rPr lang="en-US" sz="1333" dirty="0" err="1">
                <a:latin typeface="Calibri Light" panose="020F0302020204030204" pitchFamily="34" charset="0"/>
                <a:ea typeface="Calibri Light" charset="0"/>
                <a:cs typeface="Calibri Light" charset="0"/>
              </a:rPr>
              <a:t>ídio</a:t>
            </a:r>
            <a:r>
              <a:rPr lang="en-US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OGU: 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$ 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20 mil</a:t>
            </a:r>
            <a:endParaRPr lang="pt-BR" sz="1333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16" name="Chave Direita 12"/>
          <p:cNvSpPr/>
          <p:nvPr/>
        </p:nvSpPr>
        <p:spPr>
          <a:xfrm>
            <a:off x="5679155" y="4359095"/>
            <a:ext cx="66261" cy="63986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500">
              <a:latin typeface="Calibri Light" panose="020F030202020403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16" y="3598199"/>
            <a:ext cx="288286" cy="28828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254" y="4445657"/>
            <a:ext cx="288286" cy="288286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964" y="4445657"/>
            <a:ext cx="288286" cy="288286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24" y="4445657"/>
            <a:ext cx="288286" cy="288286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375" y="4445657"/>
            <a:ext cx="288286" cy="288286"/>
          </a:xfrm>
          <a:prstGeom prst="rect">
            <a:avLst/>
          </a:prstGeom>
        </p:spPr>
      </p:pic>
      <p:sp>
        <p:nvSpPr>
          <p:cNvPr id="23" name="Seta Circular 7"/>
          <p:cNvSpPr/>
          <p:nvPr/>
        </p:nvSpPr>
        <p:spPr>
          <a:xfrm rot="3370124">
            <a:off x="6447179" y="3968003"/>
            <a:ext cx="683052" cy="753815"/>
          </a:xfrm>
          <a:prstGeom prst="circularArrow">
            <a:avLst>
              <a:gd name="adj1" fmla="val 7977"/>
              <a:gd name="adj2" fmla="val 1748568"/>
              <a:gd name="adj3" fmla="val 16962981"/>
              <a:gd name="adj4" fmla="val 12714270"/>
              <a:gd name="adj5" fmla="val 1201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5966010" y="5107533"/>
            <a:ext cx="174460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4X </a:t>
            </a:r>
            <a:r>
              <a:rPr lang="pt-BR" sz="1500" b="1">
                <a:latin typeface="Calibri Light" panose="020F0302020204030204" pitchFamily="34" charset="0"/>
                <a:ea typeface="Calibri Light" charset="0"/>
                <a:cs typeface="Calibri Light" charset="0"/>
              </a:rPr>
              <a:t>MAIS UNIDADES</a:t>
            </a:r>
            <a:endParaRPr lang="pt-BR" sz="1500" dirty="0">
              <a:latin typeface="Calibri Light" panose="020F0302020204030204" pitchFamily="34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790509" y="1206603"/>
            <a:ext cx="7139008" cy="29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pt-BR" sz="1333" b="1" u="sng" dirty="0">
                <a:latin typeface="Calibri Light" panose="020F0302020204030204" pitchFamily="34" charset="0"/>
              </a:rPr>
              <a:t>NÍVEL I</a:t>
            </a:r>
            <a:r>
              <a:rPr lang="pt-BR" sz="1333" dirty="0">
                <a:latin typeface="Calibri Light" panose="020F0302020204030204" pitchFamily="34" charset="0"/>
              </a:rPr>
              <a:t>: </a:t>
            </a:r>
            <a:r>
              <a:rPr lang="pt-BR" sz="1333" i="1" dirty="0">
                <a:latin typeface="Calibri Light" panose="020F0302020204030204" pitchFamily="34" charset="0"/>
              </a:rPr>
              <a:t>reformulação do modelo de subsídios da atual faixa 1,5 de atendimento </a:t>
            </a:r>
            <a:r>
              <a:rPr lang="pt-BR" sz="1333" i="1" dirty="0">
                <a:latin typeface="Calibri Light" panose="020F0302020204030204" pitchFamily="34" charset="0"/>
              </a:rPr>
              <a:t>MCMV</a:t>
            </a:r>
            <a:r>
              <a:rPr lang="pt-BR" sz="1333" i="1" dirty="0">
                <a:latin typeface="Calibri Light" panose="020F0302020204030204" pitchFamily="34" charset="0"/>
              </a:rPr>
              <a:t>.</a:t>
            </a:r>
            <a:endParaRPr lang="pt-BR" sz="1125" i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400415" y="5070029"/>
            <a:ext cx="3936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dirty="0">
                <a:latin typeface="Calibri Light" panose="020F0302020204030204" pitchFamily="34" charset="0"/>
              </a:rPr>
              <a:t>*Proporção de subsídios alocados por cada fundo a serem analisados </a:t>
            </a:r>
            <a:r>
              <a:rPr lang="en-US" sz="1000" dirty="0">
                <a:latin typeface="Calibri Light" panose="020F0302020204030204" pitchFamily="34" charset="0"/>
              </a:rPr>
              <a:t>junto </a:t>
            </a:r>
            <a:r>
              <a:rPr lang="en-US" sz="1000" dirty="0" err="1">
                <a:latin typeface="Calibri Light" panose="020F0302020204030204" pitchFamily="34" charset="0"/>
              </a:rPr>
              <a:t>ao</a:t>
            </a:r>
            <a:r>
              <a:rPr lang="en-US" sz="1000" dirty="0">
                <a:latin typeface="Calibri Light" panose="020F0302020204030204" pitchFamily="34" charset="0"/>
              </a:rPr>
              <a:t> </a:t>
            </a:r>
            <a:r>
              <a:rPr lang="pt-BR" sz="1000" dirty="0" err="1">
                <a:latin typeface="Calibri Light" panose="020F0302020204030204" pitchFamily="34" charset="0"/>
              </a:rPr>
              <a:t>Minist</a:t>
            </a:r>
            <a:r>
              <a:rPr lang="en-US" sz="1000" dirty="0" err="1">
                <a:latin typeface="Calibri Light" panose="020F0302020204030204" pitchFamily="34" charset="0"/>
              </a:rPr>
              <a:t>ério</a:t>
            </a:r>
            <a:r>
              <a:rPr lang="en-US" sz="1000" dirty="0">
                <a:latin typeface="Calibri Light" panose="020F0302020204030204" pitchFamily="34" charset="0"/>
              </a:rPr>
              <a:t> da </a:t>
            </a:r>
            <a:r>
              <a:rPr lang="en-US" sz="1000" dirty="0" err="1">
                <a:latin typeface="Calibri Light" panose="020F0302020204030204" pitchFamily="34" charset="0"/>
              </a:rPr>
              <a:t>Economia</a:t>
            </a:r>
            <a:r>
              <a:rPr lang="pt-BR" sz="1000" dirty="0">
                <a:latin typeface="Calibri Light" panose="020F0302020204030204" pitchFamily="34" charset="0"/>
              </a:rPr>
              <a:t>.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748890" y="180705"/>
            <a:ext cx="6189671" cy="106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i="1" dirty="0">
                <a:latin typeface="Calibri" pitchFamily="34" charset="0"/>
              </a:rPr>
              <a:t>Programas</a:t>
            </a:r>
          </a:p>
          <a:p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PA 1.2 – Promoção </a:t>
            </a:r>
            <a:r>
              <a:rPr lang="pt-BR" sz="1500" b="1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Financiada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de UH em áreas urbanas</a:t>
            </a:r>
            <a:endParaRPr lang="pt-BR" sz="15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0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247650" y="511175"/>
            <a:ext cx="6191250" cy="4527550"/>
          </a:xfrm>
        </p:spPr>
        <p:txBody>
          <a:bodyPr/>
          <a:lstStyle/>
          <a:p>
            <a:r>
              <a:rPr lang="pt-BR" sz="2700" dirty="0" smtClean="0"/>
              <a:t>DESEMPENHO</a:t>
            </a:r>
          </a:p>
          <a:p>
            <a:r>
              <a:rPr lang="pt-BR" sz="2700" dirty="0" smtClean="0"/>
              <a:t>INSTRUMENTOS DE PLANEJAMENTO E IMPLEMENTAÇÃO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90191959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514350" y="2737454"/>
            <a:ext cx="7885499" cy="29077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20" name="CaixaDeTexto 19"/>
          <p:cNvSpPr txBox="1"/>
          <p:nvPr/>
        </p:nvSpPr>
        <p:spPr>
          <a:xfrm>
            <a:off x="814133" y="535564"/>
            <a:ext cx="7627416" cy="60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i="1" dirty="0">
                <a:latin typeface="Calibri" pitchFamily="34" charset="0"/>
              </a:rPr>
              <a:t>Carteira </a:t>
            </a:r>
            <a:r>
              <a:rPr lang="pt-BR" sz="1667" i="1" dirty="0">
                <a:latin typeface="Calibri" pitchFamily="34" charset="0"/>
              </a:rPr>
              <a:t>de Produtos/Programas</a:t>
            </a:r>
          </a:p>
          <a:p>
            <a:r>
              <a:rPr lang="pt-BR" sz="1667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PA 1.4 – Promoção Financiada de unidades habitacionais em áreas urbanas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748890" y="159538"/>
            <a:ext cx="6189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alibri" pitchFamily="34" charset="0"/>
              </a:rPr>
              <a:t>NOVOS PROGRAMAS DE HABITA</a:t>
            </a:r>
            <a:r>
              <a:rPr lang="en-US" sz="2000" b="1" dirty="0">
                <a:latin typeface="Calibri" pitchFamily="34" charset="0"/>
              </a:rPr>
              <a:t>ÇÃO SOCIAL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14351" y="1127219"/>
            <a:ext cx="7926508" cy="1579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500" b="1" dirty="0">
                <a:latin typeface="Calibri" panose="020F0502020204030204" pitchFamily="34" charset="0"/>
              </a:rPr>
              <a:t>Nível I: </a:t>
            </a:r>
            <a:r>
              <a:rPr lang="pt-BR" sz="1500" dirty="0">
                <a:latin typeface="Calibri Light" charset="0"/>
                <a:ea typeface="Calibri Light" charset="0"/>
                <a:cs typeface="Calibri Light" charset="0"/>
              </a:rPr>
              <a:t>auxilia famílias com renda bruta de </a:t>
            </a:r>
            <a:r>
              <a:rPr lang="pt-BR" sz="1500" dirty="0" err="1">
                <a:latin typeface="Calibri Light" charset="0"/>
                <a:ea typeface="Calibri Light" charset="0"/>
                <a:cs typeface="Calibri Light" charset="0"/>
              </a:rPr>
              <a:t>at</a:t>
            </a:r>
            <a:r>
              <a:rPr lang="en-US" sz="1500" dirty="0" err="1">
                <a:latin typeface="Calibri Light" charset="0"/>
                <a:ea typeface="Calibri Light" charset="0"/>
                <a:cs typeface="Calibri Light" charset="0"/>
              </a:rPr>
              <a:t>é</a:t>
            </a:r>
            <a:r>
              <a:rPr lang="en-US" sz="1500" dirty="0">
                <a:latin typeface="Calibri Light" charset="0"/>
                <a:ea typeface="Calibri Light" charset="0"/>
                <a:cs typeface="Calibri Light" charset="0"/>
              </a:rPr>
              <a:t> 2 SM (</a:t>
            </a:r>
            <a:r>
              <a:rPr lang="en-US" sz="1500" dirty="0" err="1">
                <a:latin typeface="Calibri Light" charset="0"/>
                <a:ea typeface="Calibri Light" charset="0"/>
                <a:cs typeface="Calibri Light" charset="0"/>
              </a:rPr>
              <a:t>ajustada</a:t>
            </a:r>
            <a:r>
              <a:rPr lang="en-US" sz="1500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500" dirty="0" err="1">
                <a:latin typeface="Calibri Light" charset="0"/>
                <a:ea typeface="Calibri Light" charset="0"/>
                <a:cs typeface="Calibri Light" charset="0"/>
              </a:rPr>
              <a:t>pelo</a:t>
            </a:r>
            <a:r>
              <a:rPr lang="en-US" sz="1500" dirty="0"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en-US" sz="1500" dirty="0" err="1">
                <a:latin typeface="Calibri Light" charset="0"/>
                <a:ea typeface="Calibri Light" charset="0"/>
                <a:cs typeface="Calibri Light" charset="0"/>
              </a:rPr>
              <a:t>fator</a:t>
            </a:r>
            <a:r>
              <a:rPr lang="en-US" sz="1500" dirty="0">
                <a:latin typeface="Calibri Light" charset="0"/>
                <a:ea typeface="Calibri Light" charset="0"/>
                <a:cs typeface="Calibri Light" charset="0"/>
              </a:rPr>
              <a:t> de </a:t>
            </a:r>
            <a:r>
              <a:rPr lang="en-US" sz="1500" dirty="0" err="1">
                <a:latin typeface="Calibri Light" charset="0"/>
                <a:ea typeface="Calibri Light" charset="0"/>
                <a:cs typeface="Calibri Light" charset="0"/>
              </a:rPr>
              <a:t>localização</a:t>
            </a:r>
            <a:r>
              <a:rPr lang="en-US" sz="1500" dirty="0">
                <a:latin typeface="Calibri Light" charset="0"/>
                <a:ea typeface="Calibri Light" charset="0"/>
                <a:cs typeface="Calibri Light" charset="0"/>
              </a:rPr>
              <a:t>) </a:t>
            </a:r>
            <a:r>
              <a:rPr lang="pt-BR" sz="1500" dirty="0">
                <a:latin typeface="Calibri Light" charset="0"/>
                <a:ea typeface="Calibri Light" charset="0"/>
                <a:cs typeface="Calibri Light" charset="0"/>
              </a:rPr>
              <a:t>que não acessam ou que necessitam de auxílio para acessar o mercado formal para moradia e que também não se enquadram nos produtos habitacionais.</a:t>
            </a:r>
            <a:br>
              <a:rPr lang="pt-BR" sz="1500" dirty="0">
                <a:latin typeface="Calibri Light" charset="0"/>
                <a:ea typeface="Calibri Light" charset="0"/>
                <a:cs typeface="Calibri Light" charset="0"/>
              </a:rPr>
            </a:br>
            <a:endParaRPr lang="pt-BR" sz="667" dirty="0">
              <a:latin typeface="Calibri" panose="020F0502020204030204" pitchFamily="34" charset="0"/>
            </a:endParaRPr>
          </a:p>
          <a:p>
            <a:pPr algn="just"/>
            <a:r>
              <a:rPr lang="pt-BR" sz="1500" b="1" dirty="0">
                <a:latin typeface="Calibri" panose="020F0502020204030204" pitchFamily="34" charset="0"/>
              </a:rPr>
              <a:t>Níveis II e III: </a:t>
            </a:r>
            <a:r>
              <a:rPr lang="pt-BR" sz="1500" dirty="0">
                <a:latin typeface="Calibri Light" charset="0"/>
                <a:ea typeface="Calibri Light" charset="0"/>
                <a:cs typeface="Calibri Light" charset="0"/>
              </a:rPr>
              <a:t>auxiliam famílias com renda bruta mensal entre 2-4 e 4-7 SM (ajustada pelo fator de localiza</a:t>
            </a:r>
            <a:r>
              <a:rPr lang="en-US" sz="1500" dirty="0" err="1">
                <a:latin typeface="Calibri Light" charset="0"/>
                <a:ea typeface="Calibri Light" charset="0"/>
                <a:cs typeface="Calibri Light" charset="0"/>
              </a:rPr>
              <a:t>ção</a:t>
            </a:r>
            <a:r>
              <a:rPr lang="en-US" sz="1500" dirty="0">
                <a:latin typeface="Calibri Light" charset="0"/>
                <a:ea typeface="Calibri Light" charset="0"/>
                <a:cs typeface="Calibri Light" charset="0"/>
              </a:rPr>
              <a:t>) </a:t>
            </a:r>
            <a:r>
              <a:rPr lang="pt-BR" sz="1500" dirty="0">
                <a:latin typeface="Calibri Light" charset="0"/>
                <a:ea typeface="Calibri Light" charset="0"/>
                <a:cs typeface="Calibri Light" charset="0"/>
              </a:rPr>
              <a:t>que conseguem acessar o mercado formal para moradia, mas que necessitam de auxílio para arcar com um financiamento habitacional.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76228" y="2766358"/>
            <a:ext cx="949359" cy="217827"/>
          </a:xfrm>
          <a:prstGeom prst="rect">
            <a:avLst/>
          </a:prstGeom>
          <a:noFill/>
        </p:spPr>
        <p:txBody>
          <a:bodyPr wrap="square" lIns="82371" tIns="41185" rIns="82371" bIns="41185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t-BR" sz="875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renda familiar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002502" y="3660655"/>
            <a:ext cx="3806732" cy="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830564" y="4352379"/>
            <a:ext cx="1665320" cy="0"/>
          </a:xfrm>
          <a:prstGeom prst="line">
            <a:avLst/>
          </a:prstGeom>
          <a:ln w="38100">
            <a:solidFill>
              <a:srgbClr val="009999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Conector de seta reta 68"/>
          <p:cNvCxnSpPr/>
          <p:nvPr/>
        </p:nvCxnSpPr>
        <p:spPr>
          <a:xfrm>
            <a:off x="989783" y="3009647"/>
            <a:ext cx="7134525" cy="29533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941937" y="3695578"/>
            <a:ext cx="2158488" cy="390951"/>
          </a:xfrm>
          <a:prstGeom prst="rect">
            <a:avLst/>
          </a:prstGeom>
          <a:noFill/>
        </p:spPr>
        <p:txBody>
          <a:bodyPr wrap="square" lIns="82371" tIns="41185" rIns="82371" bIns="41185"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f</a:t>
            </a:r>
            <a:r>
              <a:rPr lang="pt-BR" sz="1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amílias que necessitam de auxílio para acessar um financiamento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941937" y="4382141"/>
            <a:ext cx="3094630" cy="237063"/>
          </a:xfrm>
          <a:prstGeom prst="rect">
            <a:avLst/>
          </a:prstGeom>
          <a:noFill/>
        </p:spPr>
        <p:txBody>
          <a:bodyPr wrap="square" lIns="82371" tIns="41185" rIns="82371" bIns="41185"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f</a:t>
            </a:r>
            <a:r>
              <a:rPr lang="pt-BR" sz="1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amílias que acessam financiamento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114555" y="2799183"/>
            <a:ext cx="768605" cy="217827"/>
          </a:xfrm>
          <a:prstGeom prst="rect">
            <a:avLst/>
          </a:prstGeom>
          <a:noFill/>
        </p:spPr>
        <p:txBody>
          <a:bodyPr wrap="square" lIns="82371" tIns="41185" rIns="82371" bIns="41185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875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4 SM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446262" y="2799183"/>
            <a:ext cx="768605" cy="217827"/>
          </a:xfrm>
          <a:prstGeom prst="rect">
            <a:avLst/>
          </a:prstGeom>
          <a:noFill/>
        </p:spPr>
        <p:txBody>
          <a:bodyPr wrap="square" lIns="82371" tIns="41185" rIns="82371" bIns="41185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875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até 2 SM</a:t>
            </a:r>
          </a:p>
        </p:txBody>
      </p:sp>
      <p:cxnSp>
        <p:nvCxnSpPr>
          <p:cNvPr id="16" name="Conector reto 75"/>
          <p:cNvCxnSpPr/>
          <p:nvPr/>
        </p:nvCxnSpPr>
        <p:spPr>
          <a:xfrm>
            <a:off x="4830564" y="3017010"/>
            <a:ext cx="0" cy="2281285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lgDash"/>
          </a:ln>
          <a:effectLst/>
        </p:spPr>
      </p:cxnSp>
      <p:sp>
        <p:nvSpPr>
          <p:cNvPr id="17" name="CaixaDeTexto 16"/>
          <p:cNvSpPr txBox="1"/>
          <p:nvPr/>
        </p:nvSpPr>
        <p:spPr>
          <a:xfrm>
            <a:off x="7571952" y="2799183"/>
            <a:ext cx="768605" cy="217827"/>
          </a:xfrm>
          <a:prstGeom prst="rect">
            <a:avLst/>
          </a:prstGeom>
          <a:noFill/>
        </p:spPr>
        <p:txBody>
          <a:bodyPr wrap="square" lIns="82371" tIns="41185" rIns="82371" bIns="41185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875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7 SM</a:t>
            </a:r>
          </a:p>
        </p:txBody>
      </p:sp>
      <p:cxnSp>
        <p:nvCxnSpPr>
          <p:cNvPr id="18" name="Conector reto 75"/>
          <p:cNvCxnSpPr/>
          <p:nvPr/>
        </p:nvCxnSpPr>
        <p:spPr>
          <a:xfrm>
            <a:off x="6498858" y="3039180"/>
            <a:ext cx="0" cy="2259115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lgDash"/>
          </a:ln>
          <a:effectLst/>
        </p:spPr>
      </p:cxnSp>
      <p:cxnSp>
        <p:nvCxnSpPr>
          <p:cNvPr id="19" name="Conector reto 75"/>
          <p:cNvCxnSpPr/>
          <p:nvPr/>
        </p:nvCxnSpPr>
        <p:spPr>
          <a:xfrm>
            <a:off x="7956254" y="3039181"/>
            <a:ext cx="0" cy="2121674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lgDash"/>
          </a:ln>
          <a:effectLst/>
        </p:spPr>
      </p:cxnSp>
      <p:sp>
        <p:nvSpPr>
          <p:cNvPr id="22" name="Retângulo 21"/>
          <p:cNvSpPr/>
          <p:nvPr/>
        </p:nvSpPr>
        <p:spPr>
          <a:xfrm>
            <a:off x="5012993" y="4388552"/>
            <a:ext cx="1268426" cy="224303"/>
          </a:xfrm>
          <a:prstGeom prst="rect">
            <a:avLst/>
          </a:prstGeom>
        </p:spPr>
        <p:txBody>
          <a:bodyPr wrap="square" lIns="82371" tIns="41185" rIns="82371" bIns="41185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917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desconto FGTS</a:t>
            </a:r>
            <a:endParaRPr lang="pt-BR" sz="750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3320688" y="3712587"/>
            <a:ext cx="1488547" cy="224303"/>
          </a:xfrm>
          <a:prstGeom prst="rect">
            <a:avLst/>
          </a:prstGeom>
        </p:spPr>
        <p:txBody>
          <a:bodyPr wrap="square" lIns="82371" tIns="41185" rIns="82371" bIns="41185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917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desconto OGU + FGTS*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975552" y="4086830"/>
            <a:ext cx="1041027" cy="314007"/>
          </a:xfrm>
          <a:prstGeom prst="rect">
            <a:avLst/>
          </a:prstGeom>
        </p:spPr>
        <p:txBody>
          <a:bodyPr wrap="square" lIns="82371" tIns="41185" rIns="82371" bIns="4118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15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Nível II</a:t>
            </a:r>
            <a:endParaRPr lang="pt-BR" sz="917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961995" y="3387559"/>
            <a:ext cx="900830" cy="314007"/>
          </a:xfrm>
          <a:prstGeom prst="rect">
            <a:avLst/>
          </a:prstGeom>
          <a:noFill/>
        </p:spPr>
        <p:txBody>
          <a:bodyPr wrap="square" lIns="82371" tIns="41185" rIns="82371" bIns="4118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15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Nível I</a:t>
            </a:r>
            <a:endParaRPr lang="pt-BR" sz="917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41937" y="5061233"/>
            <a:ext cx="3094630" cy="237063"/>
          </a:xfrm>
          <a:prstGeom prst="rect">
            <a:avLst/>
          </a:prstGeom>
          <a:noFill/>
        </p:spPr>
        <p:txBody>
          <a:bodyPr wrap="square" lIns="82371" tIns="41185" rIns="82371" bIns="41185"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f</a:t>
            </a:r>
            <a:r>
              <a:rPr lang="pt-BR" sz="10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amílias que acessam financiamento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6508751" y="4808106"/>
            <a:ext cx="1494680" cy="506560"/>
          </a:xfrm>
          <a:prstGeom prst="rect">
            <a:avLst/>
          </a:prstGeom>
        </p:spPr>
        <p:txBody>
          <a:bodyPr wrap="square" lIns="82371" tIns="41185" rIns="82371" bIns="4118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pt-BR" sz="91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pt-BR" sz="917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axas de juros reduzidas*</a:t>
            </a:r>
          </a:p>
          <a:p>
            <a:pPr algn="ctr" fontAlgn="base">
              <a:spcAft>
                <a:spcPct val="0"/>
              </a:spcAft>
              <a:defRPr/>
            </a:pPr>
            <a:endParaRPr lang="pt-BR" sz="917" i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pt-BR" sz="91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sem desconto</a:t>
            </a:r>
            <a:endParaRPr lang="pt-BR" sz="750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975552" y="4765922"/>
            <a:ext cx="887273" cy="314007"/>
          </a:xfrm>
          <a:prstGeom prst="rect">
            <a:avLst/>
          </a:prstGeom>
        </p:spPr>
        <p:txBody>
          <a:bodyPr wrap="square" lIns="82371" tIns="41185" rIns="82371" bIns="4118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pt-BR" sz="15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Nível III</a:t>
            </a:r>
            <a:endParaRPr lang="pt-BR" sz="917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6" name="Conector reto 75"/>
          <p:cNvCxnSpPr/>
          <p:nvPr/>
        </p:nvCxnSpPr>
        <p:spPr>
          <a:xfrm flipH="1" flipV="1">
            <a:off x="1002503" y="4349541"/>
            <a:ext cx="3828063" cy="2838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lgDash"/>
          </a:ln>
          <a:effectLst/>
        </p:spPr>
      </p:cxnSp>
      <p:cxnSp>
        <p:nvCxnSpPr>
          <p:cNvPr id="37" name="Conector reto 75"/>
          <p:cNvCxnSpPr/>
          <p:nvPr/>
        </p:nvCxnSpPr>
        <p:spPr>
          <a:xfrm flipH="1">
            <a:off x="1002503" y="5028483"/>
            <a:ext cx="5562368" cy="150"/>
          </a:xfrm>
          <a:prstGeom prst="line">
            <a:avLst/>
          </a:prstGeom>
          <a:noFill/>
          <a:ln w="12700" cap="flat" cmpd="sng" algn="ctr">
            <a:solidFill>
              <a:schemeClr val="bg1">
                <a:lumMod val="85000"/>
              </a:schemeClr>
            </a:solidFill>
            <a:prstDash val="lgDash"/>
          </a:ln>
          <a:effectLst/>
        </p:spPr>
      </p:cxnSp>
      <p:cxnSp>
        <p:nvCxnSpPr>
          <p:cNvPr id="29" name="Conector reto 28"/>
          <p:cNvCxnSpPr/>
          <p:nvPr/>
        </p:nvCxnSpPr>
        <p:spPr>
          <a:xfrm>
            <a:off x="6498857" y="5028483"/>
            <a:ext cx="1457397" cy="0"/>
          </a:xfrm>
          <a:prstGeom prst="line">
            <a:avLst/>
          </a:prstGeom>
          <a:ln w="38100">
            <a:solidFill>
              <a:srgbClr val="00666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2794843" y="5398942"/>
            <a:ext cx="35244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alibri Light" panose="020F0302020204030204" pitchFamily="34" charset="0"/>
              </a:rPr>
              <a:t>*</a:t>
            </a:r>
            <a:r>
              <a:rPr lang="en-US" sz="1000" dirty="0" err="1">
                <a:latin typeface="Calibri Light" panose="020F0302020204030204" pitchFamily="34" charset="0"/>
              </a:rPr>
              <a:t>Em</a:t>
            </a:r>
            <a:r>
              <a:rPr lang="en-US" sz="1000" dirty="0">
                <a:latin typeface="Calibri Light" panose="020F0302020204030204" pitchFamily="34" charset="0"/>
              </a:rPr>
              <a:t> </a:t>
            </a:r>
            <a:r>
              <a:rPr lang="en-US" sz="1000" dirty="0" err="1">
                <a:latin typeface="Calibri Light" panose="020F0302020204030204" pitchFamily="34" charset="0"/>
              </a:rPr>
              <a:t>análise</a:t>
            </a:r>
            <a:r>
              <a:rPr lang="en-US" sz="1000" dirty="0">
                <a:latin typeface="Calibri Light" panose="020F0302020204030204" pitchFamily="34" charset="0"/>
              </a:rPr>
              <a:t> junto </a:t>
            </a:r>
            <a:r>
              <a:rPr lang="en-US" sz="1000" dirty="0" err="1">
                <a:latin typeface="Calibri Light" panose="020F0302020204030204" pitchFamily="34" charset="0"/>
              </a:rPr>
              <a:t>ao</a:t>
            </a:r>
            <a:r>
              <a:rPr lang="pt-BR" sz="1000" dirty="0">
                <a:latin typeface="Calibri Light" panose="020F0302020204030204" pitchFamily="34" charset="0"/>
              </a:rPr>
              <a:t> </a:t>
            </a:r>
            <a:r>
              <a:rPr lang="pt-BR" sz="1000" dirty="0" err="1">
                <a:latin typeface="Calibri Light" panose="020F0302020204030204" pitchFamily="34" charset="0"/>
              </a:rPr>
              <a:t>Minist</a:t>
            </a:r>
            <a:r>
              <a:rPr lang="en-US" sz="1000" dirty="0" err="1">
                <a:latin typeface="Calibri Light" panose="020F0302020204030204" pitchFamily="34" charset="0"/>
              </a:rPr>
              <a:t>ério</a:t>
            </a:r>
            <a:r>
              <a:rPr lang="en-US" sz="1000" dirty="0">
                <a:latin typeface="Calibri Light" panose="020F0302020204030204" pitchFamily="34" charset="0"/>
              </a:rPr>
              <a:t> da </a:t>
            </a:r>
            <a:r>
              <a:rPr lang="en-US" sz="1000" dirty="0" err="1">
                <a:latin typeface="Calibri Light" panose="020F0302020204030204" pitchFamily="34" charset="0"/>
              </a:rPr>
              <a:t>Economia</a:t>
            </a:r>
            <a:r>
              <a:rPr lang="pt-BR" sz="1000" dirty="0">
                <a:latin typeface="Calibri Light" panose="020F0302020204030204" pitchFamily="34" charset="0"/>
              </a:rPr>
              <a:t>.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4925815" y="4123675"/>
            <a:ext cx="1494680" cy="224303"/>
          </a:xfrm>
          <a:prstGeom prst="rect">
            <a:avLst/>
          </a:prstGeom>
        </p:spPr>
        <p:txBody>
          <a:bodyPr wrap="square" lIns="82371" tIns="41185" rIns="82371" bIns="4118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pt-BR" sz="91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pt-BR" sz="917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axas de juros reduzidas*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3320220" y="3436615"/>
            <a:ext cx="1494680" cy="224303"/>
          </a:xfrm>
          <a:prstGeom prst="rect">
            <a:avLst/>
          </a:prstGeom>
        </p:spPr>
        <p:txBody>
          <a:bodyPr wrap="square" lIns="82371" tIns="41185" rIns="82371" bIns="4118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pt-BR" sz="91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pt-BR" sz="917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axas de juros reduzidas*</a:t>
            </a:r>
          </a:p>
        </p:txBody>
      </p:sp>
    </p:spTree>
    <p:extLst>
      <p:ext uri="{BB962C8B-B14F-4D97-AF65-F5344CB8AC3E}">
        <p14:creationId xmlns:p14="http://schemas.microsoft.com/office/powerpoint/2010/main" val="36485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ângulo 50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 rot="16200000">
            <a:off x="6550273" y="1878071"/>
            <a:ext cx="554257" cy="34736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57" name="Retângulo 56"/>
          <p:cNvSpPr/>
          <p:nvPr/>
        </p:nvSpPr>
        <p:spPr>
          <a:xfrm>
            <a:off x="628650" y="4071711"/>
            <a:ext cx="7781782" cy="14473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83" name="Retângulo de cantos arredondados 82"/>
          <p:cNvSpPr/>
          <p:nvPr/>
        </p:nvSpPr>
        <p:spPr>
          <a:xfrm>
            <a:off x="7186127" y="4366385"/>
            <a:ext cx="1174674" cy="107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81" name="Retângulo de cantos arredondados 80"/>
          <p:cNvSpPr/>
          <p:nvPr/>
        </p:nvSpPr>
        <p:spPr>
          <a:xfrm>
            <a:off x="5811341" y="4366385"/>
            <a:ext cx="1174674" cy="107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4436676" y="4368957"/>
            <a:ext cx="1174674" cy="107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72" name="Retângulo 71"/>
          <p:cNvSpPr/>
          <p:nvPr/>
        </p:nvSpPr>
        <p:spPr>
          <a:xfrm>
            <a:off x="628650" y="3154315"/>
            <a:ext cx="7781782" cy="5565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7" name="CaixaDeTexto 6"/>
          <p:cNvSpPr txBox="1"/>
          <p:nvPr/>
        </p:nvSpPr>
        <p:spPr>
          <a:xfrm>
            <a:off x="748890" y="180705"/>
            <a:ext cx="6189671" cy="836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PA 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2.1 – Serviço </a:t>
            </a:r>
            <a:r>
              <a:rPr lang="pt-BR" sz="1500" b="1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Assistido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de Moradia Social</a:t>
            </a:r>
            <a:endParaRPr lang="pt-BR" sz="15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628650" y="1356225"/>
            <a:ext cx="6008739" cy="14473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grpSp>
        <p:nvGrpSpPr>
          <p:cNvPr id="38" name="Grupo 37"/>
          <p:cNvGrpSpPr/>
          <p:nvPr/>
        </p:nvGrpSpPr>
        <p:grpSpPr>
          <a:xfrm>
            <a:off x="2023997" y="1409142"/>
            <a:ext cx="2621109" cy="1412713"/>
            <a:chOff x="1681241" y="1458486"/>
            <a:chExt cx="3145331" cy="1695255"/>
          </a:xfrm>
        </p:grpSpPr>
        <p:graphicFrame>
          <p:nvGraphicFramePr>
            <p:cNvPr id="39" name="Gráfico 38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0" name="CaixaDeTexto 39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sp>
        <p:nvSpPr>
          <p:cNvPr id="42" name="CaixaDeTexto 41"/>
          <p:cNvSpPr txBox="1"/>
          <p:nvPr/>
        </p:nvSpPr>
        <p:spPr>
          <a:xfrm>
            <a:off x="2221653" y="1415914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PERFIL DESEMBOLSO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43" name="Conector reto 42"/>
          <p:cNvCxnSpPr/>
          <p:nvPr/>
        </p:nvCxnSpPr>
        <p:spPr>
          <a:xfrm flipV="1">
            <a:off x="2226458" y="1531330"/>
            <a:ext cx="0" cy="11632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1137404" y="1756328"/>
            <a:ext cx="617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OGU</a:t>
            </a:r>
          </a:p>
          <a:p>
            <a:pPr algn="ctr"/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FAR) </a:t>
            </a:r>
          </a:p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100%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836338" y="3251226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FAIXA DE RENDA </a:t>
            </a:r>
          </a:p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ATENDIDA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2392111" y="3279649"/>
            <a:ext cx="9009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Até 1 SM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8" name="Picture 4" descr="Resultado de imagem para pictograma FAmíli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11369" r="13385" b="20895"/>
          <a:stretch/>
        </p:blipFill>
        <p:spPr bwMode="auto">
          <a:xfrm>
            <a:off x="1908908" y="3207176"/>
            <a:ext cx="432434" cy="439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49" name="CaixaDeTexto 48"/>
          <p:cNvSpPr txBox="1"/>
          <p:nvPr/>
        </p:nvSpPr>
        <p:spPr>
          <a:xfrm>
            <a:off x="4725907" y="2217994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EXECUÇÃO UH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4666654" y="1410745"/>
            <a:ext cx="1843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CONTRAPARTIDA OBRIGATÓRIA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4654560" y="1662034"/>
            <a:ext cx="599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SIM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5153702" y="1547895"/>
            <a:ext cx="1428175" cy="74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Terreno público </a:t>
            </a:r>
          </a:p>
          <a:p>
            <a:r>
              <a:rPr lang="pt-BR" sz="917" dirty="0">
                <a:solidFill>
                  <a:schemeClr val="accent6">
                    <a:lumMod val="75000"/>
                  </a:schemeClr>
                </a:solidFill>
              </a:rPr>
              <a:t>(inclui possibilidade de utilização de imóveis da União - SPU)</a:t>
            </a:r>
            <a:endParaRPr lang="pt-BR" sz="917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5" name="Conector reto 54"/>
          <p:cNvCxnSpPr/>
          <p:nvPr/>
        </p:nvCxnSpPr>
        <p:spPr>
          <a:xfrm>
            <a:off x="2436117" y="2192632"/>
            <a:ext cx="0" cy="39294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749006" y="1099667"/>
            <a:ext cx="622311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ETAPA I – </a:t>
            </a:r>
            <a:r>
              <a:rPr lang="pt-BR" sz="1333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CONSTITUIÇÃO PARQUE IMOBILIÁRIO </a:t>
            </a:r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1333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MDR (alienado ao Ente Público Local)</a:t>
            </a:r>
            <a:endParaRPr lang="pt-BR" sz="15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4277593" y="4368957"/>
            <a:ext cx="1475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UNIÃO</a:t>
            </a:r>
          </a:p>
          <a:p>
            <a:pPr algn="ctr"/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MCIDADANIA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738831" y="3815153"/>
            <a:ext cx="586211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ETAPA III – </a:t>
            </a:r>
            <a:r>
              <a:rPr lang="pt-BR" sz="1333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GESTÃO E PRESTAÇÃO SERVIÇO </a:t>
            </a:r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1333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MCIDADANIA + ENTE PÚBLICO LOCAL</a:t>
            </a:r>
            <a:endParaRPr lang="pt-BR" sz="1667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4725906" y="2372688"/>
            <a:ext cx="2212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Empresa do ramo da construção civil</a:t>
            </a:r>
            <a:endParaRPr lang="pt-BR" sz="917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761423" y="2880769"/>
            <a:ext cx="519732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ETAPA II – </a:t>
            </a:r>
            <a:r>
              <a:rPr lang="pt-BR" sz="1333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SELEÇÃO DE FAMÍLIAS </a:t>
            </a:r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1333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MCIDADANIA + ENTE PUBLICO LOCAL</a:t>
            </a:r>
            <a:endParaRPr lang="pt-BR" sz="1667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3561541" y="3186250"/>
            <a:ext cx="22033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ENTE PÚBLICO LOCAL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seleciona famílias usuárias da Assistência Social básica ou especial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>
            <a:off x="5982561" y="3186249"/>
            <a:ext cx="22033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MCIDADANIA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Realiza monitoramento contínuo do perfil das famílias atendidas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5584947" y="3251225"/>
            <a:ext cx="23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5660869" y="4410026"/>
            <a:ext cx="1475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ENTE PÚBLICO </a:t>
            </a:r>
          </a:p>
        </p:txBody>
      </p:sp>
      <p:sp>
        <p:nvSpPr>
          <p:cNvPr id="77" name="CaixaDeTexto 76"/>
          <p:cNvSpPr txBox="1"/>
          <p:nvPr/>
        </p:nvSpPr>
        <p:spPr>
          <a:xfrm>
            <a:off x="7324778" y="4416688"/>
            <a:ext cx="897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FAMÍLIAS</a:t>
            </a:r>
          </a:p>
        </p:txBody>
      </p:sp>
      <p:sp>
        <p:nvSpPr>
          <p:cNvPr id="78" name="CaixaDeTexto 77"/>
          <p:cNvSpPr txBox="1"/>
          <p:nvPr/>
        </p:nvSpPr>
        <p:spPr>
          <a:xfrm>
            <a:off x="4408955" y="4740892"/>
            <a:ext cx="12284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Rede de Assistência Social</a:t>
            </a:r>
            <a:endParaRPr lang="pt-BR" sz="917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5748971" y="4612692"/>
            <a:ext cx="1228434" cy="874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R$ 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</a:rPr>
              <a:t>voucher</a:t>
            </a:r>
          </a:p>
          <a:p>
            <a:pPr algn="ctr"/>
            <a:r>
              <a:rPr lang="pt-BR" sz="917" i="1" dirty="0">
                <a:solidFill>
                  <a:schemeClr val="accent6">
                    <a:lumMod val="75000"/>
                  </a:schemeClr>
                </a:solidFill>
              </a:rPr>
              <a:t>(já aportado)</a:t>
            </a:r>
          </a:p>
          <a:p>
            <a:pPr algn="ctr"/>
            <a:endParaRPr lang="pt-BR" sz="25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≈R$ </a:t>
            </a:r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½ SM*</a:t>
            </a:r>
          </a:p>
          <a:p>
            <a:pPr algn="ctr"/>
            <a:r>
              <a:rPr lang="pt-BR" sz="917" dirty="0">
                <a:solidFill>
                  <a:schemeClr val="accent6">
                    <a:lumMod val="75000"/>
                  </a:schemeClr>
                </a:solidFill>
              </a:rPr>
              <a:t>*Referência SP</a:t>
            </a:r>
            <a:endParaRPr lang="pt-BR" sz="917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CaixaDeTexto 79"/>
          <p:cNvSpPr txBox="1"/>
          <p:nvPr/>
        </p:nvSpPr>
        <p:spPr>
          <a:xfrm>
            <a:off x="7154049" y="4829118"/>
            <a:ext cx="1228434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33" b="1" dirty="0">
                <a:solidFill>
                  <a:schemeClr val="accent6">
                    <a:lumMod val="75000"/>
                  </a:schemeClr>
                </a:solidFill>
              </a:rPr>
              <a:t>R$ </a:t>
            </a:r>
            <a:r>
              <a:rPr lang="pt-BR" sz="1333" b="1" i="1" dirty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pt-BR" sz="1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5573403" y="4738509"/>
            <a:ext cx="23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CaixaDeTexto 83"/>
          <p:cNvSpPr txBox="1"/>
          <p:nvPr/>
        </p:nvSpPr>
        <p:spPr>
          <a:xfrm>
            <a:off x="6946085" y="4744481"/>
            <a:ext cx="23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5" name="CaixaDeTexto 84"/>
          <p:cNvSpPr txBox="1"/>
          <p:nvPr/>
        </p:nvSpPr>
        <p:spPr>
          <a:xfrm>
            <a:off x="4407150" y="4115131"/>
            <a:ext cx="3863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COMPOSIÇÃO INVESTIMENTO – </a:t>
            </a:r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PLURIANUAL 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(Custeio)</a:t>
            </a:r>
          </a:p>
        </p:txBody>
      </p:sp>
      <p:sp>
        <p:nvSpPr>
          <p:cNvPr id="86" name="CaixaDeTexto 85"/>
          <p:cNvSpPr txBox="1"/>
          <p:nvPr/>
        </p:nvSpPr>
        <p:spPr>
          <a:xfrm>
            <a:off x="774461" y="4133101"/>
            <a:ext cx="16033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CARACTERIZAÇÃO SERVIÇO</a:t>
            </a:r>
            <a:endParaRPr lang="pt-BR" sz="1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7" name="Retângulo 86"/>
          <p:cNvSpPr/>
          <p:nvPr/>
        </p:nvSpPr>
        <p:spPr>
          <a:xfrm>
            <a:off x="849323" y="4369920"/>
            <a:ext cx="1479218" cy="383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88" name="CaixaDeTexto 87"/>
          <p:cNvSpPr txBox="1"/>
          <p:nvPr/>
        </p:nvSpPr>
        <p:spPr>
          <a:xfrm>
            <a:off x="562172" y="4347476"/>
            <a:ext cx="19685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Calibri Light" panose="020F0302020204030204" pitchFamily="34" charset="0"/>
              </a:rPr>
              <a:t>Gestão patrimonial</a:t>
            </a:r>
          </a:p>
          <a:p>
            <a:pPr algn="ctr"/>
            <a:r>
              <a:rPr lang="pt-BR" sz="1500" dirty="0">
                <a:latin typeface="Calibri Light" panose="020F0302020204030204" pitchFamily="34" charset="0"/>
              </a:rPr>
              <a:t>e</a:t>
            </a:r>
            <a:r>
              <a:rPr lang="pt-BR" sz="1500" dirty="0">
                <a:latin typeface="Calibri Light" panose="020F0302020204030204" pitchFamily="34" charset="0"/>
              </a:rPr>
              <a:t> condominial</a:t>
            </a:r>
          </a:p>
        </p:txBody>
      </p:sp>
      <p:sp>
        <p:nvSpPr>
          <p:cNvPr id="89" name="Retângulo 88"/>
          <p:cNvSpPr/>
          <p:nvPr/>
        </p:nvSpPr>
        <p:spPr>
          <a:xfrm>
            <a:off x="2734407" y="4342755"/>
            <a:ext cx="1475871" cy="4109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2967801" y="4437786"/>
            <a:ext cx="12069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dirty="0">
                <a:latin typeface="Calibri Light" panose="020F0302020204030204" pitchFamily="34" charset="0"/>
              </a:rPr>
              <a:t>Gestão Social</a:t>
            </a:r>
          </a:p>
        </p:txBody>
      </p:sp>
      <p:sp>
        <p:nvSpPr>
          <p:cNvPr id="91" name="CaixaDeTexto 90"/>
          <p:cNvSpPr txBox="1"/>
          <p:nvPr/>
        </p:nvSpPr>
        <p:spPr>
          <a:xfrm>
            <a:off x="2372775" y="435976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pt-B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669858" y="4779533"/>
            <a:ext cx="2015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Parceiro Privado </a:t>
            </a:r>
            <a:r>
              <a:rPr lang="pt-BR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contratado pelo </a:t>
            </a:r>
            <a:r>
              <a:rPr lang="pt-BR" sz="1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Ente Público Local  ou credenciado rede SUAS </a:t>
            </a:r>
            <a:r>
              <a:rPr lang="pt-BR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executa o serviço por tempo determinado</a:t>
            </a:r>
            <a:endParaRPr lang="pt-BR" sz="1000" i="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3" name="CaixaDeTexto 92"/>
          <p:cNvSpPr txBox="1"/>
          <p:nvPr/>
        </p:nvSpPr>
        <p:spPr>
          <a:xfrm>
            <a:off x="2625843" y="4803228"/>
            <a:ext cx="1827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Ente Público Local </a:t>
            </a:r>
            <a:r>
              <a:rPr lang="pt-BR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executa trabalho social por meio da rede de assistência social instalada</a:t>
            </a:r>
            <a:endParaRPr lang="pt-BR" sz="1000" i="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6977385" y="1338342"/>
            <a:ext cx="1433047" cy="14473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Realização de </a:t>
            </a:r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PROJETO PILOTO</a:t>
            </a:r>
          </a:p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 empreendimentos MCMV Empresas JÁ CONTRATADOS, porém </a:t>
            </a:r>
            <a:r>
              <a:rPr lang="pt-BR" sz="1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 demanda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indicada</a:t>
            </a:r>
            <a:endParaRPr lang="pt-B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ângulo 30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56"/>
          <p:cNvSpPr/>
          <p:nvPr/>
        </p:nvSpPr>
        <p:spPr>
          <a:xfrm>
            <a:off x="761423" y="3998226"/>
            <a:ext cx="7925375" cy="167187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83" name="Retângulo de cantos arredondados 82"/>
          <p:cNvSpPr/>
          <p:nvPr/>
        </p:nvSpPr>
        <p:spPr>
          <a:xfrm>
            <a:off x="4644748" y="4301188"/>
            <a:ext cx="3577400" cy="107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3220149" y="4295472"/>
            <a:ext cx="1174674" cy="107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72" name="Retângulo 71"/>
          <p:cNvSpPr/>
          <p:nvPr/>
        </p:nvSpPr>
        <p:spPr>
          <a:xfrm>
            <a:off x="761424" y="3080830"/>
            <a:ext cx="7925375" cy="5565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7" name="CaixaDeTexto 6"/>
          <p:cNvSpPr txBox="1"/>
          <p:nvPr/>
        </p:nvSpPr>
        <p:spPr>
          <a:xfrm>
            <a:off x="748890" y="180705"/>
            <a:ext cx="6189671" cy="836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PA </a:t>
            </a:r>
            <a:r>
              <a:rPr lang="pt-BR" sz="15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2.2 – Locação Social </a:t>
            </a:r>
            <a:r>
              <a:rPr lang="pt-BR" sz="1500" b="1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Financiada</a:t>
            </a:r>
            <a:endParaRPr lang="pt-BR" sz="1500" b="1" i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748889" y="1282740"/>
            <a:ext cx="7937911" cy="14473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1197857" y="1510014"/>
            <a:ext cx="2645868" cy="772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APORTE UNIÃO</a:t>
            </a:r>
            <a:endParaRPr lang="pt-BR" sz="1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pt-BR" sz="417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Pacote de incentivos tributários e garantias*</a:t>
            </a:r>
            <a:endParaRPr lang="pt-BR" sz="15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836338" y="3177741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FAIXA DE RENDA </a:t>
            </a:r>
          </a:p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ATENDIDA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2525786" y="3205195"/>
            <a:ext cx="7425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2-4 SM</a:t>
            </a:r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8" name="Picture 4" descr="Resultado de imagem para pictograma FAmíli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11369" r="13385" b="20895"/>
          <a:stretch/>
        </p:blipFill>
        <p:spPr bwMode="auto">
          <a:xfrm>
            <a:off x="1908908" y="3133691"/>
            <a:ext cx="432434" cy="439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49" name="CaixaDeTexto 48"/>
          <p:cNvSpPr txBox="1"/>
          <p:nvPr/>
        </p:nvSpPr>
        <p:spPr>
          <a:xfrm>
            <a:off x="4532882" y="1355320"/>
            <a:ext cx="946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EXECUÇÃO UH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749006" y="1026182"/>
            <a:ext cx="500553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ETAPA I – </a:t>
            </a:r>
            <a:r>
              <a:rPr lang="pt-BR" sz="1333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CONSTITUIÇÃO PARQUE IMOBILIÁRIO </a:t>
            </a:r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1333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PARCEIRO PRIVADO</a:t>
            </a:r>
            <a:endParaRPr lang="pt-BR" sz="15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3061066" y="4295472"/>
            <a:ext cx="1475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UNIÃO e </a:t>
            </a:r>
          </a:p>
          <a:p>
            <a:pPr algn="ctr"/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ENTE PÚBLICO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738831" y="3741668"/>
            <a:ext cx="77209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ETAPA III – </a:t>
            </a:r>
            <a:r>
              <a:rPr lang="pt-BR" sz="1333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GESTÃO E PRESTAÇÃO SERVIÇO </a:t>
            </a:r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1333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PARCEIRO PRIVADO </a:t>
            </a:r>
            <a:r>
              <a:rPr lang="pt-BR" sz="1333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REMUNERADO pelo ENTE PÚBLICO E UNIÃO</a:t>
            </a:r>
            <a:endParaRPr lang="pt-BR" sz="1667" i="1" u="sng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4532881" y="1510014"/>
            <a:ext cx="2212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6">
                    <a:lumMod val="75000"/>
                  </a:schemeClr>
                </a:solidFill>
              </a:rPr>
              <a:t>Empresa do ramo da construção civil</a:t>
            </a:r>
            <a:endParaRPr lang="pt-BR" sz="917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761424" y="2807284"/>
            <a:ext cx="409823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ETAPA II – </a:t>
            </a:r>
            <a:r>
              <a:rPr lang="pt-BR" sz="1333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SELEÇÃO DE FAMÍLIAS </a:t>
            </a:r>
            <a:r>
              <a:rPr lang="pt-BR" sz="13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1333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ENTE PUBLICO LOCAL</a:t>
            </a:r>
            <a:endParaRPr lang="pt-BR" sz="1667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3561541" y="3112765"/>
            <a:ext cx="22033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ENTE PÚBLICO LOCAL</a:t>
            </a:r>
          </a:p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seleciona famílias conforme MIX DE RENDA modelado</a:t>
            </a:r>
            <a:endParaRPr lang="pt-BR" sz="1333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5984763" y="4337770"/>
            <a:ext cx="8973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FAMÍLIAS</a:t>
            </a:r>
          </a:p>
        </p:txBody>
      </p:sp>
      <p:sp>
        <p:nvSpPr>
          <p:cNvPr id="78" name="CaixaDeTexto 77"/>
          <p:cNvSpPr txBox="1"/>
          <p:nvPr/>
        </p:nvSpPr>
        <p:spPr>
          <a:xfrm>
            <a:off x="3192428" y="4613934"/>
            <a:ext cx="1228434" cy="109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67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pt-BR" sz="750" b="1" dirty="0">
                <a:solidFill>
                  <a:schemeClr val="accent6">
                    <a:lumMod val="75000"/>
                  </a:schemeClr>
                </a:solidFill>
              </a:rPr>
              <a:t>CONTRAPRESTAÇÃO</a:t>
            </a:r>
          </a:p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R$ 1.500,00/ </a:t>
            </a:r>
            <a:r>
              <a:rPr lang="pt-BR" sz="1500" b="1" dirty="0" smtClean="0">
                <a:solidFill>
                  <a:schemeClr val="accent6">
                    <a:lumMod val="75000"/>
                  </a:schemeClr>
                </a:solidFill>
              </a:rPr>
              <a:t>mês/família</a:t>
            </a:r>
          </a:p>
          <a:p>
            <a:pPr algn="ctr"/>
            <a:endParaRPr lang="pt-BR" sz="15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pt-BR" sz="167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pt-BR" sz="917" dirty="0">
                <a:solidFill>
                  <a:schemeClr val="accent6">
                    <a:lumMod val="75000"/>
                  </a:schemeClr>
                </a:solidFill>
              </a:rPr>
              <a:t>*Referência SP</a:t>
            </a:r>
            <a:endParaRPr lang="pt-BR" sz="917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4356877" y="4665024"/>
            <a:ext cx="23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5" name="CaixaDeTexto 84"/>
          <p:cNvSpPr txBox="1"/>
          <p:nvPr/>
        </p:nvSpPr>
        <p:spPr>
          <a:xfrm>
            <a:off x="3190623" y="4041646"/>
            <a:ext cx="3863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COMPOSIÇÃO INVESTIMENTO – </a:t>
            </a:r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PLURIANUAL </a:t>
            </a:r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(Custeio)</a:t>
            </a:r>
          </a:p>
        </p:txBody>
      </p:sp>
      <p:sp>
        <p:nvSpPr>
          <p:cNvPr id="86" name="CaixaDeTexto 85"/>
          <p:cNvSpPr txBox="1"/>
          <p:nvPr/>
        </p:nvSpPr>
        <p:spPr>
          <a:xfrm>
            <a:off x="774461" y="4059616"/>
            <a:ext cx="16033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CARACTERIZAÇÃO SERVIÇO</a:t>
            </a:r>
            <a:endParaRPr lang="pt-BR" sz="1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7" name="Retângulo 86"/>
          <p:cNvSpPr/>
          <p:nvPr/>
        </p:nvSpPr>
        <p:spPr>
          <a:xfrm>
            <a:off x="849322" y="4349908"/>
            <a:ext cx="2161914" cy="383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/>
          </a:p>
        </p:txBody>
      </p:sp>
      <p:sp>
        <p:nvSpPr>
          <p:cNvPr id="88" name="CaixaDeTexto 87"/>
          <p:cNvSpPr txBox="1"/>
          <p:nvPr/>
        </p:nvSpPr>
        <p:spPr>
          <a:xfrm>
            <a:off x="849904" y="4325982"/>
            <a:ext cx="21613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Calibri Light" panose="020F0302020204030204" pitchFamily="34" charset="0"/>
              </a:rPr>
              <a:t>Gestão patrimonial, condominial e social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4165622" y="1929727"/>
            <a:ext cx="452117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i="1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executa as UH mediante financiamento e/ou emissão de títulos a mercado (FII</a:t>
            </a:r>
            <a:r>
              <a:rPr lang="pt-BR" sz="1500" i="1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) e firma contrato de locação futura com Ente público Local por tempo determinado.</a:t>
            </a:r>
            <a:endParaRPr lang="pt-BR" sz="1500" i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74461" y="4804914"/>
            <a:ext cx="2432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i="1" dirty="0">
                <a:latin typeface="Calibri Light" panose="020F0302020204030204" pitchFamily="34" charset="0"/>
              </a:rPr>
              <a:t>Parceiro Privado </a:t>
            </a:r>
            <a:r>
              <a:rPr lang="pt-BR" sz="1200" i="1" dirty="0">
                <a:latin typeface="Calibri Light" panose="020F0302020204030204" pitchFamily="34" charset="0"/>
              </a:rPr>
              <a:t>realiza a gestão do </a:t>
            </a:r>
            <a:r>
              <a:rPr lang="pt-BR" sz="1200" i="1" dirty="0">
                <a:latin typeface="Calibri Light" panose="020F0302020204030204" pitchFamily="34" charset="0"/>
              </a:rPr>
              <a:t>empreendimento conforme contrato de locação pactuado na Etapa I </a:t>
            </a:r>
            <a:endParaRPr lang="pt-BR" sz="1200" i="1" dirty="0">
              <a:latin typeface="Calibri Light" panose="020F03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95767" y="4568602"/>
            <a:ext cx="342220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R$ </a:t>
            </a:r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10-30% renda/mês</a:t>
            </a:r>
          </a:p>
          <a:p>
            <a:r>
              <a:rPr lang="pt-BR" sz="1000" dirty="0">
                <a:solidFill>
                  <a:schemeClr val="accent6">
                    <a:lumMod val="75000"/>
                  </a:schemeClr>
                </a:solidFill>
              </a:rPr>
              <a:t>Constituição de poupança imobiliária para aquisição de imóvel ao final do contrato de locação</a:t>
            </a:r>
            <a:endParaRPr lang="pt-BR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aixa para baixo 9"/>
          <p:cNvSpPr/>
          <p:nvPr/>
        </p:nvSpPr>
        <p:spPr>
          <a:xfrm>
            <a:off x="5833662" y="2824824"/>
            <a:ext cx="2201636" cy="907918"/>
          </a:xfrm>
          <a:prstGeom prst="ribbon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17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IMPORTANTE: </a:t>
            </a:r>
            <a:r>
              <a:rPr lang="pt-BR" sz="91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Modelo de negócio em avaliação junto ao setor</a:t>
            </a:r>
            <a:endParaRPr lang="pt-BR" sz="917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875959" y="2217546"/>
            <a:ext cx="32896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latin typeface="Calibri Light" panose="020F0302020204030204" pitchFamily="34" charset="0"/>
              </a:rPr>
              <a:t>*Em análise junto ao Ministério da Economia</a:t>
            </a:r>
            <a:endParaRPr lang="pt-BR" sz="10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ângulo 46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Retângulo 59"/>
          <p:cNvSpPr/>
          <p:nvPr/>
        </p:nvSpPr>
        <p:spPr>
          <a:xfrm>
            <a:off x="746520" y="2762621"/>
            <a:ext cx="7650960" cy="10305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sp>
        <p:nvSpPr>
          <p:cNvPr id="59" name="Retângulo de cantos arredondados 58"/>
          <p:cNvSpPr/>
          <p:nvPr/>
        </p:nvSpPr>
        <p:spPr>
          <a:xfrm>
            <a:off x="823374" y="2826216"/>
            <a:ext cx="1174674" cy="9083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48889" y="1215405"/>
            <a:ext cx="7650960" cy="14473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70452" y="1275094"/>
            <a:ext cx="11208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FONTE RECURSOS</a:t>
            </a:r>
            <a:endParaRPr lang="pt-BR" sz="10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986832" y="1605784"/>
            <a:ext cx="90922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OGU e</a:t>
            </a:r>
          </a:p>
          <a:p>
            <a:pPr algn="ctr"/>
            <a:r>
              <a:rPr lang="en-US" sz="1500" b="1" dirty="0" err="1">
                <a:solidFill>
                  <a:srgbClr val="9BBB59">
                    <a:lumMod val="75000"/>
                  </a:srgbClr>
                </a:solidFill>
              </a:rPr>
              <a:t>Emendas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100%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212135" y="1282181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FAIXA DE RENDA </a:t>
            </a:r>
          </a:p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ATENDIDA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304436" y="1744036"/>
            <a:ext cx="9009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Até 2 SM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</p:txBody>
      </p:sp>
      <p:pic>
        <p:nvPicPr>
          <p:cNvPr id="21" name="Picture 4" descr="Resultado de imagem para pictograma FAmíli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11369" r="13385" b="20895"/>
          <a:stretch/>
        </p:blipFill>
        <p:spPr bwMode="auto">
          <a:xfrm>
            <a:off x="7538695" y="2151974"/>
            <a:ext cx="432434" cy="439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22" name="CaixaDeTexto 21"/>
          <p:cNvSpPr txBox="1"/>
          <p:nvPr/>
        </p:nvSpPr>
        <p:spPr>
          <a:xfrm>
            <a:off x="4845473" y="1275094"/>
            <a:ext cx="9092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PROPONENTE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845472" y="1938083"/>
            <a:ext cx="1843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CONTRAPARTIDA OBRIGATÓRIA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469504" y="1479084"/>
            <a:ext cx="18236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9BBB59">
                    <a:lumMod val="75000"/>
                  </a:srgbClr>
                </a:solidFill>
              </a:rPr>
              <a:t>Ente Público Local</a:t>
            </a:r>
            <a:endParaRPr lang="pt-BR" sz="1500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33378" y="2216109"/>
            <a:ext cx="599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SIM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353027" y="2127798"/>
            <a:ext cx="18165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9BBB59">
                    <a:lumMod val="75000"/>
                  </a:srgbClr>
                </a:solidFill>
              </a:rPr>
              <a:t>Execução da Assistência Técnica</a:t>
            </a:r>
            <a:endParaRPr lang="pt-BR" sz="917" dirty="0">
              <a:solidFill>
                <a:srgbClr val="9BBB59">
                  <a:lumMod val="75000"/>
                </a:srgbClr>
              </a:solidFill>
            </a:endParaRPr>
          </a:p>
        </p:txBody>
      </p:sp>
      <p:pic>
        <p:nvPicPr>
          <p:cNvPr id="27" name="Picture 8" descr="Resultado de imagem para mão pictograma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3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6" t="22522" r="20311" b="29029"/>
          <a:stretch/>
        </p:blipFill>
        <p:spPr bwMode="auto">
          <a:xfrm>
            <a:off x="4912998" y="1526529"/>
            <a:ext cx="440029" cy="38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o 27"/>
          <p:cNvGrpSpPr/>
          <p:nvPr/>
        </p:nvGrpSpPr>
        <p:grpSpPr>
          <a:xfrm>
            <a:off x="2090839" y="1268322"/>
            <a:ext cx="2621109" cy="1412713"/>
            <a:chOff x="1681241" y="1458486"/>
            <a:chExt cx="3145331" cy="1695255"/>
          </a:xfrm>
        </p:grpSpPr>
        <p:graphicFrame>
          <p:nvGraphicFramePr>
            <p:cNvPr id="29" name="Gráfico 28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0" name="CaixaDeTexto 29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2090839" y="1268322"/>
            <a:ext cx="2621109" cy="1412713"/>
            <a:chOff x="1681241" y="1458486"/>
            <a:chExt cx="3145331" cy="1695255"/>
          </a:xfrm>
        </p:grpSpPr>
        <p:graphicFrame>
          <p:nvGraphicFramePr>
            <p:cNvPr id="32" name="Gráfico 31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5" name="CaixaDeTexto 34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sp>
        <p:nvSpPr>
          <p:cNvPr id="36" name="CaixaDeTexto 35"/>
          <p:cNvSpPr txBox="1"/>
          <p:nvPr/>
        </p:nvSpPr>
        <p:spPr>
          <a:xfrm>
            <a:off x="2288494" y="1275094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PERFIL DESEMBOLSO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2210478" y="2438342"/>
            <a:ext cx="2412322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2405060" y="2448524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1</a:t>
            </a:r>
            <a:endParaRPr lang="pt-BR" sz="833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995610" y="2444754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2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3595453" y="2451224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3</a:t>
            </a:r>
            <a:endParaRPr lang="pt-BR" sz="833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192865" y="2451224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4</a:t>
            </a:r>
            <a:endParaRPr lang="pt-BR" sz="833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2314993" y="1978554"/>
            <a:ext cx="370614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15%</a:t>
            </a:r>
            <a:endParaRPr lang="pt-BR" sz="833" dirty="0"/>
          </a:p>
        </p:txBody>
      </p:sp>
      <p:cxnSp>
        <p:nvCxnSpPr>
          <p:cNvPr id="44" name="Conector reto 43"/>
          <p:cNvCxnSpPr/>
          <p:nvPr/>
        </p:nvCxnSpPr>
        <p:spPr>
          <a:xfrm flipV="1">
            <a:off x="2217100" y="1275094"/>
            <a:ext cx="0" cy="11632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 rot="18750110">
            <a:off x="2460295" y="2152130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746520" y="3906123"/>
            <a:ext cx="7650960" cy="15538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67"/>
              </a:spcAft>
            </a:pPr>
            <a:r>
              <a:rPr lang="pt-BR" sz="1333" u="sng" dirty="0">
                <a:latin typeface="Calibri" panose="020F0502020204030204" pitchFamily="34" charset="0"/>
                <a:ea typeface="Calibri Light" charset="0"/>
                <a:cs typeface="Calibri Light" charset="0"/>
              </a:rPr>
              <a:t>PREMISSAS</a:t>
            </a:r>
            <a:endParaRPr lang="pt-BR" sz="1333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</a:rPr>
              <a:t>Promover a melhoria das condições de moradia com o acesso à materiais de </a:t>
            </a:r>
            <a:r>
              <a:rPr lang="pt-BR" sz="1333" dirty="0">
                <a:latin typeface="Calibri Light" panose="020F0302020204030204" pitchFamily="34" charset="0"/>
              </a:rPr>
              <a:t>construção (MC) </a:t>
            </a:r>
            <a:r>
              <a:rPr lang="pt-BR" sz="1333" dirty="0">
                <a:latin typeface="Calibri Light" panose="020F0302020204030204" pitchFamily="34" charset="0"/>
              </a:rPr>
              <a:t>e assistência técnica (AT), com vistas à reduzir a inadequação habitacional.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</a:rPr>
              <a:t>Ente público responsável pela seleção das famílias e execução da AT.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</a:rPr>
              <a:t>AT obrigatória como forma de garantir a finalidade do investimento</a:t>
            </a:r>
            <a:r>
              <a:rPr lang="pt-BR" sz="1333" dirty="0">
                <a:latin typeface="Calibri Light" panose="020F0302020204030204" pitchFamily="34" charset="0"/>
              </a:rPr>
              <a:t>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</a:rPr>
              <a:t>Limite de renda ajustado pelo fator de localização.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</a:rPr>
              <a:t>Possibilitar o uso de recursos de emendas parlamentares de forma qualificada.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908759" y="1701189"/>
            <a:ext cx="370614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40%</a:t>
            </a:r>
            <a:endParaRPr lang="pt-BR" sz="833" dirty="0"/>
          </a:p>
        </p:txBody>
      </p:sp>
      <p:sp>
        <p:nvSpPr>
          <p:cNvPr id="50" name="Retângulo 49"/>
          <p:cNvSpPr/>
          <p:nvPr/>
        </p:nvSpPr>
        <p:spPr>
          <a:xfrm rot="18750110">
            <a:off x="3054061" y="1874764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529373" y="1608024"/>
            <a:ext cx="370614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45%</a:t>
            </a:r>
            <a:endParaRPr lang="pt-BR" sz="833" dirty="0"/>
          </a:p>
        </p:txBody>
      </p:sp>
      <p:sp>
        <p:nvSpPr>
          <p:cNvPr id="52" name="Retângulo 51"/>
          <p:cNvSpPr/>
          <p:nvPr/>
        </p:nvSpPr>
        <p:spPr>
          <a:xfrm rot="18750110">
            <a:off x="3662118" y="1843044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2179706" y="2826216"/>
            <a:ext cx="1174674" cy="90833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802755" y="3055872"/>
            <a:ext cx="119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KIT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pt-BR" sz="1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MATERIAL DE CONSTRUÇÃO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2144136" y="3088021"/>
            <a:ext cx="1245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ASSISTÊNCIA TÉCNICA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933158" y="3088021"/>
            <a:ext cx="23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+</a:t>
            </a:r>
            <a:endParaRPr lang="pt-BR" sz="20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1" name="Seta para baixo 60"/>
          <p:cNvSpPr/>
          <p:nvPr/>
        </p:nvSpPr>
        <p:spPr>
          <a:xfrm rot="16200000">
            <a:off x="3326379" y="3128809"/>
            <a:ext cx="803133" cy="408344"/>
          </a:xfrm>
          <a:prstGeom prst="downArrow">
            <a:avLst/>
          </a:prstGeom>
          <a:solidFill>
            <a:schemeClr val="accent3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sp>
        <p:nvSpPr>
          <p:cNvPr id="62" name="Retângulo 61"/>
          <p:cNvSpPr/>
          <p:nvPr/>
        </p:nvSpPr>
        <p:spPr>
          <a:xfrm>
            <a:off x="3974942" y="2816651"/>
            <a:ext cx="1847520" cy="93557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CONTRATO DE REPASSE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 O 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ENTE PÚBLICO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OPERACIONALIZADO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POR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AGENTE FINANCEIRO</a:t>
            </a:r>
            <a:endParaRPr lang="pt-BR" sz="1000" dirty="0">
              <a:solidFill>
                <a:srgbClr val="000000"/>
              </a:solidFill>
              <a:latin typeface="Calibri Light" panose="020F0302020204030204" pitchFamily="34" charset="0"/>
              <a:ea typeface="Arial"/>
              <a:cs typeface="Arial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6542298" y="2840527"/>
            <a:ext cx="18551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ENTE PÚBLICO LOCAL</a:t>
            </a:r>
          </a:p>
          <a:p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seleciona famílias</a:t>
            </a:r>
          </a:p>
          <a:p>
            <a:endParaRPr lang="pt-BR" sz="1000" b="1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 pitchFamily="34" charset="0"/>
            </a:endParaRPr>
          </a:p>
          <a:p>
            <a:endParaRPr lang="pt-BR" sz="1000" b="1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 pitchFamily="34" charset="0"/>
            </a:endParaRPr>
          </a:p>
          <a:p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executa 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assistência técnica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6568855" y="3116233"/>
            <a:ext cx="238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+</a:t>
            </a:r>
            <a:endParaRPr lang="pt-BR" sz="20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cxnSp>
        <p:nvCxnSpPr>
          <p:cNvPr id="3" name="Conector reto 2"/>
          <p:cNvCxnSpPr>
            <a:stCxn id="45" idx="3"/>
            <a:endCxn id="50" idx="1"/>
          </p:cNvCxnSpPr>
          <p:nvPr/>
        </p:nvCxnSpPr>
        <p:spPr>
          <a:xfrm flipV="1">
            <a:off x="2505543" y="1923360"/>
            <a:ext cx="557278" cy="237549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>
            <a:stCxn id="52" idx="1"/>
            <a:endCxn id="50" idx="1"/>
          </p:cNvCxnSpPr>
          <p:nvPr/>
        </p:nvCxnSpPr>
        <p:spPr>
          <a:xfrm flipH="1">
            <a:off x="3062821" y="1891639"/>
            <a:ext cx="608057" cy="31721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748890" y="180705"/>
            <a:ext cx="6189671" cy="106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rgbClr val="EEECE1">
                    <a:lumMod val="50000"/>
                  </a:srgb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i="1" dirty="0">
                <a:latin typeface="Calibri" pitchFamily="34" charset="0"/>
              </a:rPr>
              <a:t>Programas</a:t>
            </a:r>
          </a:p>
          <a:p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PM 1.1 – Melhoria </a:t>
            </a:r>
            <a:r>
              <a:rPr lang="pt-BR" sz="1500" b="1" i="1" u="sng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Assistida</a:t>
            </a:r>
            <a:endParaRPr lang="pt-BR" sz="1500" b="1" i="1" u="sng" dirty="0">
              <a:solidFill>
                <a:srgbClr val="9BBB59">
                  <a:lumMod val="75000"/>
                </a:srgb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9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ângulo 42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Retângulo 83"/>
          <p:cNvSpPr/>
          <p:nvPr/>
        </p:nvSpPr>
        <p:spPr>
          <a:xfrm>
            <a:off x="748889" y="1019466"/>
            <a:ext cx="7650960" cy="14473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2090839" y="1072383"/>
            <a:ext cx="2621109" cy="1412713"/>
            <a:chOff x="1681241" y="1458486"/>
            <a:chExt cx="3145331" cy="1695255"/>
          </a:xfrm>
        </p:grpSpPr>
        <p:graphicFrame>
          <p:nvGraphicFramePr>
            <p:cNvPr id="29" name="Gráfico 28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0" name="CaixaDeTexto 29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2090839" y="1072383"/>
            <a:ext cx="2621109" cy="1412713"/>
            <a:chOff x="1681241" y="1458486"/>
            <a:chExt cx="3145331" cy="1695255"/>
          </a:xfrm>
        </p:grpSpPr>
        <p:graphicFrame>
          <p:nvGraphicFramePr>
            <p:cNvPr id="32" name="Gráfico 31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5" name="CaixaDeTexto 34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cxnSp>
        <p:nvCxnSpPr>
          <p:cNvPr id="82" name="Conector reto 81"/>
          <p:cNvCxnSpPr/>
          <p:nvPr/>
        </p:nvCxnSpPr>
        <p:spPr>
          <a:xfrm>
            <a:off x="2502958" y="1480605"/>
            <a:ext cx="0" cy="76821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785497" y="1079155"/>
            <a:ext cx="1290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FONTE DE RECURSOS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075086" y="1459450"/>
            <a:ext cx="6174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FGTS</a:t>
            </a:r>
          </a:p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100%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212135" y="1086242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FAIXA DE RENDA </a:t>
            </a:r>
          </a:p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ATENDIDA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304435" y="1548097"/>
            <a:ext cx="9009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Até </a:t>
            </a:r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4</a:t>
            </a:r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 SM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</p:txBody>
      </p:sp>
      <p:pic>
        <p:nvPicPr>
          <p:cNvPr id="21" name="Picture 4" descr="Resultado de imagem para pictograma FAmíli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11369" r="13385" b="20895"/>
          <a:stretch/>
        </p:blipFill>
        <p:spPr bwMode="auto">
          <a:xfrm>
            <a:off x="7538695" y="1956035"/>
            <a:ext cx="432434" cy="439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6" name="CaixaDeTexto 35"/>
          <p:cNvSpPr txBox="1"/>
          <p:nvPr/>
        </p:nvSpPr>
        <p:spPr>
          <a:xfrm>
            <a:off x="2288494" y="1079155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PERFIL DESEMBOLSO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2210478" y="2242403"/>
            <a:ext cx="2412322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2405060" y="2252585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1</a:t>
            </a:r>
            <a:endParaRPr lang="pt-BR" sz="833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995610" y="2248815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2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3595453" y="2255285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3</a:t>
            </a:r>
            <a:endParaRPr lang="pt-BR" sz="833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192865" y="2255285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4</a:t>
            </a:r>
            <a:endParaRPr lang="pt-BR" sz="833" dirty="0"/>
          </a:p>
        </p:txBody>
      </p:sp>
      <p:cxnSp>
        <p:nvCxnSpPr>
          <p:cNvPr id="44" name="Conector reto 43"/>
          <p:cNvCxnSpPr/>
          <p:nvPr/>
        </p:nvCxnSpPr>
        <p:spPr>
          <a:xfrm flipV="1">
            <a:off x="2217100" y="1079155"/>
            <a:ext cx="0" cy="11632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 rot="18750110">
            <a:off x="2474949" y="1443307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498718" y="4134208"/>
            <a:ext cx="8425543" cy="14772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67"/>
              </a:spcAft>
            </a:pPr>
            <a:r>
              <a:rPr lang="pt-BR" sz="1333" u="sng" dirty="0">
                <a:latin typeface="Calibri" panose="020F0502020204030204" pitchFamily="34" charset="0"/>
                <a:ea typeface="Calibri Light" charset="0"/>
                <a:cs typeface="Calibri Light" charset="0"/>
              </a:rPr>
              <a:t>PREMISSAS</a:t>
            </a:r>
            <a:endParaRPr lang="pt-BR" sz="1333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500" dirty="0">
                <a:latin typeface="Calibri Light" panose="020F0302020204030204" pitchFamily="34" charset="0"/>
              </a:rPr>
              <a:t>Cartão utilizado em lojas de material de construção da rede credenciada CAIXA.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500" dirty="0">
                <a:latin typeface="Calibri Light" panose="020F0302020204030204" pitchFamily="34" charset="0"/>
              </a:rPr>
              <a:t>R</a:t>
            </a:r>
            <a:r>
              <a:rPr lang="pt-BR" sz="1500" dirty="0" smtClean="0">
                <a:latin typeface="Calibri Light" panose="020F0302020204030204" pitchFamily="34" charset="0"/>
              </a:rPr>
              <a:t>ecursos </a:t>
            </a:r>
            <a:r>
              <a:rPr lang="pt-BR" sz="1500" dirty="0">
                <a:latin typeface="Calibri Light" panose="020F0302020204030204" pitchFamily="34" charset="0"/>
              </a:rPr>
              <a:t>Desconto </a:t>
            </a:r>
            <a:r>
              <a:rPr lang="pt-BR" sz="1500" dirty="0">
                <a:latin typeface="Calibri Light" panose="020F0302020204030204" pitchFamily="34" charset="0"/>
              </a:rPr>
              <a:t>FGTS como garantia </a:t>
            </a:r>
            <a:r>
              <a:rPr lang="pt-BR" sz="1500" dirty="0">
                <a:latin typeface="Calibri Light" panose="020F0302020204030204" pitchFamily="34" charset="0"/>
              </a:rPr>
              <a:t>de eventuais perdas no </a:t>
            </a:r>
            <a:r>
              <a:rPr lang="pt-BR" sz="1500" dirty="0">
                <a:latin typeface="Calibri Light" panose="020F0302020204030204" pitchFamily="34" charset="0"/>
              </a:rPr>
              <a:t>financiamento (</a:t>
            </a:r>
            <a:r>
              <a:rPr lang="pt-BR" sz="1500" u="sng" dirty="0">
                <a:latin typeface="Calibri Light" panose="020F0302020204030204" pitchFamily="34" charset="0"/>
              </a:rPr>
              <a:t>ainda em avaliação</a:t>
            </a:r>
            <a:r>
              <a:rPr lang="pt-BR" sz="1500" dirty="0">
                <a:latin typeface="Calibri Light" panose="020F0302020204030204" pitchFamily="34" charset="0"/>
              </a:rPr>
              <a:t>).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500" dirty="0">
                <a:latin typeface="Calibri Light" panose="020F0302020204030204" pitchFamily="34" charset="0"/>
              </a:rPr>
              <a:t>Financiamento condicionado à contratação de prestador de </a:t>
            </a:r>
            <a:r>
              <a:rPr lang="pt-BR" sz="1500" dirty="0">
                <a:latin typeface="Calibri Light" panose="020F0302020204030204" pitchFamily="34" charset="0"/>
              </a:rPr>
              <a:t>AT habilitado </a:t>
            </a:r>
            <a:r>
              <a:rPr lang="pt-BR" sz="1500" dirty="0">
                <a:latin typeface="Calibri Light" panose="020F0302020204030204" pitchFamily="34" charset="0"/>
              </a:rPr>
              <a:t>pela CAIXA.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500" dirty="0">
                <a:latin typeface="Calibri Light" panose="020F0302020204030204" pitchFamily="34" charset="0"/>
              </a:rPr>
              <a:t>AT obrigatória: </a:t>
            </a:r>
            <a:r>
              <a:rPr lang="pt-BR" sz="1500" dirty="0">
                <a:latin typeface="Calibri Light" panose="020F0302020204030204" pitchFamily="34" charset="0"/>
              </a:rPr>
              <a:t>garantia de finalidade dos investimentos e redução dos custos </a:t>
            </a:r>
            <a:r>
              <a:rPr lang="pt-BR" sz="1500" dirty="0">
                <a:latin typeface="Calibri Light" panose="020F0302020204030204" pitchFamily="34" charset="0"/>
              </a:rPr>
              <a:t>operacionais.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500" dirty="0">
                <a:latin typeface="Calibri Light" panose="020F0302020204030204" pitchFamily="34" charset="0"/>
              </a:rPr>
              <a:t>Pagamento da AT realizado diretamente pelo agente financeiro, </a:t>
            </a:r>
            <a:r>
              <a:rPr lang="pt-BR" sz="1500" dirty="0">
                <a:latin typeface="Calibri Light" panose="020F0302020204030204" pitchFamily="34" charset="0"/>
              </a:rPr>
              <a:t>não </a:t>
            </a:r>
            <a:r>
              <a:rPr lang="pt-BR" sz="1500" dirty="0">
                <a:latin typeface="Calibri Light" panose="020F0302020204030204" pitchFamily="34" charset="0"/>
              </a:rPr>
              <a:t>passa pelo </a:t>
            </a:r>
            <a:r>
              <a:rPr lang="pt-BR" sz="1500" dirty="0">
                <a:latin typeface="Calibri Light" panose="020F0302020204030204" pitchFamily="34" charset="0"/>
              </a:rPr>
              <a:t>beneficiário.</a:t>
            </a:r>
            <a:endParaRPr lang="pt-BR" sz="1500" dirty="0">
              <a:latin typeface="Calibri Light" panose="020F0302020204030204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748890" y="180705"/>
            <a:ext cx="6189671" cy="836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rgbClr val="EEECE1">
                    <a:lumMod val="50000"/>
                  </a:srgb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b="1" i="1" dirty="0" smtClean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PM </a:t>
            </a:r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1.2 – Melhoria </a:t>
            </a:r>
            <a:r>
              <a:rPr lang="pt-BR" sz="1500" b="1" i="1" u="sng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Financiada</a:t>
            </a:r>
            <a:endParaRPr lang="pt-BR" sz="1500" b="1" i="1" u="sng" dirty="0">
              <a:solidFill>
                <a:srgbClr val="9BBB59">
                  <a:lumMod val="75000"/>
                </a:srgbClr>
              </a:solidFill>
              <a:latin typeface="Calibri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746521" y="2533176"/>
            <a:ext cx="1680479" cy="616004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CAIXA / CAU/CONFEA / MDR</a:t>
            </a:r>
            <a:endParaRPr lang="pt-BR" sz="917" dirty="0">
              <a:latin typeface="Calibri Light" panose="020F0302020204030204" pitchFamily="34" charset="0"/>
            </a:endParaRPr>
          </a:p>
          <a:p>
            <a:r>
              <a:rPr lang="pt-BR" sz="917" dirty="0">
                <a:latin typeface="Calibri Light" panose="020F0302020204030204" pitchFamily="34" charset="0"/>
              </a:rPr>
              <a:t>Estabelecem critérios de habilitação para prestadores AT</a:t>
            </a:r>
            <a:endParaRPr lang="pt-BR" sz="917" dirty="0">
              <a:latin typeface="Calibri Light" panose="020F0302020204030204" pitchFamily="34" charset="0"/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2653445" y="2533175"/>
            <a:ext cx="1967438" cy="61863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AT</a:t>
            </a:r>
            <a:r>
              <a:rPr lang="pt-BR" sz="917" dirty="0">
                <a:latin typeface="Calibri Light" panose="020F0302020204030204" pitchFamily="34" charset="0"/>
              </a:rPr>
              <a:t> </a:t>
            </a:r>
          </a:p>
          <a:p>
            <a:r>
              <a:rPr lang="pt-BR" sz="917" dirty="0">
                <a:latin typeface="Calibri Light" panose="020F0302020204030204" pitchFamily="34" charset="0"/>
              </a:rPr>
              <a:t>Busca ativa de demanda e realiza Vistoria de Viabilidade Inicial (VVI) - custo médio R$150</a:t>
            </a:r>
          </a:p>
        </p:txBody>
      </p:sp>
      <p:sp>
        <p:nvSpPr>
          <p:cNvPr id="68" name="CaixaDeTexto 67"/>
          <p:cNvSpPr txBox="1"/>
          <p:nvPr/>
        </p:nvSpPr>
        <p:spPr>
          <a:xfrm>
            <a:off x="6759186" y="2533174"/>
            <a:ext cx="1510408" cy="61863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CAIXA</a:t>
            </a:r>
          </a:p>
          <a:p>
            <a:r>
              <a:rPr lang="pt-BR" sz="917" dirty="0">
                <a:latin typeface="Calibri Light" panose="020F0302020204030204" pitchFamily="34" charset="0"/>
              </a:rPr>
              <a:t>Aprova </a:t>
            </a:r>
            <a:r>
              <a:rPr lang="pt-BR" sz="917" dirty="0">
                <a:latin typeface="Calibri Light" panose="020F0302020204030204" pitchFamily="34" charset="0"/>
              </a:rPr>
              <a:t>o financiamento do </a:t>
            </a:r>
            <a:r>
              <a:rPr lang="pt-BR" sz="917" dirty="0">
                <a:latin typeface="Calibri Light" panose="020F0302020204030204" pitchFamily="34" charset="0"/>
              </a:rPr>
              <a:t>beneficiário e a contratação do AT</a:t>
            </a:r>
            <a:endParaRPr lang="pt-BR" sz="917" dirty="0">
              <a:latin typeface="Calibri Light" panose="020F0302020204030204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6656611" y="3250872"/>
            <a:ext cx="1740869" cy="754378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CAIXA</a:t>
            </a:r>
            <a:r>
              <a:rPr lang="pt-BR" sz="917" dirty="0">
                <a:latin typeface="Calibri Light" panose="020F0302020204030204" pitchFamily="34" charset="0"/>
              </a:rPr>
              <a:t> </a:t>
            </a:r>
            <a:endParaRPr lang="pt-BR" sz="917" dirty="0">
              <a:latin typeface="Calibri Light" panose="020F0302020204030204" pitchFamily="34" charset="0"/>
            </a:endParaRPr>
          </a:p>
          <a:p>
            <a:r>
              <a:rPr lang="pt-BR" sz="917" dirty="0">
                <a:latin typeface="Calibri Light" panose="020F0302020204030204" pitchFamily="34" charset="0"/>
              </a:rPr>
              <a:t>A</a:t>
            </a:r>
            <a:r>
              <a:rPr lang="pt-BR" sz="917" dirty="0">
                <a:latin typeface="Calibri Light" panose="020F0302020204030204" pitchFamily="34" charset="0"/>
              </a:rPr>
              <a:t>prova </a:t>
            </a:r>
            <a:r>
              <a:rPr lang="pt-BR" sz="917" dirty="0">
                <a:latin typeface="Calibri Light" panose="020F0302020204030204" pitchFamily="34" charset="0"/>
              </a:rPr>
              <a:t>prestação de </a:t>
            </a:r>
            <a:r>
              <a:rPr lang="pt-BR" sz="917" dirty="0">
                <a:latin typeface="Calibri Light" panose="020F0302020204030204" pitchFamily="34" charset="0"/>
              </a:rPr>
              <a:t>contas apresentada </a:t>
            </a:r>
            <a:r>
              <a:rPr lang="pt-BR" sz="917" dirty="0">
                <a:latin typeface="Calibri Light" panose="020F0302020204030204" pitchFamily="34" charset="0"/>
              </a:rPr>
              <a:t>pelo AT </a:t>
            </a:r>
            <a:r>
              <a:rPr lang="pt-BR" sz="917" dirty="0">
                <a:latin typeface="Calibri Light" panose="020F0302020204030204" pitchFamily="34" charset="0"/>
              </a:rPr>
              <a:t>e libera restante dos recursos AT (50%)</a:t>
            </a:r>
            <a:endParaRPr lang="pt-BR" sz="917" dirty="0">
              <a:latin typeface="Calibri Light" panose="020F0302020204030204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2653445" y="3264680"/>
            <a:ext cx="1496943" cy="745050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CAIXA</a:t>
            </a:r>
            <a:endParaRPr lang="pt-BR" sz="917" dirty="0">
              <a:latin typeface="Calibri Light" panose="020F0302020204030204" pitchFamily="34" charset="0"/>
            </a:endParaRPr>
          </a:p>
          <a:p>
            <a:r>
              <a:rPr lang="pt-BR" sz="917" dirty="0">
                <a:latin typeface="Calibri Light" panose="020F0302020204030204" pitchFamily="34" charset="0"/>
              </a:rPr>
              <a:t>A</a:t>
            </a:r>
            <a:r>
              <a:rPr lang="pt-BR" sz="917" dirty="0">
                <a:latin typeface="Calibri Light" panose="020F0302020204030204" pitchFamily="34" charset="0"/>
              </a:rPr>
              <a:t>prova </a:t>
            </a:r>
            <a:r>
              <a:rPr lang="pt-BR" sz="917" dirty="0">
                <a:latin typeface="Calibri Light" panose="020F0302020204030204" pitchFamily="34" charset="0"/>
              </a:rPr>
              <a:t>P</a:t>
            </a:r>
            <a:r>
              <a:rPr lang="pt-BR" sz="917" dirty="0">
                <a:latin typeface="Calibri Light" panose="020F0302020204030204" pitchFamily="34" charset="0"/>
              </a:rPr>
              <a:t>rojeto e Orçamento e libera 50% dos recursos de AT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4403530" y="3257776"/>
            <a:ext cx="2041439" cy="749714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AT</a:t>
            </a:r>
            <a:endParaRPr lang="pt-BR" sz="917" b="1" dirty="0">
              <a:solidFill>
                <a:srgbClr val="F79646">
                  <a:lumMod val="75000"/>
                </a:srgbClr>
              </a:solidFill>
              <a:latin typeface="Calibri Light" panose="020F0302020204030204" pitchFamily="34" charset="0"/>
            </a:endParaRPr>
          </a:p>
          <a:p>
            <a:r>
              <a:rPr lang="pt-BR" sz="917" dirty="0">
                <a:latin typeface="Calibri Light" panose="020F0302020204030204" pitchFamily="34" charset="0"/>
              </a:rPr>
              <a:t>Orien</a:t>
            </a:r>
            <a:r>
              <a:rPr lang="pt-BR" sz="917" dirty="0">
                <a:latin typeface="Calibri Light" panose="020F0302020204030204" pitchFamily="34" charset="0"/>
              </a:rPr>
              <a:t>ta </a:t>
            </a:r>
            <a:r>
              <a:rPr lang="pt-BR" sz="917" dirty="0">
                <a:latin typeface="Calibri Light" panose="020F0302020204030204" pitchFamily="34" charset="0"/>
              </a:rPr>
              <a:t>compra </a:t>
            </a:r>
            <a:r>
              <a:rPr lang="pt-BR" sz="917" dirty="0">
                <a:latin typeface="Calibri Light" panose="020F0302020204030204" pitchFamily="34" charset="0"/>
              </a:rPr>
              <a:t>de material e contratação da mão </a:t>
            </a:r>
            <a:r>
              <a:rPr lang="pt-BR" sz="917" dirty="0">
                <a:latin typeface="Calibri Light" panose="020F0302020204030204" pitchFamily="34" charset="0"/>
              </a:rPr>
              <a:t>de </a:t>
            </a:r>
            <a:r>
              <a:rPr lang="pt-BR" sz="917" dirty="0">
                <a:latin typeface="Calibri Light" panose="020F0302020204030204" pitchFamily="34" charset="0"/>
              </a:rPr>
              <a:t>obra. </a:t>
            </a:r>
            <a:r>
              <a:rPr lang="pt-BR" sz="917" dirty="0">
                <a:latin typeface="Calibri Light" panose="020F0302020204030204" pitchFamily="34" charset="0"/>
              </a:rPr>
              <a:t>Informa à CAIXA início </a:t>
            </a:r>
            <a:r>
              <a:rPr lang="pt-BR" sz="917" dirty="0">
                <a:latin typeface="Calibri Light" panose="020F0302020204030204" pitchFamily="34" charset="0"/>
              </a:rPr>
              <a:t>e </a:t>
            </a:r>
            <a:r>
              <a:rPr lang="pt-BR" sz="917" dirty="0">
                <a:latin typeface="Calibri Light" panose="020F0302020204030204" pitchFamily="34" charset="0"/>
              </a:rPr>
              <a:t>fim da obra </a:t>
            </a:r>
            <a:r>
              <a:rPr lang="pt-BR" sz="917" dirty="0">
                <a:latin typeface="Calibri Light" panose="020F0302020204030204" pitchFamily="34" charset="0"/>
              </a:rPr>
              <a:t>e </a:t>
            </a:r>
            <a:r>
              <a:rPr lang="pt-BR" sz="917" dirty="0">
                <a:latin typeface="Calibri Light" panose="020F0302020204030204" pitchFamily="34" charset="0"/>
              </a:rPr>
              <a:t>atesta o produto </a:t>
            </a:r>
            <a:r>
              <a:rPr lang="pt-BR" sz="917" dirty="0">
                <a:latin typeface="Calibri Light" panose="020F0302020204030204" pitchFamily="34" charset="0"/>
              </a:rPr>
              <a:t>final</a:t>
            </a:r>
            <a:endParaRPr lang="pt-BR" sz="917" dirty="0">
              <a:latin typeface="Calibri Light" panose="020F0302020204030204" pitchFamily="34" charset="0"/>
            </a:endParaRPr>
          </a:p>
        </p:txBody>
      </p:sp>
      <p:sp>
        <p:nvSpPr>
          <p:cNvPr id="72" name="Divisa 71"/>
          <p:cNvSpPr/>
          <p:nvPr/>
        </p:nvSpPr>
        <p:spPr>
          <a:xfrm>
            <a:off x="2308607" y="2533176"/>
            <a:ext cx="254868" cy="616004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73" name="Divisa 72"/>
          <p:cNvSpPr/>
          <p:nvPr/>
        </p:nvSpPr>
        <p:spPr>
          <a:xfrm>
            <a:off x="4491734" y="2534680"/>
            <a:ext cx="254868" cy="612845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74" name="Divisa 73"/>
          <p:cNvSpPr/>
          <p:nvPr/>
        </p:nvSpPr>
        <p:spPr>
          <a:xfrm>
            <a:off x="8142159" y="2534625"/>
            <a:ext cx="254868" cy="615187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75" name="Divisa 74"/>
          <p:cNvSpPr/>
          <p:nvPr/>
        </p:nvSpPr>
        <p:spPr>
          <a:xfrm>
            <a:off x="4022954" y="3273446"/>
            <a:ext cx="254868" cy="739128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76" name="Divisa 75"/>
          <p:cNvSpPr/>
          <p:nvPr/>
        </p:nvSpPr>
        <p:spPr>
          <a:xfrm>
            <a:off x="6293481" y="3257775"/>
            <a:ext cx="274677" cy="749715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4920595" y="2533174"/>
            <a:ext cx="1509574" cy="61863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BENEFICIÁRIO</a:t>
            </a:r>
          </a:p>
          <a:p>
            <a:r>
              <a:rPr lang="pt-BR" sz="917" dirty="0">
                <a:latin typeface="Calibri Light" panose="020F0302020204030204" pitchFamily="34" charset="0"/>
              </a:rPr>
              <a:t>Apresenta VVI na CAIXA e solicita financiamento</a:t>
            </a:r>
          </a:p>
          <a:p>
            <a:endParaRPr lang="pt-BR" sz="917" dirty="0">
              <a:latin typeface="Calibri Light" panose="020F0302020204030204" pitchFamily="34" charset="0"/>
            </a:endParaRPr>
          </a:p>
        </p:txBody>
      </p:sp>
      <p:sp>
        <p:nvSpPr>
          <p:cNvPr id="78" name="Divisa 77"/>
          <p:cNvSpPr/>
          <p:nvPr/>
        </p:nvSpPr>
        <p:spPr>
          <a:xfrm>
            <a:off x="6293481" y="2533173"/>
            <a:ext cx="274677" cy="613695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776319" y="3250872"/>
            <a:ext cx="1650680" cy="75437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noAutofit/>
          </a:bodyPr>
          <a:lstStyle/>
          <a:p>
            <a:r>
              <a:rPr lang="pt-BR" sz="917" b="1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</a:rPr>
              <a:t>AT</a:t>
            </a:r>
            <a:r>
              <a:rPr lang="pt-BR" sz="917" b="1" dirty="0">
                <a:latin typeface="Calibri Light" panose="020F0302020204030204" pitchFamily="34" charset="0"/>
              </a:rPr>
              <a:t> </a:t>
            </a:r>
            <a:endParaRPr lang="pt-BR" sz="917" dirty="0">
              <a:latin typeface="Calibri Light" panose="020F0302020204030204" pitchFamily="34" charset="0"/>
            </a:endParaRPr>
          </a:p>
          <a:p>
            <a:r>
              <a:rPr lang="pt-BR" sz="917" dirty="0">
                <a:latin typeface="Calibri Light" panose="020F0302020204030204" pitchFamily="34" charset="0"/>
              </a:rPr>
              <a:t>Junto com o beneficiário prioriza Kits, elabora Projeto e Orçamento a ser apresentado à CAIXA</a:t>
            </a:r>
          </a:p>
        </p:txBody>
      </p:sp>
      <p:sp>
        <p:nvSpPr>
          <p:cNvPr id="80" name="Divisa 79"/>
          <p:cNvSpPr/>
          <p:nvPr/>
        </p:nvSpPr>
        <p:spPr>
          <a:xfrm>
            <a:off x="2308607" y="3250872"/>
            <a:ext cx="254868" cy="749714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2314573" y="1275421"/>
            <a:ext cx="425116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100%</a:t>
            </a:r>
            <a:endParaRPr lang="pt-BR" sz="833" dirty="0"/>
          </a:p>
        </p:txBody>
      </p:sp>
      <p:sp>
        <p:nvSpPr>
          <p:cNvPr id="83" name="Retângulo 82"/>
          <p:cNvSpPr/>
          <p:nvPr/>
        </p:nvSpPr>
        <p:spPr>
          <a:xfrm>
            <a:off x="4554218" y="1135569"/>
            <a:ext cx="2659040" cy="50845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CONTRATO DE FINANCIAMENTO À PESSOA FÍSICA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OPERACIONALIZADO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POR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AGENTE FINANCEIRO</a:t>
            </a:r>
            <a:endParaRPr lang="pt-BR" sz="1000" dirty="0">
              <a:solidFill>
                <a:srgbClr val="000000"/>
              </a:solidFill>
              <a:latin typeface="Calibri Light" panose="020F0302020204030204" pitchFamily="34" charset="0"/>
              <a:ea typeface="Arial"/>
              <a:cs typeface="Arial"/>
            </a:endParaRPr>
          </a:p>
        </p:txBody>
      </p:sp>
      <p:sp>
        <p:nvSpPr>
          <p:cNvPr id="85" name="Retângulo 84"/>
          <p:cNvSpPr/>
          <p:nvPr/>
        </p:nvSpPr>
        <p:spPr>
          <a:xfrm>
            <a:off x="4741227" y="1724012"/>
            <a:ext cx="2693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838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JUROS: 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6% </a:t>
            </a:r>
            <a:r>
              <a:rPr lang="pt-BR" sz="1000" dirty="0" err="1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a.a</a:t>
            </a:r>
            <a:endParaRPr lang="pt-BR" sz="10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 pitchFamily="34" charset="0"/>
            </a:endParaRPr>
          </a:p>
          <a:p>
            <a:pPr marL="146838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PRAZO: 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5 anos</a:t>
            </a:r>
          </a:p>
          <a:p>
            <a:pPr marL="146838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AT: 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Obrigatória 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até 15%</a:t>
            </a:r>
          </a:p>
          <a:p>
            <a:pPr marL="146838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MÃO DE OBRA: 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F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acultativo </a:t>
            </a:r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até 10%</a:t>
            </a:r>
          </a:p>
        </p:txBody>
      </p:sp>
    </p:spTree>
    <p:extLst>
      <p:ext uri="{BB962C8B-B14F-4D97-AF65-F5344CB8AC3E}">
        <p14:creationId xmlns:p14="http://schemas.microsoft.com/office/powerpoint/2010/main" val="41655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47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Retângulo 59"/>
          <p:cNvSpPr/>
          <p:nvPr/>
        </p:nvSpPr>
        <p:spPr>
          <a:xfrm>
            <a:off x="318407" y="2785463"/>
            <a:ext cx="8482693" cy="13623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18407" y="1325229"/>
            <a:ext cx="8482693" cy="14473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 dirty="0">
              <a:solidFill>
                <a:srgbClr val="FFFFFF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83126" y="1384918"/>
            <a:ext cx="1290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FONTE DE RECURSOS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394794" y="1768536"/>
            <a:ext cx="7039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/ FGTS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7209766" y="1392005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FAIXA DE RENDA </a:t>
            </a:r>
          </a:p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ATENDIDA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302067" y="1853860"/>
            <a:ext cx="90095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Até 2 SM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</p:txBody>
      </p:sp>
      <p:pic>
        <p:nvPicPr>
          <p:cNvPr id="21" name="Picture 4" descr="Resultado de imagem para pictograma FAmíli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t="11369" r="13385" b="20895"/>
          <a:stretch/>
        </p:blipFill>
        <p:spPr bwMode="auto">
          <a:xfrm>
            <a:off x="7536326" y="2261798"/>
            <a:ext cx="432434" cy="4395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22" name="CaixaDeTexto 21"/>
          <p:cNvSpPr txBox="1"/>
          <p:nvPr/>
        </p:nvSpPr>
        <p:spPr>
          <a:xfrm>
            <a:off x="4843104" y="1384918"/>
            <a:ext cx="9092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PROPONENTE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843103" y="2047907"/>
            <a:ext cx="18437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CONTRAPARTIDA OBRIGATÓRIA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467135" y="1588908"/>
            <a:ext cx="18236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9BBB59">
                    <a:lumMod val="75000"/>
                  </a:srgbClr>
                </a:solidFill>
              </a:rPr>
              <a:t>Ente Público Local</a:t>
            </a:r>
            <a:endParaRPr lang="pt-BR" sz="1500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831009" y="2325933"/>
            <a:ext cx="599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NÃO</a:t>
            </a:r>
            <a:endParaRPr lang="pt-BR" sz="1500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490558" y="2247068"/>
            <a:ext cx="18165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solidFill>
                  <a:srgbClr val="9BBB59">
                    <a:lumMod val="75000"/>
                  </a:srgbClr>
                </a:solidFill>
              </a:rPr>
              <a:t>Incentivo para que o ente proponente execute itens não custeados pelo TC</a:t>
            </a:r>
            <a:endParaRPr lang="pt-BR" sz="1000" dirty="0">
              <a:solidFill>
                <a:srgbClr val="9BBB59">
                  <a:lumMod val="75000"/>
                </a:srgbClr>
              </a:solidFill>
            </a:endParaRPr>
          </a:p>
        </p:txBody>
      </p:sp>
      <p:pic>
        <p:nvPicPr>
          <p:cNvPr id="27" name="Picture 8" descr="Resultado de imagem para mão pictograma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3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6" t="22522" r="20311" b="29029"/>
          <a:stretch/>
        </p:blipFill>
        <p:spPr bwMode="auto">
          <a:xfrm>
            <a:off x="4910629" y="1636353"/>
            <a:ext cx="440029" cy="38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o 27"/>
          <p:cNvGrpSpPr/>
          <p:nvPr/>
        </p:nvGrpSpPr>
        <p:grpSpPr>
          <a:xfrm>
            <a:off x="2088470" y="1378146"/>
            <a:ext cx="2621109" cy="1412713"/>
            <a:chOff x="1681241" y="1458486"/>
            <a:chExt cx="3145331" cy="1695255"/>
          </a:xfrm>
        </p:grpSpPr>
        <p:graphicFrame>
          <p:nvGraphicFramePr>
            <p:cNvPr id="29" name="Gráfico 28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0" name="CaixaDeTexto 29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2088470" y="1378146"/>
            <a:ext cx="2621109" cy="1412713"/>
            <a:chOff x="1681241" y="1458486"/>
            <a:chExt cx="3145331" cy="1695255"/>
          </a:xfrm>
        </p:grpSpPr>
        <p:graphicFrame>
          <p:nvGraphicFramePr>
            <p:cNvPr id="32" name="Gráfico 31"/>
            <p:cNvGraphicFramePr>
              <a:graphicFrameLocks/>
            </p:cNvGraphicFramePr>
            <p:nvPr>
              <p:extLst/>
            </p:nvPr>
          </p:nvGraphicFramePr>
          <p:xfrm>
            <a:off x="1681241" y="1458486"/>
            <a:ext cx="3145331" cy="1695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5" name="CaixaDeTexto 34"/>
            <p:cNvSpPr txBox="1"/>
            <p:nvPr/>
          </p:nvSpPr>
          <p:spPr>
            <a:xfrm>
              <a:off x="4331272" y="2870205"/>
              <a:ext cx="494750" cy="280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17" dirty="0">
                  <a:latin typeface="Calibri" panose="020F0502020204030204" pitchFamily="34" charset="0"/>
                </a:rPr>
                <a:t>anos</a:t>
              </a:r>
              <a:endParaRPr lang="pt-BR" sz="917" dirty="0">
                <a:latin typeface="Calibri" panose="020F0502020204030204" pitchFamily="34" charset="0"/>
              </a:endParaRPr>
            </a:p>
          </p:txBody>
        </p:sp>
      </p:grpSp>
      <p:sp>
        <p:nvSpPr>
          <p:cNvPr id="36" name="CaixaDeTexto 35"/>
          <p:cNvSpPr txBox="1"/>
          <p:nvPr/>
        </p:nvSpPr>
        <p:spPr>
          <a:xfrm>
            <a:off x="2286125" y="1384918"/>
            <a:ext cx="12827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</a:rPr>
              <a:t>PERFIL DESEMBOLSO</a:t>
            </a:r>
            <a:endParaRPr lang="pt-BR" sz="1333" b="1" dirty="0">
              <a:solidFill>
                <a:srgbClr val="F79646">
                  <a:lumMod val="75000"/>
                </a:srgbClr>
              </a:solidFill>
              <a:latin typeface="Calibri" panose="020F0502020204030204" pitchFamily="34" charset="0"/>
            </a:endParaRPr>
          </a:p>
        </p:txBody>
      </p:sp>
      <p:cxnSp>
        <p:nvCxnSpPr>
          <p:cNvPr id="37" name="Conector reto 36"/>
          <p:cNvCxnSpPr/>
          <p:nvPr/>
        </p:nvCxnSpPr>
        <p:spPr>
          <a:xfrm flipV="1">
            <a:off x="2208109" y="2548166"/>
            <a:ext cx="2412322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2402691" y="2558347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1</a:t>
            </a:r>
            <a:endParaRPr lang="pt-BR" sz="833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2993241" y="2554578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2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3593084" y="2561048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3</a:t>
            </a:r>
            <a:endParaRPr lang="pt-BR" sz="833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190496" y="2561048"/>
            <a:ext cx="239168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4</a:t>
            </a:r>
            <a:endParaRPr lang="pt-BR" sz="833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2312624" y="2088378"/>
            <a:ext cx="370614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15%</a:t>
            </a:r>
            <a:endParaRPr lang="pt-BR" sz="833" dirty="0"/>
          </a:p>
        </p:txBody>
      </p:sp>
      <p:cxnSp>
        <p:nvCxnSpPr>
          <p:cNvPr id="44" name="Conector reto 43"/>
          <p:cNvCxnSpPr/>
          <p:nvPr/>
        </p:nvCxnSpPr>
        <p:spPr>
          <a:xfrm flipV="1">
            <a:off x="2214731" y="1384917"/>
            <a:ext cx="0" cy="116324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 rot="18750110">
            <a:off x="2457926" y="2261954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318407" y="4150626"/>
            <a:ext cx="8482693" cy="15538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67"/>
              </a:spcAft>
            </a:pPr>
            <a:r>
              <a:rPr lang="pt-BR" sz="1333" u="sng" dirty="0">
                <a:latin typeface="Calibri" panose="020F0502020204030204" pitchFamily="34" charset="0"/>
                <a:ea typeface="Calibri Light" charset="0"/>
                <a:cs typeface="Calibri Light" charset="0"/>
              </a:rPr>
              <a:t>PREMISSAS</a:t>
            </a:r>
            <a:endParaRPr lang="pt-BR" sz="1333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Apoio ao poder público para melhorar as condições de moradia em assentamentos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precários - 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favelas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, palafitas, 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cortiços, loteamentos irregulares </a:t>
            </a:r>
            <a:r>
              <a:rPr lang="pt-BR" sz="1333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e conjuntos habitacionais degradados</a:t>
            </a:r>
            <a:endParaRPr lang="pt-BR" sz="1333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Integrar ações físicas, sociais, ambientais e fundiárias em uma mesma intervenção: infraestrutura, moradia, equipamentos públicos, recuperação ambiental, trabalho social e regularização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fundiária.</a:t>
            </a:r>
          </a:p>
          <a:p>
            <a:pPr marL="238115" indent="-238115" algn="just">
              <a:buFont typeface="Arial" panose="020B0604020202020204" pitchFamily="34" charset="0"/>
              <a:buChar char="•"/>
            </a:pP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Assentamento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precário que possui no mínimo 60% das famílias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com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renda de até 2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SM, 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em todos os municípios brasileiros</a:t>
            </a:r>
            <a:r>
              <a:rPr lang="pt-BR" sz="1333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.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897731" y="1819671"/>
            <a:ext cx="370614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3</a:t>
            </a:r>
            <a:r>
              <a:rPr lang="pt-BR" sz="833" dirty="0"/>
              <a:t>0%</a:t>
            </a:r>
            <a:endParaRPr lang="pt-BR" sz="833" dirty="0"/>
          </a:p>
        </p:txBody>
      </p:sp>
      <p:sp>
        <p:nvSpPr>
          <p:cNvPr id="50" name="Retângulo 49"/>
          <p:cNvSpPr/>
          <p:nvPr/>
        </p:nvSpPr>
        <p:spPr>
          <a:xfrm rot="18750110">
            <a:off x="3051692" y="2053861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502483" y="1689136"/>
            <a:ext cx="370614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35%</a:t>
            </a:r>
            <a:endParaRPr lang="pt-BR" sz="833" dirty="0"/>
          </a:p>
        </p:txBody>
      </p:sp>
      <p:sp>
        <p:nvSpPr>
          <p:cNvPr id="52" name="Retângulo 51"/>
          <p:cNvSpPr/>
          <p:nvPr/>
        </p:nvSpPr>
        <p:spPr>
          <a:xfrm rot="18750110">
            <a:off x="3647785" y="1914666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61" name="Seta para baixo 60"/>
          <p:cNvSpPr/>
          <p:nvPr/>
        </p:nvSpPr>
        <p:spPr>
          <a:xfrm rot="16200000">
            <a:off x="2447975" y="3292474"/>
            <a:ext cx="1007671" cy="408344"/>
          </a:xfrm>
          <a:prstGeom prst="downArrow">
            <a:avLst>
              <a:gd name="adj1" fmla="val 50000"/>
              <a:gd name="adj2" fmla="val 66964"/>
            </a:avLst>
          </a:prstGeom>
          <a:solidFill>
            <a:schemeClr val="accent3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FFFFFF"/>
              </a:solidFill>
            </a:endParaRPr>
          </a:p>
        </p:txBody>
      </p:sp>
      <p:sp>
        <p:nvSpPr>
          <p:cNvPr id="62" name="Retângulo 61"/>
          <p:cNvSpPr/>
          <p:nvPr/>
        </p:nvSpPr>
        <p:spPr>
          <a:xfrm>
            <a:off x="842643" y="3057153"/>
            <a:ext cx="1847520" cy="93557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CONTRATO DE REPASSE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OU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FINANCIAMENTO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COM O 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ENTE PÚBLICO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OPERACIONALIZADO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pt-BR" sz="10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POR</a:t>
            </a:r>
            <a:r>
              <a:rPr lang="pt-BR" sz="1000" b="1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AGENTE FINANCEIRO</a:t>
            </a:r>
            <a:endParaRPr lang="pt-BR" sz="1000" dirty="0">
              <a:solidFill>
                <a:srgbClr val="000000"/>
              </a:solidFill>
              <a:latin typeface="Calibri Light" panose="020F0302020204030204" pitchFamily="34" charset="0"/>
              <a:ea typeface="Arial"/>
              <a:cs typeface="Arial"/>
            </a:endParaRPr>
          </a:p>
        </p:txBody>
      </p:sp>
      <p:cxnSp>
        <p:nvCxnSpPr>
          <p:cNvPr id="5" name="Conector reto 4"/>
          <p:cNvCxnSpPr>
            <a:stCxn id="52" idx="1"/>
          </p:cNvCxnSpPr>
          <p:nvPr/>
        </p:nvCxnSpPr>
        <p:spPr>
          <a:xfrm flipH="1">
            <a:off x="3048049" y="1963261"/>
            <a:ext cx="608496" cy="13234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to 2"/>
          <p:cNvCxnSpPr>
            <a:stCxn id="45" idx="3"/>
            <a:endCxn id="50" idx="3"/>
          </p:cNvCxnSpPr>
          <p:nvPr/>
        </p:nvCxnSpPr>
        <p:spPr>
          <a:xfrm flipV="1">
            <a:off x="2503174" y="2062640"/>
            <a:ext cx="593766" cy="208093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866378" y="1766285"/>
            <a:ext cx="6046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OGU</a:t>
            </a:r>
          </a:p>
          <a:p>
            <a:pPr algn="ctr"/>
            <a:r>
              <a:rPr lang="pt-BR" sz="1000" dirty="0">
                <a:solidFill>
                  <a:srgbClr val="9BBB59">
                    <a:lumMod val="75000"/>
                  </a:srgbClr>
                </a:solidFill>
              </a:rPr>
              <a:t>(FNHIS</a:t>
            </a:r>
            <a:r>
              <a:rPr lang="pt-BR" sz="1000" dirty="0">
                <a:solidFill>
                  <a:srgbClr val="9BBB59">
                    <a:lumMod val="75000"/>
                  </a:srgbClr>
                </a:solidFill>
              </a:rPr>
              <a:t>) </a:t>
            </a:r>
            <a:endParaRPr lang="pt-BR" sz="1000" b="1" dirty="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47405" y="2185320"/>
            <a:ext cx="6174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500" b="1" dirty="0">
                <a:solidFill>
                  <a:srgbClr val="9BBB59">
                    <a:lumMod val="75000"/>
                  </a:srgbClr>
                </a:solidFill>
              </a:rPr>
              <a:t>100%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748890" y="180705"/>
            <a:ext cx="6189671" cy="106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rgbClr val="EEECE1">
                    <a:lumMod val="50000"/>
                  </a:srgb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b="1" i="1" dirty="0" smtClean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PM </a:t>
            </a:r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2</a:t>
            </a:r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.1 </a:t>
            </a:r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– </a:t>
            </a:r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Urbanização </a:t>
            </a:r>
            <a:r>
              <a:rPr lang="pt-BR" sz="1500" b="1" i="1" u="sng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Assistida</a:t>
            </a:r>
            <a:endParaRPr lang="pt-BR" sz="1500" b="1" i="1" dirty="0">
              <a:solidFill>
                <a:srgbClr val="9BBB59">
                  <a:lumMod val="75000"/>
                </a:srgbClr>
              </a:solidFill>
              <a:latin typeface="Calibri" pitchFamily="34" charset="0"/>
            </a:endParaRPr>
          </a:p>
          <a:p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PM 2.2 – Urbanização </a:t>
            </a:r>
            <a:r>
              <a:rPr lang="pt-BR" sz="1500" b="1" i="1" u="sng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Financiada</a:t>
            </a:r>
            <a:endParaRPr lang="pt-BR" sz="1500" b="1" i="1" u="sng" dirty="0">
              <a:solidFill>
                <a:srgbClr val="9BBB59">
                  <a:lumMod val="75000"/>
                </a:srgbClr>
              </a:solidFill>
              <a:latin typeface="Calibri" pitchFamily="34" charset="0"/>
            </a:endParaRPr>
          </a:p>
        </p:txBody>
      </p:sp>
      <p:sp>
        <p:nvSpPr>
          <p:cNvPr id="66" name="Retângulo 65"/>
          <p:cNvSpPr/>
          <p:nvPr/>
        </p:nvSpPr>
        <p:spPr>
          <a:xfrm rot="18750110">
            <a:off x="4277011" y="2214850"/>
            <a:ext cx="54008" cy="57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4140230" y="1938016"/>
            <a:ext cx="370614" cy="220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33" dirty="0"/>
              <a:t>20%</a:t>
            </a:r>
            <a:endParaRPr lang="pt-BR" sz="833" dirty="0"/>
          </a:p>
        </p:txBody>
      </p:sp>
      <p:cxnSp>
        <p:nvCxnSpPr>
          <p:cNvPr id="68" name="Conector reto 67"/>
          <p:cNvCxnSpPr>
            <a:stCxn id="66" idx="1"/>
            <a:endCxn id="52" idx="2"/>
          </p:cNvCxnSpPr>
          <p:nvPr/>
        </p:nvCxnSpPr>
        <p:spPr>
          <a:xfrm flipH="1" flipV="1">
            <a:off x="3695938" y="1962734"/>
            <a:ext cx="589833" cy="300711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tângulo 68"/>
          <p:cNvSpPr/>
          <p:nvPr/>
        </p:nvSpPr>
        <p:spPr>
          <a:xfrm>
            <a:off x="3184316" y="2992810"/>
            <a:ext cx="1649062" cy="10174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83" b="1" dirty="0">
                <a:solidFill>
                  <a:srgbClr val="9BBB59">
                    <a:lumMod val="75000"/>
                  </a:srgbClr>
                </a:solidFill>
              </a:rPr>
              <a:t>INOVAÇÃO</a:t>
            </a:r>
          </a:p>
          <a:p>
            <a:pPr algn="ctr"/>
            <a:r>
              <a:rPr lang="pt-BR" sz="1083" dirty="0">
                <a:solidFill>
                  <a:srgbClr val="9BBB59">
                    <a:lumMod val="75000"/>
                  </a:srgbClr>
                </a:solidFill>
                <a:latin typeface="Calibri Light" panose="020F0302020204030204" pitchFamily="34" charset="0"/>
                <a:ea typeface="Arial"/>
                <a:cs typeface="Arial"/>
              </a:rPr>
              <a:t>MUDANÇA DA LÓGICA DA INTERVENÇÃO PARA REDUZIR O TEMPO MÉDIO DE EXECUÇÃO</a:t>
            </a:r>
            <a:endParaRPr lang="pt-BR" sz="1083" dirty="0">
              <a:solidFill>
                <a:srgbClr val="9BBB59">
                  <a:lumMod val="75000"/>
                </a:srgbClr>
              </a:solidFill>
              <a:latin typeface="Calibri Light" panose="020F0302020204030204" pitchFamily="34" charset="0"/>
              <a:ea typeface="Arial"/>
              <a:cs typeface="Arial"/>
            </a:endParaRPr>
          </a:p>
        </p:txBody>
      </p:sp>
      <p:sp>
        <p:nvSpPr>
          <p:cNvPr id="14" name="Chave esquerda 13"/>
          <p:cNvSpPr/>
          <p:nvPr/>
        </p:nvSpPr>
        <p:spPr>
          <a:xfrm>
            <a:off x="4887469" y="3027197"/>
            <a:ext cx="155872" cy="935579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500">
              <a:solidFill>
                <a:srgbClr val="000000"/>
              </a:solidFill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5069612" y="3057152"/>
            <a:ext cx="3666173" cy="87938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69" indent="-142869">
              <a:buFontTx/>
              <a:buChar char="-"/>
            </a:pPr>
            <a:r>
              <a:rPr lang="pt-BR" sz="15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</a:rPr>
              <a:t>Poligonais menores;</a:t>
            </a:r>
          </a:p>
          <a:p>
            <a:pPr marL="142869" indent="-142869">
              <a:buFontTx/>
              <a:buChar char="-"/>
            </a:pPr>
            <a:r>
              <a:rPr lang="pt-BR" sz="15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  <a:ea typeface="Arial"/>
                <a:cs typeface="Arial"/>
              </a:rPr>
              <a:t>Obras parciais, investimento em camadas;</a:t>
            </a:r>
          </a:p>
          <a:p>
            <a:pPr marL="142869" indent="-142869">
              <a:buFontTx/>
              <a:buChar char="-"/>
            </a:pPr>
            <a:r>
              <a:rPr lang="pt-BR" sz="15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  <a:ea typeface="Arial"/>
                <a:cs typeface="Arial"/>
              </a:rPr>
              <a:t>Financiamento prévio somente do projeto;</a:t>
            </a:r>
          </a:p>
          <a:p>
            <a:pPr marL="142869" indent="-142869">
              <a:buFontTx/>
              <a:buChar char="-"/>
            </a:pPr>
            <a:r>
              <a:rPr lang="pt-BR" sz="15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  <a:ea typeface="Arial"/>
                <a:cs typeface="Arial"/>
              </a:rPr>
              <a:t>Retomada do Eixo Desenvolvimento Institucional.</a:t>
            </a:r>
            <a:endParaRPr lang="pt-BR" sz="1500" dirty="0">
              <a:solidFill>
                <a:srgbClr val="000000">
                  <a:lumMod val="75000"/>
                  <a:lumOff val="25000"/>
                </a:srgbClr>
              </a:solidFill>
              <a:latin typeface="Calibri Light" panose="020F0302020204030204" pitchFamily="34" charset="0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60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6604907" y="5070021"/>
            <a:ext cx="2539093" cy="644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748890" y="180704"/>
            <a:ext cx="6189671" cy="12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7" b="1" dirty="0">
                <a:solidFill>
                  <a:srgbClr val="EEECE1">
                    <a:lumMod val="50000"/>
                  </a:srgbClr>
                </a:solidFill>
                <a:latin typeface="Calibri" pitchFamily="34" charset="0"/>
              </a:rPr>
              <a:t>POLÍTICA NACIONAL DE HABITAÇÃO</a:t>
            </a:r>
          </a:p>
          <a:p>
            <a:r>
              <a:rPr lang="pt-BR" sz="1667" i="1" dirty="0">
                <a:latin typeface="Calibri" pitchFamily="34" charset="0"/>
              </a:rPr>
              <a:t>Instrumentos de </a:t>
            </a:r>
            <a:r>
              <a:rPr lang="pt-BR" sz="1667" b="1" i="1" dirty="0">
                <a:latin typeface="Calibri" pitchFamily="34" charset="0"/>
              </a:rPr>
              <a:t>Implementação</a:t>
            </a:r>
          </a:p>
          <a:p>
            <a:r>
              <a:rPr lang="pt-BR" sz="1500" b="1" i="1" dirty="0" smtClean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PM </a:t>
            </a:r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3.1 – REURB Amazônia Urbana Legal</a:t>
            </a:r>
          </a:p>
          <a:p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PM 3.2 – Desenvolvimento Institucional em Regularização Fundiária</a:t>
            </a:r>
          </a:p>
          <a:p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PM 3.3 – Apoio à Regularização Fundiária em áreas </a:t>
            </a:r>
            <a:r>
              <a:rPr lang="pt-BR" sz="1500" b="1" i="1" dirty="0">
                <a:solidFill>
                  <a:srgbClr val="9BBB59">
                    <a:lumMod val="75000"/>
                  </a:srgbClr>
                </a:solidFill>
                <a:latin typeface="Calibri" pitchFamily="34" charset="0"/>
              </a:rPr>
              <a:t>urbanas</a:t>
            </a:r>
            <a:endParaRPr lang="pt-BR" sz="1500" b="1" i="1" dirty="0">
              <a:solidFill>
                <a:srgbClr val="9BBB59">
                  <a:lumMod val="75000"/>
                </a:srgbClr>
              </a:solidFill>
              <a:latin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75557" y="1447114"/>
            <a:ext cx="8450036" cy="143885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500" b="1" dirty="0">
                <a:latin typeface="Calibri Light" panose="020F0302020204030204" pitchFamily="34" charset="0"/>
              </a:rPr>
              <a:t>Assistência Técnica à </a:t>
            </a:r>
            <a:r>
              <a:rPr lang="pt-BR" sz="1500" b="1" dirty="0">
                <a:latin typeface="Calibri Light" panose="020F0302020204030204" pitchFamily="34" charset="0"/>
              </a:rPr>
              <a:t>Regularização </a:t>
            </a:r>
            <a:r>
              <a:rPr lang="pt-BR" sz="1500" b="1" dirty="0">
                <a:latin typeface="Calibri Light" panose="020F0302020204030204" pitchFamily="34" charset="0"/>
              </a:rPr>
              <a:t>F</a:t>
            </a:r>
            <a:r>
              <a:rPr lang="pt-BR" sz="1500" b="1" dirty="0">
                <a:latin typeface="Calibri Light" panose="020F0302020204030204" pitchFamily="34" charset="0"/>
              </a:rPr>
              <a:t>undiária na Amazônia Legal</a:t>
            </a:r>
            <a:endParaRPr lang="pt-BR" sz="1500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Objetivo:</a:t>
            </a: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 </a:t>
            </a:r>
            <a:r>
              <a:rPr lang="pt-BR" sz="1500" dirty="0">
                <a:latin typeface="Calibri Light" panose="020F0302020204030204" pitchFamily="34" charset="0"/>
              </a:rPr>
              <a:t>AT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para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regularização fundiária de terras doadas pela União aos municípios </a:t>
            </a:r>
            <a:r>
              <a:rPr lang="pt-BR" sz="1500" dirty="0" smtClean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-Programa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Terra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Legal</a:t>
            </a: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Público alvo: </a:t>
            </a: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sedes municipais abarcadas pelo Programa Terra Legal que já tenham recebido doação</a:t>
            </a:r>
            <a:endParaRPr lang="pt-BR" sz="1500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Proponente(s):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Universidades Federais</a:t>
            </a:r>
            <a:endParaRPr lang="pt-BR" sz="1500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Recursos: </a:t>
            </a:r>
            <a:r>
              <a:rPr lang="pt-BR" sz="1500" dirty="0">
                <a:latin typeface="Calibri Light" panose="020F0302020204030204" pitchFamily="34" charset="0"/>
              </a:rPr>
              <a:t>OGU</a:t>
            </a:r>
            <a:endParaRPr lang="pt-BR" sz="1500" b="1" i="1" dirty="0">
              <a:solidFill>
                <a:srgbClr val="9BBB59">
                  <a:lumMod val="75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75556" y="2885969"/>
            <a:ext cx="8450037" cy="143885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500" b="1" dirty="0">
                <a:latin typeface="Calibri Light" panose="020F0302020204030204" pitchFamily="34" charset="0"/>
              </a:rPr>
              <a:t>Ensino à Distância </a:t>
            </a:r>
            <a:r>
              <a:rPr lang="pt-BR" sz="1500" b="1" dirty="0">
                <a:latin typeface="Calibri Light" panose="020F0302020204030204" pitchFamily="34" charset="0"/>
              </a:rPr>
              <a:t>(</a:t>
            </a:r>
            <a:r>
              <a:rPr lang="pt-BR" sz="1500" b="1" dirty="0" err="1">
                <a:latin typeface="Calibri Light" panose="020F0302020204030204" pitchFamily="34" charset="0"/>
              </a:rPr>
              <a:t>EaD</a:t>
            </a:r>
            <a:r>
              <a:rPr lang="pt-BR" sz="1500" b="1" dirty="0">
                <a:latin typeface="Calibri Light" panose="020F0302020204030204" pitchFamily="34" charset="0"/>
              </a:rPr>
              <a:t>) em Regularização </a:t>
            </a:r>
            <a:r>
              <a:rPr lang="pt-BR" sz="1500" b="1" dirty="0">
                <a:latin typeface="Calibri Light" panose="020F0302020204030204" pitchFamily="34" charset="0"/>
              </a:rPr>
              <a:t>Fundiária</a:t>
            </a:r>
            <a:endParaRPr lang="pt-BR" sz="1500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Objetivo:  </a:t>
            </a:r>
            <a:r>
              <a:rPr lang="pt-BR" sz="1500" dirty="0">
                <a:latin typeface="Calibri Light" panose="020F0302020204030204" pitchFamily="34" charset="0"/>
              </a:rPr>
              <a:t>Ampliar o alcance de ações de capacitação em regularização </a:t>
            </a:r>
            <a:r>
              <a:rPr lang="pt-BR" sz="1500" dirty="0">
                <a:latin typeface="Calibri Light" panose="020F0302020204030204" pitchFamily="34" charset="0"/>
              </a:rPr>
              <a:t>fundiária urbana</a:t>
            </a: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Público </a:t>
            </a: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alvo: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equipes técnicas municipais</a:t>
            </a:r>
            <a:endParaRPr lang="pt-BR" sz="1500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Proponente(s):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Universidades Federais</a:t>
            </a:r>
            <a:endParaRPr lang="pt-BR" sz="1500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Recursos: </a:t>
            </a:r>
            <a:r>
              <a:rPr lang="pt-BR" sz="1500" dirty="0">
                <a:latin typeface="Calibri Light" panose="020F0302020204030204" pitchFamily="34" charset="0"/>
              </a:rPr>
              <a:t>OGU</a:t>
            </a:r>
            <a:endParaRPr lang="pt-BR" sz="1500" b="1" i="1" dirty="0">
              <a:solidFill>
                <a:srgbClr val="9BBB59">
                  <a:lumMod val="75000"/>
                </a:srgbClr>
              </a:solidFill>
              <a:latin typeface="Calibri Light" panose="020F030202020403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375555" y="4324824"/>
            <a:ext cx="8450038" cy="13747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pt-BR" sz="1500" b="1" dirty="0">
                <a:latin typeface="Calibri Light" panose="020F0302020204030204" pitchFamily="34" charset="0"/>
              </a:rPr>
              <a:t>Ações de regularização fundiária </a:t>
            </a:r>
            <a:r>
              <a:rPr lang="pt-BR" sz="1500" b="1" dirty="0">
                <a:latin typeface="Calibri Light" panose="020F0302020204030204" pitchFamily="34" charset="0"/>
              </a:rPr>
              <a:t>urbana</a:t>
            </a:r>
            <a:endParaRPr lang="pt-BR" sz="1500" b="1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Objetivo: </a:t>
            </a: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 </a:t>
            </a:r>
            <a:r>
              <a:rPr lang="pt-BR" sz="1500" dirty="0">
                <a:latin typeface="Calibri Light" panose="020F0302020204030204" pitchFamily="34" charset="0"/>
              </a:rPr>
              <a:t>Formalização </a:t>
            </a:r>
            <a:r>
              <a:rPr lang="pt-BR" sz="1500" dirty="0">
                <a:latin typeface="Calibri Light" panose="020F0302020204030204" pitchFamily="34" charset="0"/>
              </a:rPr>
              <a:t>fundiária de núcleos </a:t>
            </a:r>
            <a:r>
              <a:rPr lang="pt-BR" sz="1500" dirty="0">
                <a:latin typeface="Calibri Light" panose="020F0302020204030204" pitchFamily="34" charset="0"/>
              </a:rPr>
              <a:t>urbanos irregulares </a:t>
            </a:r>
            <a:r>
              <a:rPr lang="pt-BR" sz="1500" b="1" dirty="0" smtClean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Público </a:t>
            </a: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alvo: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grupos familiares com renda de até 5 salários mínimos</a:t>
            </a:r>
            <a:endParaRPr lang="pt-BR" sz="1500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Proponente(s): </a:t>
            </a:r>
            <a:r>
              <a:rPr lang="pt-BR" sz="1500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Estados, o DF e municípios </a:t>
            </a:r>
            <a:endParaRPr lang="pt-BR" sz="1500" dirty="0">
              <a:latin typeface="Calibri Light" panose="020F0302020204030204" pitchFamily="34" charset="0"/>
              <a:ea typeface="Calibri Light" charset="0"/>
              <a:cs typeface="Calibri Light" charset="0"/>
            </a:endParaRPr>
          </a:p>
          <a:p>
            <a:pPr>
              <a:spcBef>
                <a:spcPts val="500"/>
              </a:spcBef>
            </a:pP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Recursos</a:t>
            </a:r>
            <a:r>
              <a:rPr lang="pt-BR" sz="1500" b="1" dirty="0">
                <a:latin typeface="Calibri Light" panose="020F0302020204030204" pitchFamily="34" charset="0"/>
                <a:ea typeface="Calibri Light" charset="0"/>
                <a:cs typeface="Calibri Light" charset="0"/>
              </a:rPr>
              <a:t>: </a:t>
            </a:r>
            <a:r>
              <a:rPr lang="pt-BR" sz="1500" dirty="0">
                <a:latin typeface="Calibri Light" panose="020F0302020204030204" pitchFamily="34" charset="0"/>
              </a:rPr>
              <a:t>OGU</a:t>
            </a:r>
            <a:endParaRPr lang="pt-BR" sz="1500" b="1" i="1" dirty="0">
              <a:solidFill>
                <a:srgbClr val="9BBB59">
                  <a:lumMod val="75000"/>
                </a:srgb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760" y="1544866"/>
            <a:ext cx="792088" cy="79208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762051" y="2654737"/>
            <a:ext cx="3485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SECRETARIA NACIONAL DE HABITAÇÃO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DESEMPENHO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REPASSES - 1º SEMESTRE 2019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01985"/>
              </p:ext>
            </p:extLst>
          </p:nvPr>
        </p:nvGraphicFramePr>
        <p:xfrm>
          <a:off x="895350" y="1039813"/>
          <a:ext cx="7591426" cy="411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9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DESEMPENHO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ENTREGAS – 1º SEMESTRE 2019</a:t>
            </a:r>
            <a:endParaRPr lang="pt-BR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730718"/>
              </p:ext>
            </p:extLst>
          </p:nvPr>
        </p:nvGraphicFramePr>
        <p:xfrm>
          <a:off x="1553843" y="1181100"/>
          <a:ext cx="606741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227867" y="4198412"/>
            <a:ext cx="5012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 DE </a:t>
            </a:r>
            <a:r>
              <a:rPr lang="pt-BR" sz="2000" b="1" dirty="0" smtClean="0">
                <a:solidFill>
                  <a:srgbClr val="0070C0"/>
                </a:solidFill>
              </a:rPr>
              <a:t>234.199</a:t>
            </a: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UNIDADES HABITACIONAIS</a:t>
            </a:r>
          </a:p>
          <a:p>
            <a:pPr algn="ctr"/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ENTREGUES NO PAÍS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8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DESEMPENHO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ENTREGAS – 1º SEMESTRE 2019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Residencial Quinta dos </a:t>
            </a:r>
            <a:r>
              <a:rPr lang="pt-BR" dirty="0" err="1" smtClean="0"/>
              <a:t>Paricás</a:t>
            </a:r>
            <a:r>
              <a:rPr lang="pt-BR" dirty="0" smtClean="0"/>
              <a:t> (Faixa 1) – Belém/PA</a:t>
            </a:r>
          </a:p>
        </p:txBody>
      </p:sp>
      <p:pic>
        <p:nvPicPr>
          <p:cNvPr id="6" name="Picture 2" descr="MCMV Belem 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89" y="1079088"/>
            <a:ext cx="6010275" cy="33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257550" y="4505265"/>
            <a:ext cx="2819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2720 UH (320 entregues</a:t>
            </a:r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pt-B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4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DESEMPENHO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ENTREGAS – 1º SEMESTRE 2019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Residencial Dom Manoel Palmeira da Rocha – Pesqueira/PE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57550" y="4505265"/>
            <a:ext cx="2755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460 unidades entregues</a:t>
            </a:r>
            <a:endParaRPr lang="pt-B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Picture 4" descr="29032019sp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74" y="1105703"/>
            <a:ext cx="5425586" cy="3288354"/>
          </a:xfrm>
          <a:prstGeom prst="roundRect">
            <a:avLst>
              <a:gd name="adj" fmla="val 0"/>
            </a:avLst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4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DESEMPENHO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ENTREGAS POR REGIÃO E FAIXA DE RENDA</a:t>
            </a:r>
            <a:endParaRPr lang="pt-BR" dirty="0"/>
          </a:p>
        </p:txBody>
      </p:sp>
      <p:sp>
        <p:nvSpPr>
          <p:cNvPr id="8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390650" y="580014"/>
            <a:ext cx="6667500" cy="461665"/>
          </a:xfrm>
        </p:spPr>
        <p:txBody>
          <a:bodyPr/>
          <a:lstStyle/>
          <a:p>
            <a:r>
              <a:rPr lang="pt-BR" dirty="0" smtClean="0"/>
              <a:t>1º Semestre de 2019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491044236"/>
              </p:ext>
            </p:extLst>
          </p:nvPr>
        </p:nvGraphicFramePr>
        <p:xfrm>
          <a:off x="829341" y="1148315"/>
          <a:ext cx="7910622" cy="3519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4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78180" y="4634210"/>
            <a:ext cx="8465820" cy="1080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DESEMPENHO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CONTRATAÇÕES – 1º SEMESTRE DE 2019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262062" y="4712137"/>
            <a:ext cx="6943725" cy="92493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BR" dirty="0" smtClean="0"/>
              <a:t>As contratações do PMCMV em 2019 se limitaram às faixas 1.5, 2 e 3, em que apenas 10% do subsídio é proveniente do OGU, enquanto os 90% restante é do FGTS</a:t>
            </a:r>
            <a:endParaRPr lang="pt-BR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412758324"/>
              </p:ext>
            </p:extLst>
          </p:nvPr>
        </p:nvGraphicFramePr>
        <p:xfrm>
          <a:off x="2009775" y="1266824"/>
          <a:ext cx="5010150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267325" y="1137046"/>
            <a:ext cx="1673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Unidades habitacionais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12620" y="3877686"/>
            <a:ext cx="5646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70C0"/>
                </a:solidFill>
              </a:rPr>
              <a:t>153.952 UH </a:t>
            </a: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contratadas nas 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diversas regiões do país.</a:t>
            </a:r>
          </a:p>
        </p:txBody>
      </p:sp>
    </p:spTree>
    <p:extLst>
      <p:ext uri="{BB962C8B-B14F-4D97-AF65-F5344CB8AC3E}">
        <p14:creationId xmlns:p14="http://schemas.microsoft.com/office/powerpoint/2010/main" val="38119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DESEMPENHO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smtClean="0"/>
              <a:t>UH CONTRATADAS POR REGIÃO E FAIXA DE RENDA</a:t>
            </a:r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654202508"/>
              </p:ext>
            </p:extLst>
          </p:nvPr>
        </p:nvGraphicFramePr>
        <p:xfrm>
          <a:off x="742950" y="981075"/>
          <a:ext cx="798195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0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2412</Words>
  <Application>Microsoft Office PowerPoint</Application>
  <PresentationFormat>Apresentação na tela (16:10)</PresentationFormat>
  <Paragraphs>524</Paragraphs>
  <Slides>27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1_Tema do Office</vt:lpstr>
      <vt:lpstr>POLÍTICA NACIONAL DE HABITAÇÃO - PNH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Nubile de Moraes</dc:creator>
  <cp:lastModifiedBy>Marina Amorim Cavalcanti de Oliveira</cp:lastModifiedBy>
  <cp:revision>103</cp:revision>
  <cp:lastPrinted>2019-08-16T22:32:31Z</cp:lastPrinted>
  <dcterms:created xsi:type="dcterms:W3CDTF">2019-07-17T16:30:27Z</dcterms:created>
  <dcterms:modified xsi:type="dcterms:W3CDTF">2019-08-16T22:32:46Z</dcterms:modified>
</cp:coreProperties>
</file>