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4" r:id="rId3"/>
    <p:sldId id="325" r:id="rId4"/>
    <p:sldId id="299" r:id="rId5"/>
    <p:sldId id="338" r:id="rId6"/>
    <p:sldId id="293" r:id="rId7"/>
    <p:sldId id="339" r:id="rId8"/>
    <p:sldId id="305" r:id="rId9"/>
    <p:sldId id="297" r:id="rId10"/>
    <p:sldId id="335" r:id="rId11"/>
    <p:sldId id="326" r:id="rId12"/>
    <p:sldId id="327" r:id="rId13"/>
    <p:sldId id="329" r:id="rId14"/>
    <p:sldId id="330" r:id="rId15"/>
    <p:sldId id="331" r:id="rId16"/>
    <p:sldId id="332" r:id="rId17"/>
    <p:sldId id="333" r:id="rId18"/>
    <p:sldId id="304" r:id="rId19"/>
    <p:sldId id="312" r:id="rId20"/>
    <p:sldId id="337" r:id="rId21"/>
    <p:sldId id="294" r:id="rId22"/>
  </p:sldIdLst>
  <p:sldSz cx="9906000" cy="6858000" type="A4"/>
  <p:notesSz cx="6858000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0000"/>
    <a:srgbClr val="FD3F1F"/>
    <a:srgbClr val="9A0000"/>
    <a:srgbClr val="4C0000"/>
    <a:srgbClr val="FFCC99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083" autoAdjust="0"/>
  </p:normalViewPr>
  <p:slideViewPr>
    <p:cSldViewPr>
      <p:cViewPr>
        <p:scale>
          <a:sx n="100" d="100"/>
          <a:sy n="100" d="100"/>
        </p:scale>
        <p:origin x="-264" y="504"/>
      </p:cViewPr>
      <p:guideLst>
        <p:guide orient="horz" pos="2160"/>
        <p:guide pos="312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A7748-FF2B-4062-964D-CDCAECA14E67}" type="doc">
      <dgm:prSet loTypeId="urn:microsoft.com/office/officeart/2005/8/layout/hProcess9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905F2659-9CDD-4936-A541-07C6C4AEAF70}">
      <dgm:prSet custT="1"/>
      <dgm:spPr/>
      <dgm:t>
        <a:bodyPr/>
        <a:lstStyle/>
        <a:p>
          <a:pPr rtl="0"/>
          <a:r>
            <a:rPr lang="pt-BR" sz="1600" dirty="0">
              <a:latin typeface="Futura Md BT" panose="020B0602020204020303" pitchFamily="34" charset="0"/>
            </a:rPr>
            <a:t>Grupo de </a:t>
          </a:r>
          <a:r>
            <a:rPr lang="pt-BR" sz="1600" dirty="0" smtClean="0">
              <a:latin typeface="Futura Md BT" panose="020B0602020204020303" pitchFamily="34" charset="0"/>
            </a:rPr>
            <a:t>Trabalho </a:t>
          </a:r>
          <a:r>
            <a:rPr lang="pt-BR" sz="1400" dirty="0">
              <a:latin typeface="Futura Md BT" panose="020B0602020204020303" pitchFamily="34" charset="0"/>
            </a:rPr>
            <a:t>institucional REURB </a:t>
          </a:r>
        </a:p>
        <a:p>
          <a:pPr rtl="0"/>
          <a:r>
            <a:rPr lang="pt-BR" sz="1600" dirty="0" err="1">
              <a:latin typeface="Futura Md BT" panose="020B0602020204020303" pitchFamily="34" charset="0"/>
            </a:rPr>
            <a:t>MCidades</a:t>
          </a:r>
          <a:endParaRPr lang="pt-BR" sz="1600" dirty="0">
            <a:latin typeface="Futura Md BT" panose="020B0602020204020303" pitchFamily="34" charset="0"/>
          </a:endParaRPr>
        </a:p>
      </dgm:t>
    </dgm:pt>
    <dgm:pt modelId="{042B8146-BEBB-4A12-B005-4D6E2D99BA2B}" type="parTrans" cxnId="{71CFEEC6-9B69-4A1A-BB22-BB58A2190D29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662DEEEB-322F-4152-8D20-81EDFF4F7D79}" type="sibTrans" cxnId="{71CFEEC6-9B69-4A1A-BB22-BB58A2190D29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D0F258F7-0B3C-4EAE-B87C-FC3517361FB7}">
      <dgm:prSet custT="1"/>
      <dgm:spPr/>
      <dgm:t>
        <a:bodyPr/>
        <a:lstStyle/>
        <a:p>
          <a:pPr rtl="0"/>
          <a:r>
            <a:rPr lang="pt-BR" sz="1200" b="1" dirty="0">
              <a:latin typeface="Futura Md BT" panose="020B0602020204020303" pitchFamily="34" charset="0"/>
            </a:rPr>
            <a:t>Decreto de </a:t>
          </a:r>
          <a:r>
            <a:rPr lang="pt-BR" sz="1200" b="1" dirty="0" smtClean="0">
              <a:latin typeface="Futura Md BT" panose="020B0602020204020303" pitchFamily="34" charset="0"/>
            </a:rPr>
            <a:t>Regulamentação</a:t>
          </a:r>
        </a:p>
        <a:p>
          <a:pPr rtl="0"/>
          <a:r>
            <a:rPr lang="pt-BR" sz="1200" b="1" dirty="0" smtClean="0">
              <a:latin typeface="Futura Md BT" panose="020B0602020204020303" pitchFamily="34" charset="0"/>
            </a:rPr>
            <a:t>Nº 9.310/18</a:t>
          </a:r>
          <a:endParaRPr lang="pt-BR" sz="1200" b="1" dirty="0">
            <a:latin typeface="Futura Md BT" panose="020B0602020204020303" pitchFamily="34" charset="0"/>
          </a:endParaRPr>
        </a:p>
        <a:p>
          <a:pPr rtl="0"/>
          <a:r>
            <a:rPr lang="pt-BR" sz="1200" b="1" dirty="0">
              <a:latin typeface="Futura Md BT" panose="020B0602020204020303" pitchFamily="34" charset="0"/>
            </a:rPr>
            <a:t>Segurança Jurídica e aplicações administrativas</a:t>
          </a:r>
          <a:endParaRPr lang="pt-BR" sz="1600" dirty="0">
            <a:latin typeface="Futura Md BT" panose="020B0602020204020303" pitchFamily="34" charset="0"/>
          </a:endParaRPr>
        </a:p>
      </dgm:t>
    </dgm:pt>
    <dgm:pt modelId="{2159234F-E4F8-4F32-8EDF-43D29F1F69C9}" type="parTrans" cxnId="{9B27CB40-3D73-4277-BEB0-51BFA56F8111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81338419-762B-4C15-B798-EC3F9FBF801F}" type="sibTrans" cxnId="{9B27CB40-3D73-4277-BEB0-51BFA56F8111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601D2E1A-8645-49E2-BB05-792009805086}">
      <dgm:prSet custT="1"/>
      <dgm:spPr/>
      <dgm:t>
        <a:bodyPr/>
        <a:lstStyle/>
        <a:p>
          <a:pPr rtl="0"/>
          <a:r>
            <a:rPr lang="pt-BR" sz="1600" dirty="0">
              <a:latin typeface="Futura Md BT" panose="020B0602020204020303" pitchFamily="34" charset="0"/>
            </a:rPr>
            <a:t>2016 – MP 759: </a:t>
          </a:r>
          <a:r>
            <a:rPr lang="pt-BR" sz="1400" dirty="0">
              <a:latin typeface="Futura Md BT" panose="020B0602020204020303" pitchFamily="34" charset="0"/>
            </a:rPr>
            <a:t>Estabelece Estatuto Nacional de Regularização Fundiária </a:t>
          </a:r>
        </a:p>
      </dgm:t>
    </dgm:pt>
    <dgm:pt modelId="{AD1B96A9-2A4C-42D7-ADB2-D217F9AF61C4}" type="parTrans" cxnId="{95F570C1-7031-4358-A6F5-B72122329397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0CE1F780-975F-4305-9F75-48CCC91515F1}" type="sibTrans" cxnId="{95F570C1-7031-4358-A6F5-B72122329397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5CDEDC64-92D2-4AB4-B8A0-27B48C03D9D1}">
      <dgm:prSet custT="1"/>
      <dgm:spPr/>
      <dgm:t>
        <a:bodyPr/>
        <a:lstStyle/>
        <a:p>
          <a:pPr rtl="0"/>
          <a:r>
            <a:rPr lang="pt-BR" sz="1600">
              <a:latin typeface="Futura Md BT" panose="020B0602020204020303" pitchFamily="34" charset="0"/>
            </a:rPr>
            <a:t>Comissão Mista Congresso</a:t>
          </a:r>
        </a:p>
        <a:p>
          <a:pPr rtl="0"/>
          <a:r>
            <a:rPr lang="pt-BR" sz="1600">
              <a:latin typeface="Futura Md BT" panose="020B0602020204020303" pitchFamily="34" charset="0"/>
            </a:rPr>
            <a:t>Audiências Públicas Seminários Nacionais</a:t>
          </a:r>
          <a:endParaRPr lang="pt-BR" sz="1600" dirty="0">
            <a:latin typeface="Futura Md BT" panose="020B0602020204020303" pitchFamily="34" charset="0"/>
          </a:endParaRPr>
        </a:p>
      </dgm:t>
    </dgm:pt>
    <dgm:pt modelId="{6BD571BA-0C09-4473-A233-850201F1127B}" type="parTrans" cxnId="{D654709A-0278-4EC3-A762-9B659C0189AA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36F08C23-51A6-43DA-AEC4-F606F90D2222}" type="sibTrans" cxnId="{D654709A-0278-4EC3-A762-9B659C0189AA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4A74C9A2-4BA3-4C17-8E01-6137556B10F9}">
      <dgm:prSet custT="1"/>
      <dgm:spPr/>
      <dgm:t>
        <a:bodyPr/>
        <a:lstStyle/>
        <a:p>
          <a:pPr rtl="0"/>
          <a:r>
            <a:rPr lang="pt-BR" sz="1600" dirty="0">
              <a:latin typeface="Futura Md BT" panose="020B0602020204020303" pitchFamily="34" charset="0"/>
            </a:rPr>
            <a:t>2017 – Lei 13.465: </a:t>
          </a:r>
          <a:r>
            <a:rPr lang="pt-BR" sz="1400" dirty="0">
              <a:latin typeface="Futura Md BT" panose="020B0602020204020303" pitchFamily="34" charset="0"/>
            </a:rPr>
            <a:t>Novo Paradigma da Regularização Fundiária Urbana e Rural</a:t>
          </a:r>
        </a:p>
      </dgm:t>
    </dgm:pt>
    <dgm:pt modelId="{92DE568F-30CF-4819-BBF1-FC5FB9DBDB25}" type="sibTrans" cxnId="{046D25EC-35B9-44E0-A9A2-3F467B965349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842F66D2-1530-476E-8F67-F2C5EA00DF4E}" type="parTrans" cxnId="{046D25EC-35B9-44E0-A9A2-3F467B965349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66B17C19-CD5C-470E-817F-EED4054F4B4B}" type="pres">
      <dgm:prSet presAssocID="{90BA7748-FF2B-4062-964D-CDCAECA14E6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82C59C-A898-4B50-A1C3-B94272359E51}" type="pres">
      <dgm:prSet presAssocID="{90BA7748-FF2B-4062-964D-CDCAECA14E67}" presName="arrow" presStyleLbl="bgShp" presStyleIdx="0" presStyleCnt="1" custLinFactNeighborX="-1835" custLinFactNeighborY="-5333"/>
      <dgm:spPr/>
    </dgm:pt>
    <dgm:pt modelId="{EFD41EF8-651A-4E48-9034-7BE0656FBA3D}" type="pres">
      <dgm:prSet presAssocID="{90BA7748-FF2B-4062-964D-CDCAECA14E67}" presName="linearProcess" presStyleCnt="0"/>
      <dgm:spPr/>
    </dgm:pt>
    <dgm:pt modelId="{9593CE65-73B3-4FDB-BF58-9F997C9BFB23}" type="pres">
      <dgm:prSet presAssocID="{905F2659-9CDD-4936-A541-07C6C4AEAF70}" presName="textNode" presStyleLbl="node1" presStyleIdx="0" presStyleCnt="5" custScaleX="1066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BFD6B6-A015-4BAF-AE2E-0D00C9228C17}" type="pres">
      <dgm:prSet presAssocID="{662DEEEB-322F-4152-8D20-81EDFF4F7D79}" presName="sibTrans" presStyleCnt="0"/>
      <dgm:spPr/>
    </dgm:pt>
    <dgm:pt modelId="{88E99F3E-9853-4B63-B379-2B0621E8607F}" type="pres">
      <dgm:prSet presAssocID="{601D2E1A-8645-49E2-BB05-792009805086}" presName="textNode" presStyleLbl="node1" presStyleIdx="1" presStyleCnt="5" custScaleX="1284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DE31ED-501F-465F-AB06-76F89D6D786E}" type="pres">
      <dgm:prSet presAssocID="{0CE1F780-975F-4305-9F75-48CCC91515F1}" presName="sibTrans" presStyleCnt="0"/>
      <dgm:spPr/>
    </dgm:pt>
    <dgm:pt modelId="{06FE4151-D2CF-4EB5-BFB5-ED3D5109FFF5}" type="pres">
      <dgm:prSet presAssocID="{5CDEDC64-92D2-4AB4-B8A0-27B48C03D9D1}" presName="textNode" presStyleLbl="node1" presStyleIdx="2" presStyleCnt="5" custScaleX="1288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871267-0506-4127-8448-711C78F677D7}" type="pres">
      <dgm:prSet presAssocID="{36F08C23-51A6-43DA-AEC4-F606F90D2222}" presName="sibTrans" presStyleCnt="0"/>
      <dgm:spPr/>
    </dgm:pt>
    <dgm:pt modelId="{BCECA766-EC99-4F43-8FDF-0E1D3EE46E7E}" type="pres">
      <dgm:prSet presAssocID="{4A74C9A2-4BA3-4C17-8E01-6137556B10F9}" presName="textNode" presStyleLbl="node1" presStyleIdx="3" presStyleCnt="5" custScaleX="1264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3B76E8-6FAF-492F-8D8D-E4442ED4FAA2}" type="pres">
      <dgm:prSet presAssocID="{92DE568F-30CF-4819-BBF1-FC5FB9DBDB25}" presName="sibTrans" presStyleCnt="0"/>
      <dgm:spPr/>
    </dgm:pt>
    <dgm:pt modelId="{3E039834-8FB4-4F37-96C8-FD7B03A489E4}" type="pres">
      <dgm:prSet presAssocID="{D0F258F7-0B3C-4EAE-B87C-FC3517361FB7}" presName="textNode" presStyleLbl="node1" presStyleIdx="4" presStyleCnt="5" custScaleX="151040" custScaleY="7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A5717C-5C0F-4D6B-95BB-CE7D5C00EBFC}" type="presOf" srcId="{601D2E1A-8645-49E2-BB05-792009805086}" destId="{88E99F3E-9853-4B63-B379-2B0621E8607F}" srcOrd="0" destOrd="0" presId="urn:microsoft.com/office/officeart/2005/8/layout/hProcess9"/>
    <dgm:cxn modelId="{046D25EC-35B9-44E0-A9A2-3F467B965349}" srcId="{90BA7748-FF2B-4062-964D-CDCAECA14E67}" destId="{4A74C9A2-4BA3-4C17-8E01-6137556B10F9}" srcOrd="3" destOrd="0" parTransId="{842F66D2-1530-476E-8F67-F2C5EA00DF4E}" sibTransId="{92DE568F-30CF-4819-BBF1-FC5FB9DBDB25}"/>
    <dgm:cxn modelId="{F283198F-815B-47AB-86EB-C0D2009FDDDB}" type="presOf" srcId="{D0F258F7-0B3C-4EAE-B87C-FC3517361FB7}" destId="{3E039834-8FB4-4F37-96C8-FD7B03A489E4}" srcOrd="0" destOrd="0" presId="urn:microsoft.com/office/officeart/2005/8/layout/hProcess9"/>
    <dgm:cxn modelId="{95F570C1-7031-4358-A6F5-B72122329397}" srcId="{90BA7748-FF2B-4062-964D-CDCAECA14E67}" destId="{601D2E1A-8645-49E2-BB05-792009805086}" srcOrd="1" destOrd="0" parTransId="{AD1B96A9-2A4C-42D7-ADB2-D217F9AF61C4}" sibTransId="{0CE1F780-975F-4305-9F75-48CCC91515F1}"/>
    <dgm:cxn modelId="{D654709A-0278-4EC3-A762-9B659C0189AA}" srcId="{90BA7748-FF2B-4062-964D-CDCAECA14E67}" destId="{5CDEDC64-92D2-4AB4-B8A0-27B48C03D9D1}" srcOrd="2" destOrd="0" parTransId="{6BD571BA-0C09-4473-A233-850201F1127B}" sibTransId="{36F08C23-51A6-43DA-AEC4-F606F90D2222}"/>
    <dgm:cxn modelId="{71CFEEC6-9B69-4A1A-BB22-BB58A2190D29}" srcId="{90BA7748-FF2B-4062-964D-CDCAECA14E67}" destId="{905F2659-9CDD-4936-A541-07C6C4AEAF70}" srcOrd="0" destOrd="0" parTransId="{042B8146-BEBB-4A12-B005-4D6E2D99BA2B}" sibTransId="{662DEEEB-322F-4152-8D20-81EDFF4F7D79}"/>
    <dgm:cxn modelId="{370B1E12-0A2B-4339-BBCF-88461F156DC5}" type="presOf" srcId="{905F2659-9CDD-4936-A541-07C6C4AEAF70}" destId="{9593CE65-73B3-4FDB-BF58-9F997C9BFB23}" srcOrd="0" destOrd="0" presId="urn:microsoft.com/office/officeart/2005/8/layout/hProcess9"/>
    <dgm:cxn modelId="{9B27CB40-3D73-4277-BEB0-51BFA56F8111}" srcId="{90BA7748-FF2B-4062-964D-CDCAECA14E67}" destId="{D0F258F7-0B3C-4EAE-B87C-FC3517361FB7}" srcOrd="4" destOrd="0" parTransId="{2159234F-E4F8-4F32-8EDF-43D29F1F69C9}" sibTransId="{81338419-762B-4C15-B798-EC3F9FBF801F}"/>
    <dgm:cxn modelId="{89AA04F6-E85D-441C-A86B-88567B9293D9}" type="presOf" srcId="{90BA7748-FF2B-4062-964D-CDCAECA14E67}" destId="{66B17C19-CD5C-470E-817F-EED4054F4B4B}" srcOrd="0" destOrd="0" presId="urn:microsoft.com/office/officeart/2005/8/layout/hProcess9"/>
    <dgm:cxn modelId="{CC313EB3-10F3-4942-854D-174C493EB80B}" type="presOf" srcId="{4A74C9A2-4BA3-4C17-8E01-6137556B10F9}" destId="{BCECA766-EC99-4F43-8FDF-0E1D3EE46E7E}" srcOrd="0" destOrd="0" presId="urn:microsoft.com/office/officeart/2005/8/layout/hProcess9"/>
    <dgm:cxn modelId="{3455BE19-74C2-40B6-96C7-6816821C0F69}" type="presOf" srcId="{5CDEDC64-92D2-4AB4-B8A0-27B48C03D9D1}" destId="{06FE4151-D2CF-4EB5-BFB5-ED3D5109FFF5}" srcOrd="0" destOrd="0" presId="urn:microsoft.com/office/officeart/2005/8/layout/hProcess9"/>
    <dgm:cxn modelId="{053329EE-4CA4-40E4-8851-B6728181AF56}" type="presParOf" srcId="{66B17C19-CD5C-470E-817F-EED4054F4B4B}" destId="{CD82C59C-A898-4B50-A1C3-B94272359E51}" srcOrd="0" destOrd="0" presId="urn:microsoft.com/office/officeart/2005/8/layout/hProcess9"/>
    <dgm:cxn modelId="{DC6A5578-9BB7-4FF7-80BA-942FA7A55C15}" type="presParOf" srcId="{66B17C19-CD5C-470E-817F-EED4054F4B4B}" destId="{EFD41EF8-651A-4E48-9034-7BE0656FBA3D}" srcOrd="1" destOrd="0" presId="urn:microsoft.com/office/officeart/2005/8/layout/hProcess9"/>
    <dgm:cxn modelId="{68291AC5-4253-45AC-93DC-3E2C58724B2B}" type="presParOf" srcId="{EFD41EF8-651A-4E48-9034-7BE0656FBA3D}" destId="{9593CE65-73B3-4FDB-BF58-9F997C9BFB23}" srcOrd="0" destOrd="0" presId="urn:microsoft.com/office/officeart/2005/8/layout/hProcess9"/>
    <dgm:cxn modelId="{719B4871-67FE-43A0-82E6-E83A1D15BB04}" type="presParOf" srcId="{EFD41EF8-651A-4E48-9034-7BE0656FBA3D}" destId="{77BFD6B6-A015-4BAF-AE2E-0D00C9228C17}" srcOrd="1" destOrd="0" presId="urn:microsoft.com/office/officeart/2005/8/layout/hProcess9"/>
    <dgm:cxn modelId="{7462C938-FD6A-4671-84F1-9A16202ADC31}" type="presParOf" srcId="{EFD41EF8-651A-4E48-9034-7BE0656FBA3D}" destId="{88E99F3E-9853-4B63-B379-2B0621E8607F}" srcOrd="2" destOrd="0" presId="urn:microsoft.com/office/officeart/2005/8/layout/hProcess9"/>
    <dgm:cxn modelId="{2F991F1F-9CC5-4D4D-89BF-2D0045ACFDA0}" type="presParOf" srcId="{EFD41EF8-651A-4E48-9034-7BE0656FBA3D}" destId="{21DE31ED-501F-465F-AB06-76F89D6D786E}" srcOrd="3" destOrd="0" presId="urn:microsoft.com/office/officeart/2005/8/layout/hProcess9"/>
    <dgm:cxn modelId="{A1A0728D-5C83-49FA-AC39-E83D6149A3FD}" type="presParOf" srcId="{EFD41EF8-651A-4E48-9034-7BE0656FBA3D}" destId="{06FE4151-D2CF-4EB5-BFB5-ED3D5109FFF5}" srcOrd="4" destOrd="0" presId="urn:microsoft.com/office/officeart/2005/8/layout/hProcess9"/>
    <dgm:cxn modelId="{40A6963A-DDA6-41A9-8096-7D766B73DFDE}" type="presParOf" srcId="{EFD41EF8-651A-4E48-9034-7BE0656FBA3D}" destId="{82871267-0506-4127-8448-711C78F677D7}" srcOrd="5" destOrd="0" presId="urn:microsoft.com/office/officeart/2005/8/layout/hProcess9"/>
    <dgm:cxn modelId="{CDE8C1E1-9013-47C7-AB2F-35733D77F2E4}" type="presParOf" srcId="{EFD41EF8-651A-4E48-9034-7BE0656FBA3D}" destId="{BCECA766-EC99-4F43-8FDF-0E1D3EE46E7E}" srcOrd="6" destOrd="0" presId="urn:microsoft.com/office/officeart/2005/8/layout/hProcess9"/>
    <dgm:cxn modelId="{84F5CFCF-AFB6-458B-A56B-94B332AAA22E}" type="presParOf" srcId="{EFD41EF8-651A-4E48-9034-7BE0656FBA3D}" destId="{2E3B76E8-6FAF-492F-8D8D-E4442ED4FAA2}" srcOrd="7" destOrd="0" presId="urn:microsoft.com/office/officeart/2005/8/layout/hProcess9"/>
    <dgm:cxn modelId="{6B424809-838F-44D2-B9FC-E1065EF8F613}" type="presParOf" srcId="{EFD41EF8-651A-4E48-9034-7BE0656FBA3D}" destId="{3E039834-8FB4-4F37-96C8-FD7B03A489E4}" srcOrd="8" destOrd="0" presId="urn:microsoft.com/office/officeart/2005/8/layout/hProcess9"/>
  </dgm:cxnLst>
  <dgm:bg>
    <a:effectLst>
      <a:glow rad="2286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BFA9A-1B54-48E6-942B-8E97EC7EEDE6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2D46C92-FE55-4523-94AF-477235CF4B6E}">
      <dgm:prSet custT="1"/>
      <dgm:spPr/>
      <dgm:t>
        <a:bodyPr/>
        <a:lstStyle/>
        <a:p>
          <a:r>
            <a:rPr lang="pt-BR" sz="2000" dirty="0"/>
            <a:t>I </a:t>
          </a:r>
          <a:r>
            <a:rPr lang="pt-BR" sz="2000" b="1" dirty="0"/>
            <a:t>- abertura de nova </a:t>
          </a:r>
          <a:r>
            <a:rPr lang="pt-BR" sz="2000" b="1" dirty="0" smtClean="0"/>
            <a:t>matrícula para área do núcleo regularizado, </a:t>
          </a:r>
          <a:r>
            <a:rPr lang="pt-BR" sz="2000" b="1" dirty="0"/>
            <a:t>quando for o caso; </a:t>
          </a:r>
          <a:endParaRPr lang="pt-BR" sz="2000" dirty="0"/>
        </a:p>
      </dgm:t>
    </dgm:pt>
    <dgm:pt modelId="{C66AACD8-6FD3-4AE8-864F-94891A1337DB}" type="parTrans" cxnId="{AA96CBA1-3319-4D40-9606-3EA9959E7966}">
      <dgm:prSet/>
      <dgm:spPr/>
      <dgm:t>
        <a:bodyPr/>
        <a:lstStyle/>
        <a:p>
          <a:endParaRPr lang="pt-BR" sz="2000"/>
        </a:p>
      </dgm:t>
    </dgm:pt>
    <dgm:pt modelId="{58D1C79F-3331-4F5B-BBEB-94D2449B3D75}" type="sibTrans" cxnId="{AA96CBA1-3319-4D40-9606-3EA9959E7966}">
      <dgm:prSet custT="1"/>
      <dgm:spPr/>
      <dgm:t>
        <a:bodyPr/>
        <a:lstStyle/>
        <a:p>
          <a:endParaRPr lang="pt-BR" sz="2000"/>
        </a:p>
      </dgm:t>
    </dgm:pt>
    <dgm:pt modelId="{ED7785BF-59D0-498C-B390-B6F45F338300}">
      <dgm:prSet custT="1"/>
      <dgm:spPr/>
      <dgm:t>
        <a:bodyPr/>
        <a:lstStyle/>
        <a:p>
          <a:r>
            <a:rPr lang="pt-BR" sz="2000" b="1" dirty="0"/>
            <a:t>II - abertura de matrículas individualizadas para </a:t>
          </a:r>
          <a:r>
            <a:rPr lang="pt-BR" sz="2000" b="1" dirty="0" smtClean="0"/>
            <a:t>as unidades imobiliárias e áreas públicas </a:t>
          </a:r>
          <a:r>
            <a:rPr lang="pt-BR" sz="2000" b="1" dirty="0"/>
            <a:t>resultantes do projeto de regularização aprovado; e </a:t>
          </a:r>
          <a:endParaRPr lang="pt-BR" sz="2000" dirty="0"/>
        </a:p>
      </dgm:t>
    </dgm:pt>
    <dgm:pt modelId="{99DAED0A-2987-4675-A70F-E5AD3DD94FF9}" type="parTrans" cxnId="{892CEBBB-F57F-47F4-A770-31B75CE81F21}">
      <dgm:prSet/>
      <dgm:spPr/>
      <dgm:t>
        <a:bodyPr/>
        <a:lstStyle/>
        <a:p>
          <a:endParaRPr lang="pt-BR" sz="2000"/>
        </a:p>
      </dgm:t>
    </dgm:pt>
    <dgm:pt modelId="{6E9F90A3-20D4-439A-9C47-0D2F9C8CA1E3}" type="sibTrans" cxnId="{892CEBBB-F57F-47F4-A770-31B75CE81F21}">
      <dgm:prSet custT="1"/>
      <dgm:spPr/>
      <dgm:t>
        <a:bodyPr/>
        <a:lstStyle/>
        <a:p>
          <a:endParaRPr lang="pt-BR" sz="2000"/>
        </a:p>
      </dgm:t>
    </dgm:pt>
    <dgm:pt modelId="{BB5454E4-86DD-45E5-AA97-DC425E7DF5A7}">
      <dgm:prSet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III - registro dos direitos reais indicados na CRF junto às 	matrículas </a:t>
          </a:r>
          <a:r>
            <a:rPr lang="pt-BR" sz="2000" b="1" dirty="0" smtClean="0">
              <a:solidFill>
                <a:schemeClr val="tx1"/>
              </a:solidFill>
            </a:rPr>
            <a:t>das respectivas unidades, </a:t>
          </a:r>
          <a:r>
            <a:rPr lang="pt-BR" sz="2000" b="1" dirty="0">
              <a:solidFill>
                <a:schemeClr val="tx1"/>
              </a:solidFill>
            </a:rPr>
            <a:t>dispensada a apresentação de </a:t>
          </a:r>
          <a:r>
            <a:rPr lang="pt-BR" sz="2000" b="1" dirty="0" smtClean="0">
              <a:solidFill>
                <a:schemeClr val="tx1"/>
              </a:solidFill>
            </a:rPr>
            <a:t>título </a:t>
          </a:r>
          <a:r>
            <a:rPr lang="pt-BR" sz="2000" b="1" dirty="0">
              <a:solidFill>
                <a:schemeClr val="tx1"/>
              </a:solidFill>
            </a:rPr>
            <a:t>individualizado. </a:t>
          </a:r>
          <a:endParaRPr lang="pt-BR" sz="2000" dirty="0">
            <a:solidFill>
              <a:schemeClr val="tx1"/>
            </a:solidFill>
          </a:endParaRPr>
        </a:p>
      </dgm:t>
    </dgm:pt>
    <dgm:pt modelId="{E6B3E9A2-E725-43E1-83EF-5E05D5328F2D}" type="parTrans" cxnId="{AA7573F1-1F2C-4409-B871-51B626C8A1C9}">
      <dgm:prSet/>
      <dgm:spPr/>
      <dgm:t>
        <a:bodyPr/>
        <a:lstStyle/>
        <a:p>
          <a:endParaRPr lang="pt-BR" sz="2000"/>
        </a:p>
      </dgm:t>
    </dgm:pt>
    <dgm:pt modelId="{56682851-255A-4230-8238-3860258B4DF4}" type="sibTrans" cxnId="{AA7573F1-1F2C-4409-B871-51B626C8A1C9}">
      <dgm:prSet/>
      <dgm:spPr/>
      <dgm:t>
        <a:bodyPr/>
        <a:lstStyle/>
        <a:p>
          <a:endParaRPr lang="pt-BR" sz="2000"/>
        </a:p>
      </dgm:t>
    </dgm:pt>
    <dgm:pt modelId="{3B7524C1-1CD4-4852-AE17-C158F42150FD}" type="pres">
      <dgm:prSet presAssocID="{42DBFA9A-1B54-48E6-942B-8E97EC7EEDE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68E726-6B1D-44F9-A0AA-D35CF616E948}" type="pres">
      <dgm:prSet presAssocID="{42DBFA9A-1B54-48E6-942B-8E97EC7EEDE6}" presName="dummyMaxCanvas" presStyleCnt="0">
        <dgm:presLayoutVars/>
      </dgm:prSet>
      <dgm:spPr/>
    </dgm:pt>
    <dgm:pt modelId="{23E45FC3-F473-4CF1-AC6A-8520C784CC85}" type="pres">
      <dgm:prSet presAssocID="{42DBFA9A-1B54-48E6-942B-8E97EC7EEDE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1918E0-32B4-42E6-98DF-E17BC29216FA}" type="pres">
      <dgm:prSet presAssocID="{42DBFA9A-1B54-48E6-942B-8E97EC7EEDE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C5AC9A-5CB4-42F9-B399-E83FD91027C8}" type="pres">
      <dgm:prSet presAssocID="{42DBFA9A-1B54-48E6-942B-8E97EC7EEDE6}" presName="ThreeNodes_3" presStyleLbl="node1" presStyleIdx="2" presStyleCnt="3" custLinFactNeighborX="150" custLinFactNeighborY="-30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15A441-2440-4CBD-BA04-B09F751E07C6}" type="pres">
      <dgm:prSet presAssocID="{42DBFA9A-1B54-48E6-942B-8E97EC7EEDE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5BBD55-9CAC-4C03-9AB4-7CC5F5BCA55F}" type="pres">
      <dgm:prSet presAssocID="{42DBFA9A-1B54-48E6-942B-8E97EC7EEDE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02EF3F-CE94-480A-9B8E-278D3C9C9B9F}" type="pres">
      <dgm:prSet presAssocID="{42DBFA9A-1B54-48E6-942B-8E97EC7EEDE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90C70D-EADB-4AE1-8B9A-C7B9805C8D66}" type="pres">
      <dgm:prSet presAssocID="{42DBFA9A-1B54-48E6-942B-8E97EC7EEDE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44F3D8-F1DA-4A69-9DB6-ADF550F7B7A6}" type="pres">
      <dgm:prSet presAssocID="{42DBFA9A-1B54-48E6-942B-8E97EC7EEDE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96CBA1-3319-4D40-9606-3EA9959E7966}" srcId="{42DBFA9A-1B54-48E6-942B-8E97EC7EEDE6}" destId="{42D46C92-FE55-4523-94AF-477235CF4B6E}" srcOrd="0" destOrd="0" parTransId="{C66AACD8-6FD3-4AE8-864F-94891A1337DB}" sibTransId="{58D1C79F-3331-4F5B-BBEB-94D2449B3D75}"/>
    <dgm:cxn modelId="{DB148AA4-EFFA-41DE-9C65-BF614B18A16B}" type="presOf" srcId="{ED7785BF-59D0-498C-B390-B6F45F338300}" destId="{AB90C70D-EADB-4AE1-8B9A-C7B9805C8D66}" srcOrd="1" destOrd="0" presId="urn:microsoft.com/office/officeart/2005/8/layout/vProcess5"/>
    <dgm:cxn modelId="{3702A2BB-4DF1-4C22-BEFD-8B01AD648909}" type="presOf" srcId="{58D1C79F-3331-4F5B-BBEB-94D2449B3D75}" destId="{CE15A441-2440-4CBD-BA04-B09F751E07C6}" srcOrd="0" destOrd="0" presId="urn:microsoft.com/office/officeart/2005/8/layout/vProcess5"/>
    <dgm:cxn modelId="{DB60B83E-5F97-4CE4-B087-62410D39C8D2}" type="presOf" srcId="{ED7785BF-59D0-498C-B390-B6F45F338300}" destId="{911918E0-32B4-42E6-98DF-E17BC29216FA}" srcOrd="0" destOrd="0" presId="urn:microsoft.com/office/officeart/2005/8/layout/vProcess5"/>
    <dgm:cxn modelId="{753B0584-C41D-41DC-B84E-0BEB0E617000}" type="presOf" srcId="{42D46C92-FE55-4523-94AF-477235CF4B6E}" destId="{6A02EF3F-CE94-480A-9B8E-278D3C9C9B9F}" srcOrd="1" destOrd="0" presId="urn:microsoft.com/office/officeart/2005/8/layout/vProcess5"/>
    <dgm:cxn modelId="{892CEBBB-F57F-47F4-A770-31B75CE81F21}" srcId="{42DBFA9A-1B54-48E6-942B-8E97EC7EEDE6}" destId="{ED7785BF-59D0-498C-B390-B6F45F338300}" srcOrd="1" destOrd="0" parTransId="{99DAED0A-2987-4675-A70F-E5AD3DD94FF9}" sibTransId="{6E9F90A3-20D4-439A-9C47-0D2F9C8CA1E3}"/>
    <dgm:cxn modelId="{AF2B4D8E-A17D-4FE1-97F5-967729FB6375}" type="presOf" srcId="{42D46C92-FE55-4523-94AF-477235CF4B6E}" destId="{23E45FC3-F473-4CF1-AC6A-8520C784CC85}" srcOrd="0" destOrd="0" presId="urn:microsoft.com/office/officeart/2005/8/layout/vProcess5"/>
    <dgm:cxn modelId="{AA7573F1-1F2C-4409-B871-51B626C8A1C9}" srcId="{42DBFA9A-1B54-48E6-942B-8E97EC7EEDE6}" destId="{BB5454E4-86DD-45E5-AA97-DC425E7DF5A7}" srcOrd="2" destOrd="0" parTransId="{E6B3E9A2-E725-43E1-83EF-5E05D5328F2D}" sibTransId="{56682851-255A-4230-8238-3860258B4DF4}"/>
    <dgm:cxn modelId="{D8AB28EE-C79C-4360-90AC-57A654326F29}" type="presOf" srcId="{42DBFA9A-1B54-48E6-942B-8E97EC7EEDE6}" destId="{3B7524C1-1CD4-4852-AE17-C158F42150FD}" srcOrd="0" destOrd="0" presId="urn:microsoft.com/office/officeart/2005/8/layout/vProcess5"/>
    <dgm:cxn modelId="{DCD60B46-A65B-446F-844E-9161B439F927}" type="presOf" srcId="{6E9F90A3-20D4-439A-9C47-0D2F9C8CA1E3}" destId="{DB5BBD55-9CAC-4C03-9AB4-7CC5F5BCA55F}" srcOrd="0" destOrd="0" presId="urn:microsoft.com/office/officeart/2005/8/layout/vProcess5"/>
    <dgm:cxn modelId="{E520735C-97D0-4FD1-9977-00E5DD0A680D}" type="presOf" srcId="{BB5454E4-86DD-45E5-AA97-DC425E7DF5A7}" destId="{0444F3D8-F1DA-4A69-9DB6-ADF550F7B7A6}" srcOrd="1" destOrd="0" presId="urn:microsoft.com/office/officeart/2005/8/layout/vProcess5"/>
    <dgm:cxn modelId="{7F875017-CFA5-4D5D-8E02-073B11A7367A}" type="presOf" srcId="{BB5454E4-86DD-45E5-AA97-DC425E7DF5A7}" destId="{BAC5AC9A-5CB4-42F9-B399-E83FD91027C8}" srcOrd="0" destOrd="0" presId="urn:microsoft.com/office/officeart/2005/8/layout/vProcess5"/>
    <dgm:cxn modelId="{C83D1330-916F-4C25-ACBF-908C62CD544D}" type="presParOf" srcId="{3B7524C1-1CD4-4852-AE17-C158F42150FD}" destId="{9D68E726-6B1D-44F9-A0AA-D35CF616E948}" srcOrd="0" destOrd="0" presId="urn:microsoft.com/office/officeart/2005/8/layout/vProcess5"/>
    <dgm:cxn modelId="{2333239D-1F02-48DE-9BD4-7A81120E2540}" type="presParOf" srcId="{3B7524C1-1CD4-4852-AE17-C158F42150FD}" destId="{23E45FC3-F473-4CF1-AC6A-8520C784CC85}" srcOrd="1" destOrd="0" presId="urn:microsoft.com/office/officeart/2005/8/layout/vProcess5"/>
    <dgm:cxn modelId="{BE07B839-B00C-46C4-BD5A-0E3F436583E3}" type="presParOf" srcId="{3B7524C1-1CD4-4852-AE17-C158F42150FD}" destId="{911918E0-32B4-42E6-98DF-E17BC29216FA}" srcOrd="2" destOrd="0" presId="urn:microsoft.com/office/officeart/2005/8/layout/vProcess5"/>
    <dgm:cxn modelId="{FE9CB9AA-EF45-4701-B569-645570FAB2AA}" type="presParOf" srcId="{3B7524C1-1CD4-4852-AE17-C158F42150FD}" destId="{BAC5AC9A-5CB4-42F9-B399-E83FD91027C8}" srcOrd="3" destOrd="0" presId="urn:microsoft.com/office/officeart/2005/8/layout/vProcess5"/>
    <dgm:cxn modelId="{DEB068AD-5EF7-41E8-BDF5-9EC037C91820}" type="presParOf" srcId="{3B7524C1-1CD4-4852-AE17-C158F42150FD}" destId="{CE15A441-2440-4CBD-BA04-B09F751E07C6}" srcOrd="4" destOrd="0" presId="urn:microsoft.com/office/officeart/2005/8/layout/vProcess5"/>
    <dgm:cxn modelId="{662463A4-C484-4674-BF06-33DE33711CD3}" type="presParOf" srcId="{3B7524C1-1CD4-4852-AE17-C158F42150FD}" destId="{DB5BBD55-9CAC-4C03-9AB4-7CC5F5BCA55F}" srcOrd="5" destOrd="0" presId="urn:microsoft.com/office/officeart/2005/8/layout/vProcess5"/>
    <dgm:cxn modelId="{FA426D15-8288-45EE-B2F1-E3038EB97F54}" type="presParOf" srcId="{3B7524C1-1CD4-4852-AE17-C158F42150FD}" destId="{6A02EF3F-CE94-480A-9B8E-278D3C9C9B9F}" srcOrd="6" destOrd="0" presId="urn:microsoft.com/office/officeart/2005/8/layout/vProcess5"/>
    <dgm:cxn modelId="{CF5C59F1-1355-40AF-B0C8-FFEFD31416DB}" type="presParOf" srcId="{3B7524C1-1CD4-4852-AE17-C158F42150FD}" destId="{AB90C70D-EADB-4AE1-8B9A-C7B9805C8D66}" srcOrd="7" destOrd="0" presId="urn:microsoft.com/office/officeart/2005/8/layout/vProcess5"/>
    <dgm:cxn modelId="{CA88AC16-44BC-4344-BFF7-58D6E609892C}" type="presParOf" srcId="{3B7524C1-1CD4-4852-AE17-C158F42150FD}" destId="{0444F3D8-F1DA-4A69-9DB6-ADF550F7B7A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2C59C-A898-4B50-A1C3-B94272359E51}">
      <dsp:nvSpPr>
        <dsp:cNvPr id="0" name=""/>
        <dsp:cNvSpPr/>
      </dsp:nvSpPr>
      <dsp:spPr>
        <a:xfrm>
          <a:off x="521849" y="0"/>
          <a:ext cx="7467229" cy="5112568"/>
        </a:xfrm>
        <a:prstGeom prst="rightArrow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593CE65-73B3-4FDB-BF58-9F997C9BFB23}">
      <dsp:nvSpPr>
        <dsp:cNvPr id="0" name=""/>
        <dsp:cNvSpPr/>
      </dsp:nvSpPr>
      <dsp:spPr>
        <a:xfrm>
          <a:off x="587" y="1533770"/>
          <a:ext cx="1322447" cy="204502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Futura Md BT" panose="020B0602020204020303" pitchFamily="34" charset="0"/>
            </a:rPr>
            <a:t>Grupo de </a:t>
          </a:r>
          <a:r>
            <a:rPr lang="pt-BR" sz="1600" kern="1200" dirty="0" smtClean="0">
              <a:latin typeface="Futura Md BT" panose="020B0602020204020303" pitchFamily="34" charset="0"/>
            </a:rPr>
            <a:t>Trabalho </a:t>
          </a:r>
          <a:r>
            <a:rPr lang="pt-BR" sz="1400" kern="1200" dirty="0">
              <a:latin typeface="Futura Md BT" panose="020B0602020204020303" pitchFamily="34" charset="0"/>
            </a:rPr>
            <a:t>institucional REURB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>
              <a:latin typeface="Futura Md BT" panose="020B0602020204020303" pitchFamily="34" charset="0"/>
            </a:rPr>
            <a:t>MCidades</a:t>
          </a:r>
          <a:endParaRPr lang="pt-BR" sz="1600" kern="1200" dirty="0">
            <a:latin typeface="Futura Md BT" panose="020B0602020204020303" pitchFamily="34" charset="0"/>
          </a:endParaRPr>
        </a:p>
      </dsp:txBody>
      <dsp:txXfrm>
        <a:off x="65144" y="1598327"/>
        <a:ext cx="1193333" cy="1915913"/>
      </dsp:txXfrm>
    </dsp:sp>
    <dsp:sp modelId="{88E99F3E-9853-4B63-B379-2B0621E8607F}">
      <dsp:nvSpPr>
        <dsp:cNvPr id="0" name=""/>
        <dsp:cNvSpPr/>
      </dsp:nvSpPr>
      <dsp:spPr>
        <a:xfrm>
          <a:off x="1529790" y="1533770"/>
          <a:ext cx="1593404" cy="204502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6566"/>
                <a:lumOff val="1944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6566"/>
                <a:lumOff val="1944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6566"/>
                <a:lumOff val="19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Futura Md BT" panose="020B0602020204020303" pitchFamily="34" charset="0"/>
            </a:rPr>
            <a:t>2016 – MP 759: </a:t>
          </a:r>
          <a:r>
            <a:rPr lang="pt-BR" sz="1400" kern="1200" dirty="0">
              <a:latin typeface="Futura Md BT" panose="020B0602020204020303" pitchFamily="34" charset="0"/>
            </a:rPr>
            <a:t>Estabelece Estatuto Nacional de Regularização Fundiária </a:t>
          </a:r>
        </a:p>
      </dsp:txBody>
      <dsp:txXfrm>
        <a:off x="1607574" y="1611554"/>
        <a:ext cx="1437836" cy="1889459"/>
      </dsp:txXfrm>
    </dsp:sp>
    <dsp:sp modelId="{06FE4151-D2CF-4EB5-BFB5-ED3D5109FFF5}">
      <dsp:nvSpPr>
        <dsp:cNvPr id="0" name=""/>
        <dsp:cNvSpPr/>
      </dsp:nvSpPr>
      <dsp:spPr>
        <a:xfrm>
          <a:off x="3329951" y="1533770"/>
          <a:ext cx="1598218" cy="204502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3131"/>
                <a:lumOff val="3888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131"/>
                <a:lumOff val="3888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131"/>
                <a:lumOff val="38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latin typeface="Futura Md BT" panose="020B0602020204020303" pitchFamily="34" charset="0"/>
            </a:rPr>
            <a:t>Comissão Mista Congresso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latin typeface="Futura Md BT" panose="020B0602020204020303" pitchFamily="34" charset="0"/>
            </a:rPr>
            <a:t>Audiências Públicas Seminários Nacionais</a:t>
          </a:r>
          <a:endParaRPr lang="pt-BR" sz="1600" kern="1200" dirty="0">
            <a:latin typeface="Futura Md BT" panose="020B0602020204020303" pitchFamily="34" charset="0"/>
          </a:endParaRPr>
        </a:p>
      </dsp:txBody>
      <dsp:txXfrm>
        <a:off x="3407970" y="1611789"/>
        <a:ext cx="1442180" cy="1888989"/>
      </dsp:txXfrm>
    </dsp:sp>
    <dsp:sp modelId="{BCECA766-EC99-4F43-8FDF-0E1D3EE46E7E}">
      <dsp:nvSpPr>
        <dsp:cNvPr id="0" name=""/>
        <dsp:cNvSpPr/>
      </dsp:nvSpPr>
      <dsp:spPr>
        <a:xfrm>
          <a:off x="5134925" y="1533770"/>
          <a:ext cx="1569003" cy="204502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3131"/>
                <a:lumOff val="3888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131"/>
                <a:lumOff val="3888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131"/>
                <a:lumOff val="38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Futura Md BT" panose="020B0602020204020303" pitchFamily="34" charset="0"/>
            </a:rPr>
            <a:t>2017 – Lei 13.465: </a:t>
          </a:r>
          <a:r>
            <a:rPr lang="pt-BR" sz="1400" kern="1200" dirty="0">
              <a:latin typeface="Futura Md BT" panose="020B0602020204020303" pitchFamily="34" charset="0"/>
            </a:rPr>
            <a:t>Novo Paradigma da Regularização Fundiária Urbana e Rural</a:t>
          </a:r>
        </a:p>
      </dsp:txBody>
      <dsp:txXfrm>
        <a:off x="5211517" y="1610362"/>
        <a:ext cx="1415819" cy="1891843"/>
      </dsp:txXfrm>
    </dsp:sp>
    <dsp:sp modelId="{3E039834-8FB4-4F37-96C8-FD7B03A489E4}">
      <dsp:nvSpPr>
        <dsp:cNvPr id="0" name=""/>
        <dsp:cNvSpPr/>
      </dsp:nvSpPr>
      <dsp:spPr>
        <a:xfrm>
          <a:off x="6910684" y="1840524"/>
          <a:ext cx="1873703" cy="143151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6566"/>
                <a:lumOff val="1944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6566"/>
                <a:lumOff val="1944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6566"/>
                <a:lumOff val="19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Futura Md BT" panose="020B0602020204020303" pitchFamily="34" charset="0"/>
            </a:rPr>
            <a:t>Decreto de </a:t>
          </a:r>
          <a:r>
            <a:rPr lang="pt-BR" sz="1200" b="1" kern="1200" dirty="0" smtClean="0">
              <a:latin typeface="Futura Md BT" panose="020B0602020204020303" pitchFamily="34" charset="0"/>
            </a:rPr>
            <a:t>Regulamentação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Futura Md BT" panose="020B0602020204020303" pitchFamily="34" charset="0"/>
            </a:rPr>
            <a:t>Nº 9.310/18</a:t>
          </a:r>
          <a:endParaRPr lang="pt-BR" sz="1200" b="1" kern="1200" dirty="0">
            <a:latin typeface="Futura Md BT" panose="020B0602020204020303" pitchFamily="34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Futura Md BT" panose="020B0602020204020303" pitchFamily="34" charset="0"/>
            </a:rPr>
            <a:t>Segurança Jurídica e aplicações administrativas</a:t>
          </a:r>
          <a:endParaRPr lang="pt-BR" sz="1600" kern="1200" dirty="0">
            <a:latin typeface="Futura Md BT" panose="020B0602020204020303" pitchFamily="34" charset="0"/>
          </a:endParaRPr>
        </a:p>
      </dsp:txBody>
      <dsp:txXfrm>
        <a:off x="6980565" y="1910405"/>
        <a:ext cx="1733941" cy="1291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17A58-7A12-4A9D-A1A6-C9BF8FA4E941}" type="datetimeFigureOut">
              <a:rPr lang="pt-BR" smtClean="0"/>
              <a:t>18/03/2018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C0E6-B2A0-422D-B70C-5DF569E28DA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98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1"/>
            <a:ext cx="2970212" cy="4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3687" cy="3721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1" y="4715154"/>
            <a:ext cx="5484813" cy="446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428583"/>
            <a:ext cx="2970212" cy="4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DE5CC16F-6B4B-4B77-99C9-9925BA15FD30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6841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85AF0D-65BB-46C2-8290-FE42DFC19457}" type="slidenum">
              <a:rPr lang="pt-BR"/>
              <a:pPr/>
              <a:t>1</a:t>
            </a:fld>
            <a:endParaRPr lang="pt-BR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11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12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13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14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15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16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17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18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19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20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687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3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85AF0D-65BB-46C2-8290-FE42DFC19457}" type="slidenum">
              <a:rPr lang="pt-BR"/>
              <a:pPr/>
              <a:t>21</a:t>
            </a:fld>
            <a:endParaRPr lang="pt-BR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4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5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6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7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8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9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10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1363" y="744538"/>
            <a:ext cx="53752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42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0463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1591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0747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4843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700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245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49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640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80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765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09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049344" y="5805264"/>
            <a:ext cx="154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VAGRounded BT" panose="020F0702020204020204" pitchFamily="34" charset="0"/>
              </a:rPr>
              <a:t>2018</a:t>
            </a:r>
            <a:endParaRPr lang="pt-BR" sz="1600" b="1" dirty="0">
              <a:solidFill>
                <a:schemeClr val="tx1"/>
              </a:solidFill>
              <a:latin typeface="VAGRounded BT" panose="020F0702020204020204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862384" y="3645024"/>
            <a:ext cx="6262077" cy="128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1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Regularização Fundiária Urbana</a:t>
            </a:r>
          </a:p>
          <a:p>
            <a:pPr algn="ctr">
              <a:spcBef>
                <a:spcPts val="11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Reurb</a:t>
            </a:r>
            <a:endParaRPr lang="pt-BR" sz="3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7A58B96-4B24-4E2A-891B-0F4C63EB23C6}"/>
              </a:ext>
            </a:extLst>
          </p:cNvPr>
          <p:cNvSpPr txBox="1"/>
          <p:nvPr/>
        </p:nvSpPr>
        <p:spPr>
          <a:xfrm>
            <a:off x="560512" y="62068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INSTRUMENTOS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pt-BR" sz="3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1A962BB2-8D34-4B1C-9CF1-2AB3EBC41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00229"/>
              </p:ext>
            </p:extLst>
          </p:nvPr>
        </p:nvGraphicFramePr>
        <p:xfrm>
          <a:off x="704528" y="1412776"/>
          <a:ext cx="8568000" cy="522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600">
                  <a:extLst>
                    <a:ext uri="{9D8B030D-6E8A-4147-A177-3AD203B41FA5}">
                      <a16:colId xmlns="" xmlns:a16="http://schemas.microsoft.com/office/drawing/2014/main" val="3495721151"/>
                    </a:ext>
                  </a:extLst>
                </a:gridCol>
                <a:gridCol w="4355400">
                  <a:extLst>
                    <a:ext uri="{9D8B030D-6E8A-4147-A177-3AD203B41FA5}">
                      <a16:colId xmlns="" xmlns:a16="http://schemas.microsoft.com/office/drawing/2014/main" val="2250097232"/>
                    </a:ext>
                  </a:extLst>
                </a:gridCol>
              </a:tblGrid>
              <a:tr h="311214">
                <a:tc>
                  <a:txBody>
                    <a:bodyPr/>
                    <a:lstStyle/>
                    <a:p>
                      <a:pPr marL="351155" indent="270510"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1155" indent="-266065"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340602"/>
                  </a:ext>
                </a:extLst>
              </a:tr>
              <a:tr h="31881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pt-PT" sz="1800" dirty="0" smtClean="0"/>
                        <a:t>Legitimação Fundiária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r>
                        <a:rPr lang="pt-PT" sz="1800" dirty="0" smtClean="0"/>
                        <a:t>Condomínio de Lotes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5851243"/>
                  </a:ext>
                </a:extLst>
              </a:tr>
              <a:tr h="266682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43325534"/>
                  </a:ext>
                </a:extLst>
              </a:tr>
              <a:tr h="36334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pt-PT" sz="1800" dirty="0" smtClean="0"/>
                        <a:t>Legitimação de Posse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r>
                        <a:rPr lang="pt-PT" sz="1800" dirty="0" smtClean="0"/>
                        <a:t>Loteamento de Acesso Controlado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93611412"/>
                  </a:ext>
                </a:extLst>
              </a:tr>
              <a:tr h="276091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94790166"/>
                  </a:ext>
                </a:extLst>
              </a:tr>
              <a:tr h="353936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Arrecadação de Imóveis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Consórcio Imobiliário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88435119"/>
                  </a:ext>
                </a:extLst>
              </a:tr>
              <a:tr h="276091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75014426"/>
                  </a:ext>
                </a:extLst>
              </a:tr>
              <a:tr h="552182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Concessão de Uso Especial para Fins de Moradia - CUEM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algn="l" fontAlgn="ctr"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Desapropriação por Interesse Social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1102198"/>
                  </a:ext>
                </a:extLst>
              </a:tr>
              <a:tr h="276091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70507218"/>
                  </a:ext>
                </a:extLst>
              </a:tr>
              <a:tr h="53336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Concessão de Direito Real de Uso - CDRU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Doação ou Alienação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44337132"/>
                  </a:ext>
                </a:extLst>
              </a:tr>
              <a:tr h="26570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48456118"/>
                  </a:ext>
                </a:extLst>
              </a:tr>
              <a:tr h="351420">
                <a:tc>
                  <a:txBody>
                    <a:bodyPr/>
                    <a:lstStyle/>
                    <a:p>
                      <a:pPr marL="353060" marR="0" indent="-2667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 Único de Registro</a:t>
                      </a:r>
                    </a:p>
                    <a:p>
                      <a:pPr marL="353060" indent="-266700" algn="l" defTabSz="914400" rtl="0" eaLnBrk="1" fontAlgn="ctr" latinLnBrk="0" hangingPunct="1">
                        <a:spcAft>
                          <a:spcPts val="0"/>
                        </a:spcAft>
                      </a:pP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Transferência do Direito de Construir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87146948"/>
                  </a:ext>
                </a:extLst>
              </a:tr>
              <a:tr h="266682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79646975"/>
                  </a:ext>
                </a:extLst>
              </a:tr>
              <a:tr h="343528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pt-PT" sz="1800" dirty="0" smtClean="0"/>
                        <a:t>Condomínio Urbano Simples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Direito de Preempção,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dentre outros.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65844680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3060" indent="-266700" font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45831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776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7733" y="2348880"/>
            <a:ext cx="8800175" cy="381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271463" indent="-271463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t-BR" sz="2500" b="1" dirty="0"/>
              <a:t>Instrumento</a:t>
            </a:r>
            <a:r>
              <a:rPr lang="pt-BR" sz="2500" dirty="0"/>
              <a:t> criado pela </a:t>
            </a:r>
            <a:r>
              <a:rPr lang="pt-BR" sz="2500" b="1" dirty="0"/>
              <a:t>nova legislação</a:t>
            </a:r>
            <a:r>
              <a:rPr lang="pt-BR" sz="2500" dirty="0"/>
              <a:t>, que a critério do ente público possibilita a </a:t>
            </a:r>
            <a:r>
              <a:rPr lang="pt-BR" sz="2500" b="1" dirty="0"/>
              <a:t>aquisição</a:t>
            </a:r>
            <a:r>
              <a:rPr lang="pt-BR" sz="2500" dirty="0"/>
              <a:t> de </a:t>
            </a:r>
            <a:r>
              <a:rPr lang="pt-BR" sz="2500" b="1" dirty="0"/>
              <a:t>direito de propriedade</a:t>
            </a:r>
            <a:r>
              <a:rPr lang="pt-BR" sz="2500" dirty="0"/>
              <a:t>, àquele que detiver área pública ou possuir área privada, integrante de núcleo urbano informal </a:t>
            </a:r>
            <a:r>
              <a:rPr lang="pt-BR" sz="2500" b="1" dirty="0"/>
              <a:t>existentes até 22 de dezembro de 2016.</a:t>
            </a:r>
          </a:p>
          <a:p>
            <a:pPr marL="271463" indent="-271463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t-PT" sz="2500" dirty="0"/>
              <a:t>Por ser </a:t>
            </a:r>
            <a:r>
              <a:rPr lang="pt-PT" sz="2500" b="1" dirty="0"/>
              <a:t>ato único </a:t>
            </a:r>
            <a:r>
              <a:rPr lang="pt-PT" sz="2500" dirty="0"/>
              <a:t>de registro e </a:t>
            </a:r>
            <a:r>
              <a:rPr lang="pt-PT" sz="2500" b="1" dirty="0"/>
              <a:t>aquisição originária</a:t>
            </a:r>
            <a:r>
              <a:rPr lang="pt-PT" sz="2500" dirty="0"/>
              <a:t>, </a:t>
            </a:r>
            <a:r>
              <a:rPr lang="pt-BR" sz="2500" dirty="0"/>
              <a:t>a unidade imobiliária restará </a:t>
            </a:r>
            <a:r>
              <a:rPr lang="pt-BR" sz="2500" b="1" dirty="0"/>
              <a:t>livre e desembaraçada de quaisquer ônus</a:t>
            </a:r>
            <a:r>
              <a:rPr lang="pt-BR" sz="2500" dirty="0"/>
              <a:t>, direitos reais, gravames, </a:t>
            </a:r>
            <a:r>
              <a:rPr lang="pt-PT" sz="2500" b="1" dirty="0"/>
              <a:t>não incidindo </a:t>
            </a:r>
            <a:r>
              <a:rPr lang="pt-PT" sz="2500" dirty="0"/>
              <a:t>tributos de transferência como o </a:t>
            </a:r>
            <a:r>
              <a:rPr lang="pt-PT" sz="2500" b="1" dirty="0"/>
              <a:t>ITBI e ITCMD</a:t>
            </a:r>
            <a:r>
              <a:rPr lang="pt-PT" sz="2500" dirty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25682" y="1571610"/>
            <a:ext cx="4310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LEGITIMAÇÃO FUNDIÁRIA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2520" y="692696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INSTRUMENTOS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70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90748" y="1988840"/>
            <a:ext cx="8800175" cy="473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Aft>
                <a:spcPts val="1500"/>
              </a:spcAft>
              <a:buFont typeface="Tahoma" pitchFamily="32" charset="0"/>
              <a:buChar char="•"/>
            </a:pPr>
            <a:r>
              <a:rPr lang="pt-BR" sz="2200" dirty="0"/>
              <a:t>As alterações no instrumento já existente </a:t>
            </a:r>
            <a:r>
              <a:rPr lang="pt-BR" sz="2200" b="1" dirty="0"/>
              <a:t>ampliam</a:t>
            </a:r>
            <a:r>
              <a:rPr lang="pt-BR" sz="2200" dirty="0"/>
              <a:t> as possibilidades de conversão de propriedade para além dos limites trazidos pela usucapião urbana </a:t>
            </a:r>
            <a:r>
              <a:rPr lang="pt-BR" sz="2200" b="1" dirty="0"/>
              <a:t>(250m² e 05 anos de posse – imóvel residencial)</a:t>
            </a:r>
            <a:r>
              <a:rPr lang="pt-BR" sz="2200" dirty="0"/>
              <a:t>.</a:t>
            </a:r>
          </a:p>
          <a:p>
            <a:pPr algn="just">
              <a:spcAft>
                <a:spcPts val="1500"/>
              </a:spcAft>
              <a:buFont typeface="Tahoma" pitchFamily="32" charset="0"/>
              <a:buChar char="•"/>
            </a:pPr>
            <a:r>
              <a:rPr lang="pt-BR" sz="2200" dirty="0"/>
              <a:t>Imóveis </a:t>
            </a:r>
            <a:r>
              <a:rPr lang="pt-BR" sz="2200" b="1" dirty="0"/>
              <a:t>residenciais ou não</a:t>
            </a:r>
            <a:r>
              <a:rPr lang="pt-BR" sz="2200" dirty="0"/>
              <a:t>, com áreas </a:t>
            </a:r>
            <a:r>
              <a:rPr lang="pt-BR" sz="2200" b="1" dirty="0"/>
              <a:t>superiores à 250m²</a:t>
            </a:r>
            <a:r>
              <a:rPr lang="pt-BR" sz="2200" dirty="0"/>
              <a:t>, deverão seguir os requisitos das </a:t>
            </a:r>
            <a:r>
              <a:rPr lang="pt-BR" sz="2200" b="1" dirty="0"/>
              <a:t>demais</a:t>
            </a:r>
            <a:r>
              <a:rPr lang="pt-BR" sz="2200" dirty="0"/>
              <a:t> modalidades da </a:t>
            </a:r>
            <a:r>
              <a:rPr lang="pt-BR" sz="2200" b="1" dirty="0"/>
              <a:t>usucapião</a:t>
            </a:r>
            <a:r>
              <a:rPr lang="pt-BR" sz="2200" dirty="0"/>
              <a:t>, não estando mais excluídos da legitimação de posse;</a:t>
            </a:r>
          </a:p>
          <a:p>
            <a:pPr algn="just">
              <a:spcAft>
                <a:spcPts val="1500"/>
              </a:spcAft>
              <a:buFont typeface="Tahoma" pitchFamily="32" charset="0"/>
              <a:buChar char="•"/>
            </a:pPr>
            <a:r>
              <a:rPr lang="pt-PT" sz="2200" dirty="0"/>
              <a:t>Simplifica o procedimento existente, retirando a obrigação prévia da demarcação urbanística.</a:t>
            </a:r>
          </a:p>
          <a:p>
            <a:pPr algn="just">
              <a:spcAft>
                <a:spcPts val="1500"/>
              </a:spcAft>
              <a:buFont typeface="Tahoma" pitchFamily="32" charset="0"/>
              <a:buChar char="•"/>
            </a:pPr>
            <a:r>
              <a:rPr lang="pt-PT" sz="2200" b="1" dirty="0"/>
              <a:t>Em suma: permitiu-se o reconhecimento administrativo da usucapião.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69152" y="1455167"/>
            <a:ext cx="4023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LEGITIMAÇÃO </a:t>
            </a:r>
            <a:r>
              <a:rPr lang="pt-B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DE POSSE</a:t>
            </a:r>
            <a:endParaRPr lang="pt-BR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2520" y="692696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INSTRUMENTOS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0354" y="2636912"/>
            <a:ext cx="8800175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Viabiliza a </a:t>
            </a:r>
            <a:r>
              <a:rPr lang="pt-BR" sz="2400" b="1" dirty="0"/>
              <a:t>titulação</a:t>
            </a:r>
            <a:r>
              <a:rPr lang="pt-BR" sz="2400" dirty="0"/>
              <a:t> de </a:t>
            </a:r>
            <a:r>
              <a:rPr lang="pt-BR" sz="2400" b="1" dirty="0" smtClean="0"/>
              <a:t>duas ou mais </a:t>
            </a:r>
            <a:r>
              <a:rPr lang="pt-BR" sz="2400" b="1" dirty="0"/>
              <a:t>famílias </a:t>
            </a:r>
            <a:r>
              <a:rPr lang="pt-BR" sz="2400" dirty="0"/>
              <a:t>residentes em unidades </a:t>
            </a:r>
            <a:r>
              <a:rPr lang="pt-BR" sz="2400" b="1" dirty="0"/>
              <a:t>habitacionais sobrepostas</a:t>
            </a:r>
            <a:r>
              <a:rPr lang="pt-BR" sz="2400" dirty="0"/>
              <a:t>, no mesmo lote, de forma que cada uma tenha sua matricula;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Possibilita que os moradores destas unidades unifamiliares possam alienar autonomamente seus imóveis, além de criar uma nova mercadoria, no mercado imobiliário, que é </a:t>
            </a:r>
            <a:r>
              <a:rPr lang="pt-PT" sz="2400" b="1" dirty="0">
                <a:solidFill>
                  <a:srgbClr val="5C0000"/>
                </a:solidFill>
              </a:rPr>
              <a:t>“a laje”</a:t>
            </a:r>
            <a:r>
              <a:rPr lang="pt-PT" sz="2400" dirty="0"/>
              <a:t>, passível de alienação.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94996" y="1562889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DIREITO REAL DE LAJE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2520" y="692696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INSTRUMENTOS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84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79227" y="2510841"/>
            <a:ext cx="8772975" cy="36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185738" indent="-185738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Regulamenta o </a:t>
            </a:r>
            <a:r>
              <a:rPr lang="pt-BR" sz="2200" b="1" dirty="0"/>
              <a:t>artigo 1.276 do Código Civil</a:t>
            </a:r>
            <a:r>
              <a:rPr lang="pt-BR" sz="2200" dirty="0"/>
              <a:t>, que trata do abandono de imóvel urbano.</a:t>
            </a:r>
          </a:p>
          <a:p>
            <a:pPr marL="185738" indent="-185738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O Município poderá </a:t>
            </a:r>
            <a:r>
              <a:rPr lang="pt-BR" sz="2200" b="1" dirty="0"/>
              <a:t>arrecadar e transferir para seu patrimônio </a:t>
            </a:r>
            <a:r>
              <a:rPr lang="pt-BR" sz="2200" dirty="0"/>
              <a:t>os imóveis urbanos privados abandonados quando o proprietário, cessados os atos de posse sobre o imóvel, </a:t>
            </a:r>
            <a:r>
              <a:rPr lang="pt-BR" sz="2200" b="1" dirty="0"/>
              <a:t>não adimplir </a:t>
            </a:r>
            <a:r>
              <a:rPr lang="pt-BR" sz="2200" dirty="0"/>
              <a:t>os ônus fiscais, </a:t>
            </a:r>
            <a:r>
              <a:rPr lang="pt-BR" sz="2200" b="1" dirty="0"/>
              <a:t>por 05 anos.</a:t>
            </a:r>
          </a:p>
          <a:p>
            <a:pPr marL="185738" indent="-185738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O instrumento permite que o Município dê uma destinação para aqueles prédios abandonados e terrenos baldios que, muitas vezes, causam problemas de saúde e segurança pública</a:t>
            </a:r>
            <a:r>
              <a:rPr lang="pt-BR" sz="2200" dirty="0" smtClean="0"/>
              <a:t>.</a:t>
            </a:r>
            <a:endParaRPr lang="pt-PT" sz="2000" dirty="0"/>
          </a:p>
        </p:txBody>
      </p:sp>
      <p:sp>
        <p:nvSpPr>
          <p:cNvPr id="5" name="Retângulo 4"/>
          <p:cNvSpPr/>
          <p:nvPr/>
        </p:nvSpPr>
        <p:spPr>
          <a:xfrm>
            <a:off x="2609477" y="1562889"/>
            <a:ext cx="4543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ARRECADAÇÃO DE IMÓVEIS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32520" y="692696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INSTRUMENTOS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08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76536" y="2956541"/>
            <a:ext cx="8424936" cy="332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lnSpc>
                <a:spcPts val="3600"/>
              </a:lnSpc>
            </a:pPr>
            <a:r>
              <a:rPr lang="pt-BR" sz="2400" dirty="0"/>
              <a:t>Quando um mesmo </a:t>
            </a:r>
            <a:r>
              <a:rPr lang="pt-BR" sz="2400" b="1" dirty="0"/>
              <a:t>imóvel contiver </a:t>
            </a:r>
            <a:r>
              <a:rPr lang="pt-BR" sz="2400" dirty="0" smtClean="0"/>
              <a:t>mais de uma edificação, </a:t>
            </a:r>
            <a:r>
              <a:rPr lang="pt-BR" sz="2400" dirty="0"/>
              <a:t>poderá ser instituído o </a:t>
            </a:r>
            <a:r>
              <a:rPr lang="pt-BR" sz="2400" b="1" dirty="0"/>
              <a:t>Condomínio Urbano Simples</a:t>
            </a:r>
            <a:r>
              <a:rPr lang="pt-BR" sz="2400" dirty="0"/>
              <a:t>, respeitados os parâmetros urbanísticos locais, e serão discriminadas, na matrícula, a parte do terreno ocupada pelas edificações, as de utilização exclusiva e as áreas que constituem passagem para as vias públicas ou para as unidades entre si. 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236785" y="1939718"/>
            <a:ext cx="5288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CONDOMÍNIO URBANO SIMPLES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32520" y="692696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INSTRUMENTOS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26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0512" y="2533681"/>
            <a:ext cx="9205023" cy="36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Altera a Lei nº 10.406/2002 </a:t>
            </a:r>
            <a:r>
              <a:rPr lang="pt-BR" sz="2400" dirty="0"/>
              <a:t>– </a:t>
            </a:r>
            <a:r>
              <a:rPr lang="pt-BR" sz="2400" b="1" dirty="0"/>
              <a:t>“Código Civil”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x-none" sz="2400" b="1"/>
              <a:t>Art. 1.358-A.</a:t>
            </a:r>
            <a:r>
              <a:rPr lang="x-none" sz="2400"/>
              <a:t> Pode haver, em terrenos, partes designadas de lotes, que são propriedade exclusiva, e partes que são propriedade comum dos condôminos. </a:t>
            </a:r>
            <a:endParaRPr lang="pt-BR" sz="2400" dirty="0"/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Acrescenta § 7º ao Art. 2º da Lei 6.766/79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x-none" sz="2400" b="1"/>
              <a:t>§ </a:t>
            </a:r>
            <a:r>
              <a:rPr lang="pt-BR" sz="2400" b="1" dirty="0"/>
              <a:t>7</a:t>
            </a:r>
            <a:r>
              <a:rPr lang="x-none" sz="2400" b="1"/>
              <a:t>º</a:t>
            </a:r>
            <a:r>
              <a:rPr lang="x-none" sz="2400"/>
              <a:t> O lote poderá ser constituído sob a forma de imóvel autônomo ou de unidade imobiliária integrante de condomínio de lotes.  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2896421" y="1732553"/>
            <a:ext cx="3969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CONDOMÍNIO DE LOTES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32520" y="692696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INSTRUMENTOS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67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4521" y="2276872"/>
            <a:ext cx="8700967" cy="454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0"/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b="1" dirty="0"/>
              <a:t>Acrescenta § 8º ao Art. 2º da Lei 6.766/79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b="1" dirty="0"/>
              <a:t>§ 8º </a:t>
            </a:r>
            <a:r>
              <a:rPr lang="pt-BR" sz="2500" dirty="0"/>
              <a:t>Constitui </a:t>
            </a:r>
            <a:r>
              <a:rPr lang="pt-BR" sz="2500" b="1" dirty="0"/>
              <a:t>Loteamento de Acesso Controlado </a:t>
            </a:r>
            <a:r>
              <a:rPr lang="pt-BR" sz="2500" dirty="0"/>
              <a:t>a modalidade de loteamento, definida nos termos do § 1º deste artigo, cujo </a:t>
            </a:r>
            <a:r>
              <a:rPr lang="pt-BR" sz="2500" b="1" dirty="0"/>
              <a:t>controle de acesso </a:t>
            </a:r>
            <a:r>
              <a:rPr lang="pt-BR" sz="2500" dirty="0"/>
              <a:t>será </a:t>
            </a:r>
            <a:r>
              <a:rPr lang="pt-BR" sz="2500" b="1" dirty="0"/>
              <a:t>regulamentado </a:t>
            </a:r>
            <a:r>
              <a:rPr lang="pt-BR" sz="2500" dirty="0"/>
              <a:t>por ato do </a:t>
            </a:r>
            <a:r>
              <a:rPr lang="pt-BR" sz="2500" b="1" dirty="0"/>
              <a:t>Poder Público Municipal</a:t>
            </a:r>
            <a:r>
              <a:rPr lang="pt-BR" sz="2500" dirty="0"/>
              <a:t>, sendo </a:t>
            </a:r>
            <a:r>
              <a:rPr lang="pt-BR" sz="2500" b="1" dirty="0"/>
              <a:t>vedado</a:t>
            </a:r>
            <a:r>
              <a:rPr lang="pt-BR" sz="2500" dirty="0"/>
              <a:t> o </a:t>
            </a:r>
            <a:r>
              <a:rPr lang="pt-BR" sz="2500" b="1" dirty="0"/>
              <a:t>impedimento </a:t>
            </a:r>
            <a:r>
              <a:rPr lang="pt-BR" sz="2500" dirty="0"/>
              <a:t>de </a:t>
            </a:r>
            <a:r>
              <a:rPr lang="pt-BR" sz="2500" b="1" dirty="0"/>
              <a:t>acesso </a:t>
            </a:r>
            <a:r>
              <a:rPr lang="pt-BR" sz="2500" dirty="0"/>
              <a:t>a pedestres ou a condutores de veículos, não residentes, </a:t>
            </a:r>
            <a:r>
              <a:rPr lang="pt-BR" sz="2500" b="1" dirty="0"/>
              <a:t>devidamente identificados </a:t>
            </a:r>
            <a:r>
              <a:rPr lang="pt-BR" sz="2500" dirty="0"/>
              <a:t>ou cadastrados.”</a:t>
            </a:r>
            <a:endParaRPr lang="pt-BR" sz="2500" b="1" dirty="0"/>
          </a:p>
          <a:p>
            <a:pPr algn="just">
              <a:buFont typeface="Tahoma" pitchFamily="32" charset="0"/>
              <a:buChar char="•"/>
            </a:pPr>
            <a:endParaRPr lang="pt-BR" sz="2000" dirty="0"/>
          </a:p>
          <a:p>
            <a:pPr>
              <a:buFont typeface="Tahoma" pitchFamily="32" charset="0"/>
              <a:buChar char="•"/>
            </a:pP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1670131" y="1916832"/>
            <a:ext cx="6421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LOTEAMENTO DE ACESSO CONTROLADO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632520" y="692696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INSTRUMENTOS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39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29520" y="2313738"/>
            <a:ext cx="8787976" cy="39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classificar</a:t>
            </a:r>
            <a:r>
              <a:rPr lang="pt-BR" sz="2400" dirty="0"/>
              <a:t> as modalidades da </a:t>
            </a:r>
            <a:r>
              <a:rPr lang="pt-BR" sz="2400" b="1" dirty="0"/>
              <a:t>Reurb (S ou E)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processar,</a:t>
            </a:r>
            <a:r>
              <a:rPr lang="pt-BR" sz="2400" dirty="0"/>
              <a:t> </a:t>
            </a:r>
            <a:r>
              <a:rPr lang="pt-BR" sz="2400" b="1" dirty="0" smtClean="0"/>
              <a:t>analisar e aprovar </a:t>
            </a:r>
            <a:r>
              <a:rPr lang="pt-BR" sz="2400" dirty="0"/>
              <a:t>os projetos de regularização fundiária e encaminha-los ao </a:t>
            </a:r>
            <a:r>
              <a:rPr lang="pt-BR" sz="2400" b="1" dirty="0"/>
              <a:t>registro;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notificar</a:t>
            </a:r>
            <a:r>
              <a:rPr lang="pt-BR" sz="2400" dirty="0"/>
              <a:t> os proprietários, loteadores, incorporadores, </a:t>
            </a:r>
            <a:r>
              <a:rPr lang="pt-BR" sz="2400" b="1" dirty="0"/>
              <a:t>confinantes</a:t>
            </a:r>
            <a:r>
              <a:rPr lang="pt-BR" sz="2400" dirty="0"/>
              <a:t> e </a:t>
            </a:r>
            <a:r>
              <a:rPr lang="pt-BR" sz="2400" b="1" dirty="0"/>
              <a:t>terceiros </a:t>
            </a:r>
            <a:r>
              <a:rPr lang="pt-BR" sz="2400" dirty="0"/>
              <a:t>eventualmente interessados, para, querendo, </a:t>
            </a:r>
            <a:r>
              <a:rPr lang="pt-BR" sz="2400" b="1" dirty="0"/>
              <a:t>apresentar impugnação</a:t>
            </a:r>
            <a:r>
              <a:rPr lang="pt-BR" sz="2400" dirty="0"/>
              <a:t> no prazo de </a:t>
            </a:r>
            <a:r>
              <a:rPr lang="pt-BR" sz="2400" b="1" dirty="0"/>
              <a:t>30 dias</a:t>
            </a:r>
            <a:r>
              <a:rPr lang="pt-BR" sz="2400" dirty="0"/>
              <a:t>, contados da data de recebimento da notificação. 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ausência </a:t>
            </a:r>
            <a:r>
              <a:rPr lang="pt-BR" sz="2400" dirty="0"/>
              <a:t>de </a:t>
            </a:r>
            <a:r>
              <a:rPr lang="pt-BR" sz="2400" b="1" dirty="0"/>
              <a:t>manifestação</a:t>
            </a:r>
            <a:r>
              <a:rPr lang="pt-BR" sz="2400" dirty="0"/>
              <a:t> será interpretada como </a:t>
            </a:r>
            <a:r>
              <a:rPr lang="pt-BR" sz="2400" b="1" dirty="0"/>
              <a:t>concordância.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62239" y="1556792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MUNICÍPIOS</a:t>
            </a:r>
            <a:endParaRPr lang="pt-BR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2520" y="692696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COMPETÊNCIA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4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38521" y="1980844"/>
            <a:ext cx="9283031" cy="558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357188" indent="-357188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357188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000" b="1" dirty="0"/>
              <a:t>levantamento</a:t>
            </a:r>
            <a:r>
              <a:rPr lang="pt-BR" sz="2000" dirty="0"/>
              <a:t> planialtimétrico cadastral com </a:t>
            </a:r>
            <a:r>
              <a:rPr lang="pt-BR" sz="2000" b="1" dirty="0"/>
              <a:t>georreferenciamento;</a:t>
            </a:r>
          </a:p>
          <a:p>
            <a:pPr marL="357188" indent="-357188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357188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000" b="1" dirty="0"/>
              <a:t>planta do perímetro </a:t>
            </a:r>
            <a:r>
              <a:rPr lang="pt-BR" sz="2000" dirty="0"/>
              <a:t>com demonstração das matrículas ou transcrições atingidas, quando possível;</a:t>
            </a:r>
          </a:p>
          <a:p>
            <a:pPr marL="357188" indent="-357188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357188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000" b="1" dirty="0"/>
              <a:t>projeto urbanístico </a:t>
            </a:r>
            <a:r>
              <a:rPr lang="pt-BR" sz="2000" dirty="0"/>
              <a:t>de regularização e memoriais técnicos;</a:t>
            </a:r>
          </a:p>
          <a:p>
            <a:pPr marL="357188" indent="-357188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357188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000" b="1" dirty="0"/>
              <a:t>estudo técnico </a:t>
            </a:r>
            <a:r>
              <a:rPr lang="pt-BR" sz="2000" dirty="0"/>
              <a:t>para situação de </a:t>
            </a:r>
            <a:r>
              <a:rPr lang="pt-BR" sz="2000" b="1" dirty="0"/>
              <a:t>risco, </a:t>
            </a:r>
            <a:r>
              <a:rPr lang="pt-BR" sz="2000" dirty="0"/>
              <a:t>quando for o caso;</a:t>
            </a:r>
          </a:p>
          <a:p>
            <a:pPr marL="357188" indent="-357188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357188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000" b="1" dirty="0"/>
              <a:t>estudo técnico ambiental</a:t>
            </a:r>
            <a:r>
              <a:rPr lang="pt-BR" sz="2000" dirty="0"/>
              <a:t>, quando for o caso;</a:t>
            </a:r>
          </a:p>
          <a:p>
            <a:pPr marL="357188" indent="-357188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357188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000" b="1" dirty="0"/>
              <a:t>cronograma físico de obras </a:t>
            </a:r>
            <a:r>
              <a:rPr lang="pt-BR" sz="2000" dirty="0"/>
              <a:t>e serviços de implantação da infraestrutura essencial e compensações urbanísticas e ambientais,</a:t>
            </a:r>
          </a:p>
          <a:p>
            <a:pPr marL="357188" indent="-357188">
              <a:spcAft>
                <a:spcPts val="1600"/>
              </a:spcAft>
              <a:buFont typeface="Arial" panose="020B0604020202020204" pitchFamily="34" charset="0"/>
              <a:buChar char="•"/>
              <a:tabLst>
                <a:tab pos="357188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000" b="1" dirty="0"/>
              <a:t>termo de compromisso </a:t>
            </a:r>
            <a:r>
              <a:rPr lang="pt-BR" sz="2000" dirty="0"/>
              <a:t>assinado pelos responsáveis, públicos ou privados, pelo cumprimento do cronograma físico.</a:t>
            </a:r>
          </a:p>
          <a:p>
            <a:pPr>
              <a:spcAft>
                <a:spcPts val="1600"/>
              </a:spcAft>
            </a:pPr>
            <a:r>
              <a:rPr lang="pt-BR" sz="2000" dirty="0"/>
              <a:t> 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32520" y="692696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O PROJETO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34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D5975651-FD41-427C-971D-4B0F92FAA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265454"/>
              </p:ext>
            </p:extLst>
          </p:nvPr>
        </p:nvGraphicFramePr>
        <p:xfrm>
          <a:off x="560512" y="1484784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AE907FF-B777-4134-B7D7-AA9B31BFA16C}"/>
              </a:ext>
            </a:extLst>
          </p:cNvPr>
          <p:cNvSpPr txBox="1"/>
          <p:nvPr/>
        </p:nvSpPr>
        <p:spPr>
          <a:xfrm>
            <a:off x="488504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 NOVA LEI</a:t>
            </a:r>
          </a:p>
        </p:txBody>
      </p:sp>
    </p:spTree>
    <p:extLst>
      <p:ext uri="{BB962C8B-B14F-4D97-AF65-F5344CB8AC3E}">
        <p14:creationId xmlns:p14="http://schemas.microsoft.com/office/powerpoint/2010/main" val="36790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7A58B96-4B24-4E2A-891B-0F4C63EB23C6}"/>
              </a:ext>
            </a:extLst>
          </p:cNvPr>
          <p:cNvSpPr txBox="1"/>
          <p:nvPr/>
        </p:nvSpPr>
        <p:spPr>
          <a:xfrm>
            <a:off x="488504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O REGISTRO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D18AECE7-5931-423E-BC84-F615C9915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769082"/>
              </p:ext>
            </p:extLst>
          </p:nvPr>
        </p:nvGraphicFramePr>
        <p:xfrm>
          <a:off x="632520" y="2564904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C23C912-C794-458C-9DCA-936A86AA7181}"/>
              </a:ext>
            </a:extLst>
          </p:cNvPr>
          <p:cNvSpPr txBox="1"/>
          <p:nvPr/>
        </p:nvSpPr>
        <p:spPr>
          <a:xfrm>
            <a:off x="488504" y="170080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Procedimentos</a:t>
            </a:r>
          </a:p>
        </p:txBody>
      </p:sp>
    </p:spTree>
    <p:extLst>
      <p:ext uri="{BB962C8B-B14F-4D97-AF65-F5344CB8AC3E}">
        <p14:creationId xmlns:p14="http://schemas.microsoft.com/office/powerpoint/2010/main" val="729555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06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40532" y="1988840"/>
            <a:ext cx="8424936" cy="42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Lei Federal 13.465 de 11/07/2017</a:t>
            </a:r>
          </a:p>
          <a:p>
            <a:pPr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desburocratiza</a:t>
            </a:r>
            <a:r>
              <a:rPr lang="pt-BR" sz="2400" dirty="0"/>
              <a:t>, </a:t>
            </a:r>
            <a:r>
              <a:rPr lang="pt-BR" sz="2400" b="1" dirty="0"/>
              <a:t>simplifica</a:t>
            </a:r>
            <a:r>
              <a:rPr lang="pt-BR" sz="2400" dirty="0"/>
              <a:t>, </a:t>
            </a:r>
            <a:r>
              <a:rPr lang="pt-BR" sz="2400" b="1" dirty="0"/>
              <a:t>agiliza </a:t>
            </a:r>
            <a:r>
              <a:rPr lang="pt-BR" sz="2400" dirty="0"/>
              <a:t>e</a:t>
            </a:r>
            <a:r>
              <a:rPr lang="pt-BR" sz="2400" b="1" dirty="0"/>
              <a:t> destrava</a:t>
            </a:r>
            <a:r>
              <a:rPr lang="pt-BR" sz="2400" dirty="0"/>
              <a:t> os procedimentos da regularização fundiária urbana;</a:t>
            </a:r>
          </a:p>
          <a:p>
            <a:pPr marL="0" indent="0" algn="just">
              <a:spcAft>
                <a:spcPts val="1800"/>
              </a:spcAft>
            </a:pPr>
            <a:endParaRPr lang="pt-B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marL="0" indent="0" algn="just">
              <a:spcAft>
                <a:spcPts val="1800"/>
              </a:spcAft>
            </a:pPr>
            <a:r>
              <a:rPr lang="pt-B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Decreto Federal </a:t>
            </a:r>
            <a:r>
              <a:rPr lang="pt-B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9.310 </a:t>
            </a: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de </a:t>
            </a:r>
            <a:r>
              <a:rPr lang="pt-B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15/03/2018</a:t>
            </a:r>
            <a:endParaRPr lang="pt-BR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PT" sz="2400" b="1" dirty="0" smtClean="0"/>
              <a:t>regulamenta</a:t>
            </a:r>
            <a:r>
              <a:rPr lang="pt-PT" sz="2400" dirty="0" smtClean="0"/>
              <a:t> </a:t>
            </a:r>
            <a:r>
              <a:rPr lang="pt-PT" sz="2400" dirty="0"/>
              <a:t>e estabelece normas para aplicação da Lei nº </a:t>
            </a:r>
            <a:r>
              <a:rPr lang="pt-PT" sz="2400" dirty="0" smtClean="0"/>
              <a:t>13.465/17 </a:t>
            </a:r>
            <a:r>
              <a:rPr lang="pt-PT" sz="2400" dirty="0"/>
              <a:t>e dá outras providências.</a:t>
            </a:r>
            <a:endParaRPr lang="pt-BR" sz="2400" dirty="0"/>
          </a:p>
          <a:p>
            <a:pPr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400" b="1" dirty="0">
              <a:latin typeface="Tahoma" pitchFamily="32" charset="0"/>
              <a:cs typeface="Arial Unicode MS" pitchFamily="3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4180" y="764704"/>
            <a:ext cx="3504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NOVO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MARCO LEGAL </a:t>
            </a:r>
          </a:p>
        </p:txBody>
      </p:sp>
    </p:spTree>
    <p:extLst>
      <p:ext uri="{BB962C8B-B14F-4D97-AF65-F5344CB8AC3E}">
        <p14:creationId xmlns:p14="http://schemas.microsoft.com/office/powerpoint/2010/main" val="1458108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9622" y="2060848"/>
            <a:ext cx="8926753" cy="40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Amplia-se o alcance da Regularização ao se considerar todos os </a:t>
            </a:r>
            <a:r>
              <a:rPr lang="pt-BR" sz="2600" b="1" dirty="0"/>
              <a:t>núcleos</a:t>
            </a:r>
            <a:r>
              <a:rPr lang="pt-BR" sz="2600" dirty="0"/>
              <a:t> </a:t>
            </a:r>
            <a:r>
              <a:rPr lang="pt-BR" sz="2600" b="1" dirty="0"/>
              <a:t>informais</a:t>
            </a:r>
            <a:r>
              <a:rPr lang="pt-BR" sz="2600" dirty="0"/>
              <a:t> com </a:t>
            </a:r>
            <a:r>
              <a:rPr lang="pt-BR" sz="2600" b="1" dirty="0"/>
              <a:t>usos e características urbanas</a:t>
            </a:r>
            <a:r>
              <a:rPr lang="pt-BR" sz="2600" dirty="0"/>
              <a:t>, ainda que situados em zonas r</a:t>
            </a:r>
            <a:r>
              <a:rPr lang="pt-BR" sz="2600" dirty="0" smtClean="0"/>
              <a:t>urais</a:t>
            </a:r>
            <a:r>
              <a:rPr lang="pt-BR" sz="2600" dirty="0"/>
              <a:t>;</a:t>
            </a:r>
          </a:p>
          <a:p>
            <a:pPr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Diversos núcleos, vilas e povoados estão fora do perímetro urbano ou de expansão urbana;</a:t>
            </a:r>
          </a:p>
          <a:p>
            <a:pPr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A nova lei permite que milhares de domicílios, principalmente os da Amazônia Legal, possam ser regularizados.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2520" y="69269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ABORDAGEM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81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7530" y="2060848"/>
            <a:ext cx="8926753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sz="2600" b="1" dirty="0" smtClean="0"/>
              <a:t>Reconhecimento</a:t>
            </a:r>
            <a:r>
              <a:rPr lang="pt-BR" sz="2600" dirty="0" smtClean="0"/>
              <a:t> dos </a:t>
            </a:r>
            <a:r>
              <a:rPr lang="pt-BR" sz="2600" b="1" dirty="0" smtClean="0"/>
              <a:t>direitos reais </a:t>
            </a:r>
            <a:r>
              <a:rPr lang="pt-BR" sz="2600" dirty="0" smtClean="0"/>
              <a:t>aos ocupantes dos imóveis informais, conferindo-lhes </a:t>
            </a:r>
            <a:r>
              <a:rPr lang="pt-BR" sz="2600" b="1" dirty="0" smtClean="0"/>
              <a:t>segurança jurídica</a:t>
            </a:r>
            <a:r>
              <a:rPr lang="pt-BR" sz="2600" dirty="0" smtClean="0"/>
              <a:t>. </a:t>
            </a:r>
            <a:endParaRPr lang="pt-BR" sz="2600" dirty="0"/>
          </a:p>
          <a:p>
            <a:pPr algn="just">
              <a:buFont typeface="Arial" panose="020B0604020202020204" pitchFamily="34" charset="0"/>
              <a:buChar char="•"/>
            </a:pPr>
            <a:endParaRPr lang="pt-BR" sz="2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600" b="1" dirty="0"/>
              <a:t>Ingresso</a:t>
            </a:r>
            <a:r>
              <a:rPr lang="pt-BR" sz="2600" dirty="0"/>
              <a:t> </a:t>
            </a:r>
            <a:r>
              <a:rPr lang="pt-BR" sz="2600" dirty="0" smtClean="0"/>
              <a:t>dos </a:t>
            </a:r>
            <a:r>
              <a:rPr lang="pt-BR" sz="2600" dirty="0"/>
              <a:t>núcleos urbanos </a:t>
            </a:r>
            <a:r>
              <a:rPr lang="pt-BR" sz="2600" dirty="0" smtClean="0"/>
              <a:t>regularizados </a:t>
            </a:r>
            <a:r>
              <a:rPr lang="pt-BR" sz="2600" dirty="0"/>
              <a:t>na </a:t>
            </a:r>
            <a:r>
              <a:rPr lang="pt-BR" sz="2600" b="1" dirty="0"/>
              <a:t>economia formal</a:t>
            </a:r>
            <a:r>
              <a:rPr lang="pt-BR" sz="2600" dirty="0"/>
              <a:t>, gerando receitas para os Municípios.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600" b="1" dirty="0" smtClean="0"/>
              <a:t>Indutora</a:t>
            </a:r>
            <a:r>
              <a:rPr lang="pt-BR" sz="2600" dirty="0" smtClean="0"/>
              <a:t> </a:t>
            </a:r>
            <a:r>
              <a:rPr lang="pt-BR" sz="2600" dirty="0"/>
              <a:t>das ações de desenvolvimento econômico, ordenação do espaço urbano, com sustentabilidade fiscal.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2520" y="692696"/>
            <a:ext cx="206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RESULTADO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65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788697" y="1916832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endParaRPr lang="pt-BR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6784" y="764704"/>
            <a:ext cx="496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REURB X GESTÃO TRIBUTÁRIA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728864" y="3070807"/>
            <a:ext cx="2730303" cy="16240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3599490" y="3283116"/>
            <a:ext cx="2989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Regularização Fundiária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+</a:t>
            </a:r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Gestão Tributária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442844" y="5524784"/>
            <a:ext cx="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ISS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3038204" y="4694848"/>
            <a:ext cx="690660" cy="7888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2482387" y="3774685"/>
            <a:ext cx="581481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2456723" y="3837242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ITBI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2594" y="3494616"/>
            <a:ext cx="1552905" cy="10707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24166" y="3488104"/>
            <a:ext cx="1519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Inclusão de novos </a:t>
            </a:r>
            <a:r>
              <a:rPr lang="pt-BR" sz="1600" dirty="0">
                <a:solidFill>
                  <a:schemeClr val="tx1"/>
                </a:solidFill>
              </a:rPr>
              <a:t>imóveis</a:t>
            </a:r>
            <a:r>
              <a:rPr lang="pt-BR" sz="1600" dirty="0" smtClean="0">
                <a:solidFill>
                  <a:schemeClr val="tx1"/>
                </a:solidFill>
              </a:rPr>
              <a:t> na base tributária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25" name="Conector reto 24"/>
          <p:cNvCxnSpPr>
            <a:stCxn id="21" idx="1"/>
            <a:endCxn id="23" idx="3"/>
          </p:cNvCxnSpPr>
          <p:nvPr/>
        </p:nvCxnSpPr>
        <p:spPr>
          <a:xfrm flipH="1">
            <a:off x="1825499" y="4026713"/>
            <a:ext cx="656888" cy="32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2442843" y="2182762"/>
            <a:ext cx="595361" cy="4943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418037" y="2245263"/>
            <a:ext cx="966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IPTU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28" name="Conector reto 27"/>
          <p:cNvCxnSpPr>
            <a:stCxn id="26" idx="1"/>
            <a:endCxn id="29" idx="3"/>
          </p:cNvCxnSpPr>
          <p:nvPr/>
        </p:nvCxnSpPr>
        <p:spPr>
          <a:xfrm flipH="1">
            <a:off x="1795496" y="2429930"/>
            <a:ext cx="64734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235435" y="1972399"/>
            <a:ext cx="1560061" cy="9150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403500" y="1978823"/>
            <a:ext cx="1304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Atualização de  base cadastral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31" name="Conector reto 30"/>
          <p:cNvCxnSpPr>
            <a:endCxn id="17" idx="3"/>
          </p:cNvCxnSpPr>
          <p:nvPr/>
        </p:nvCxnSpPr>
        <p:spPr>
          <a:xfrm flipH="1">
            <a:off x="6459167" y="3867892"/>
            <a:ext cx="1372549" cy="149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7844096" y="3459861"/>
            <a:ext cx="1746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Análise, aprovação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CRF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802398" y="1972399"/>
            <a:ext cx="178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Informação</a:t>
            </a:r>
          </a:p>
          <a:p>
            <a:pPr algn="ctr"/>
            <a:r>
              <a:rPr lang="pt-BR" sz="1600" dirty="0" err="1" smtClean="0">
                <a:solidFill>
                  <a:schemeClr val="tx1"/>
                </a:solidFill>
              </a:rPr>
              <a:t>Georreferênciada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846156" y="5280941"/>
            <a:ext cx="161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Registro/</a:t>
            </a:r>
            <a:r>
              <a:rPr lang="pt-BR" sz="1600" dirty="0" err="1" smtClean="0">
                <a:solidFill>
                  <a:schemeClr val="tx1"/>
                </a:solidFill>
              </a:rPr>
              <a:t>Reurb</a:t>
            </a:r>
            <a:r>
              <a:rPr lang="pt-BR" sz="1600" dirty="0" smtClean="0">
                <a:solidFill>
                  <a:schemeClr val="tx1"/>
                </a:solidFill>
              </a:rPr>
              <a:t> e titulação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7831714" y="5076635"/>
            <a:ext cx="1625319" cy="11130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7831714" y="3366159"/>
            <a:ext cx="1697859" cy="11130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7844096" y="1668512"/>
            <a:ext cx="1697859" cy="11130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286194" y="5200825"/>
            <a:ext cx="1539306" cy="1017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39" name="Conector reto 38"/>
          <p:cNvCxnSpPr>
            <a:stCxn id="19" idx="1"/>
          </p:cNvCxnSpPr>
          <p:nvPr/>
        </p:nvCxnSpPr>
        <p:spPr>
          <a:xfrm flipH="1">
            <a:off x="1832656" y="5709450"/>
            <a:ext cx="6101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277825" y="5190373"/>
            <a:ext cx="1525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Condição para a formalização da atividade econômica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42" name="Conector reto 41"/>
          <p:cNvCxnSpPr/>
          <p:nvPr/>
        </p:nvCxnSpPr>
        <p:spPr>
          <a:xfrm flipH="1" flipV="1">
            <a:off x="3090520" y="4002880"/>
            <a:ext cx="638344" cy="76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2456723" y="5493640"/>
            <a:ext cx="581481" cy="4943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3038204" y="2677097"/>
            <a:ext cx="690660" cy="3937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37" idx="1"/>
            <a:endCxn id="17" idx="3"/>
          </p:cNvCxnSpPr>
          <p:nvPr/>
        </p:nvCxnSpPr>
        <p:spPr>
          <a:xfrm flipH="1">
            <a:off x="6459167" y="2225045"/>
            <a:ext cx="1384929" cy="16577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35" idx="1"/>
            <a:endCxn id="17" idx="3"/>
          </p:cNvCxnSpPr>
          <p:nvPr/>
        </p:nvCxnSpPr>
        <p:spPr>
          <a:xfrm flipH="1" flipV="1">
            <a:off x="6459167" y="3882828"/>
            <a:ext cx="1372547" cy="17503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28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2520" y="692696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CONCEITOS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30603"/>
              </p:ext>
            </p:extLst>
          </p:nvPr>
        </p:nvGraphicFramePr>
        <p:xfrm>
          <a:off x="488505" y="1412777"/>
          <a:ext cx="9001000" cy="5184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297"/>
                <a:gridCol w="2515643"/>
                <a:gridCol w="2669787"/>
                <a:gridCol w="1983273"/>
              </a:tblGrid>
              <a:tr h="2463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DÉFICIT DE ARRECADAÇÃO IPTU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FAIXA DE </a:t>
                      </a:r>
                      <a:r>
                        <a:rPr lang="pt-BR" sz="1100" b="1" u="none" strike="noStrike" dirty="0" smtClean="0">
                          <a:effectLst/>
                        </a:rPr>
                        <a:t>MUNICÍPIO</a:t>
                      </a:r>
                    </a:p>
                    <a:p>
                      <a:pPr algn="ctr" fontAlgn="ctr"/>
                      <a:r>
                        <a:rPr lang="pt-B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(Habitantes)</a:t>
                      </a:r>
                      <a:endParaRPr lang="pt-B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QUANTO SE ARRECADOU </a:t>
                      </a:r>
                      <a:r>
                        <a:rPr lang="pt-BR" sz="1100" b="1" u="none" strike="noStrike" dirty="0" smtClean="0">
                          <a:effectLst/>
                        </a:rPr>
                        <a:t>2015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POTENCIAL DE </a:t>
                      </a:r>
                      <a:r>
                        <a:rPr lang="pt-BR" sz="1100" b="1" u="none" strike="noStrike" dirty="0" smtClean="0">
                          <a:effectLst/>
                        </a:rPr>
                        <a:t>ARRECADAÇÃO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(R$)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DÉFICIT     (R$)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1 - Até </a:t>
                      </a:r>
                      <a:r>
                        <a:rPr lang="pt-BR" sz="1200" u="none" strike="noStrike" dirty="0" smtClean="0">
                          <a:effectLst/>
                        </a:rPr>
                        <a:t>5.000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81.470.535,95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R</a:t>
                      </a:r>
                      <a:r>
                        <a:rPr lang="pt-BR" sz="1200" u="none" strike="noStrike" dirty="0" smtClean="0">
                          <a:effectLst/>
                        </a:rPr>
                        <a:t>$ 433.097.369,11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351.626.833,16 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 </a:t>
                      </a:r>
                      <a:r>
                        <a:rPr lang="pt-BR" sz="1200" u="none" strike="noStrike" dirty="0" smtClean="0">
                          <a:effectLst/>
                        </a:rPr>
                        <a:t>– 5.001 </a:t>
                      </a:r>
                      <a:r>
                        <a:rPr lang="pt-BR" sz="1200" u="none" strike="noStrike" dirty="0">
                          <a:effectLst/>
                        </a:rPr>
                        <a:t>até </a:t>
                      </a:r>
                      <a:r>
                        <a:rPr lang="pt-BR" sz="1200" u="none" strike="noStrike" dirty="0" smtClean="0">
                          <a:effectLst/>
                        </a:rPr>
                        <a:t>10.000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203.363.691,13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1.081.081.382,05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877.717.690,92 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 </a:t>
                      </a:r>
                      <a:r>
                        <a:rPr lang="pt-BR" sz="1200" u="none" strike="noStrike" dirty="0" smtClean="0">
                          <a:effectLst/>
                        </a:rPr>
                        <a:t>– 10.001 </a:t>
                      </a:r>
                      <a:r>
                        <a:rPr lang="pt-BR" sz="1200" u="none" strike="noStrike" dirty="0">
                          <a:effectLst/>
                        </a:rPr>
                        <a:t>até </a:t>
                      </a:r>
                      <a:r>
                        <a:rPr lang="pt-BR" sz="1200" u="none" strike="noStrike" dirty="0" smtClean="0">
                          <a:effectLst/>
                        </a:rPr>
                        <a:t>20.000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525.026.880,76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2.791.042.898,12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2.266.016.017,36 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sng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total até 20.000</a:t>
                      </a:r>
                      <a:endParaRPr lang="pt-BR" sz="1400" b="1" u="sng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sng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809.861.107,84  </a:t>
                      </a:r>
                      <a:r>
                        <a:rPr lang="pt-BR" sz="1200" b="1" u="sng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(18,81%)</a:t>
                      </a:r>
                      <a:endParaRPr lang="pt-BR" sz="1200" b="1" u="sng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sng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4.305.221.647,28</a:t>
                      </a:r>
                      <a:endParaRPr lang="pt-BR" sz="1400" b="1" u="sng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sng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3.495.360.541,44</a:t>
                      </a:r>
                      <a:endParaRPr lang="pt-BR" sz="1400" b="1" u="sng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 </a:t>
                      </a:r>
                      <a:r>
                        <a:rPr lang="pt-BR" sz="1200" u="none" strike="noStrike" dirty="0" smtClean="0">
                          <a:effectLst/>
                        </a:rPr>
                        <a:t>– 20.001 </a:t>
                      </a:r>
                      <a:r>
                        <a:rPr lang="pt-BR" sz="1200" u="none" strike="noStrike" dirty="0">
                          <a:effectLst/>
                        </a:rPr>
                        <a:t>até </a:t>
                      </a:r>
                      <a:r>
                        <a:rPr lang="pt-BR" sz="1200" u="none" strike="noStrike" dirty="0" smtClean="0">
                          <a:effectLst/>
                        </a:rPr>
                        <a:t>50.000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1.436.472.673,09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3.492.065.068,28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2.055.592.395,19 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 </a:t>
                      </a:r>
                      <a:r>
                        <a:rPr lang="pt-BR" sz="1200" u="none" strike="noStrike" dirty="0" smtClean="0">
                          <a:effectLst/>
                        </a:rPr>
                        <a:t>– 50.001 </a:t>
                      </a:r>
                      <a:r>
                        <a:rPr lang="pt-BR" sz="1200" u="none" strike="noStrike" dirty="0">
                          <a:effectLst/>
                        </a:rPr>
                        <a:t>até </a:t>
                      </a:r>
                      <a:r>
                        <a:rPr lang="pt-BR" sz="1200" u="none" strike="noStrike" dirty="0" smtClean="0">
                          <a:effectLst/>
                        </a:rPr>
                        <a:t>100.000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1.869.221.700,16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3.484.229.249,10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1.615.007.548,94 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 </a:t>
                      </a:r>
                      <a:r>
                        <a:rPr lang="pt-BR" sz="1200" u="none" strike="noStrike" dirty="0" smtClean="0">
                          <a:effectLst/>
                        </a:rPr>
                        <a:t>– 100.001 </a:t>
                      </a:r>
                      <a:r>
                        <a:rPr lang="pt-BR" sz="1200" u="none" strike="noStrike" dirty="0">
                          <a:effectLst/>
                        </a:rPr>
                        <a:t>até </a:t>
                      </a:r>
                      <a:r>
                        <a:rPr lang="pt-BR" sz="1200" u="none" strike="noStrike" dirty="0" smtClean="0">
                          <a:effectLst/>
                        </a:rPr>
                        <a:t>500.000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7.252.407.105,93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10.189.631.983,83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2.937.224.877,90 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7 - Maior que </a:t>
                      </a:r>
                      <a:r>
                        <a:rPr lang="pt-BR" sz="1200" u="none" strike="noStrike" dirty="0" smtClean="0">
                          <a:effectLst/>
                        </a:rPr>
                        <a:t>500.000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15.752.161.398,48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20.162.766.590,05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4.410.605.191,57 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5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 R$ </a:t>
                      </a:r>
                      <a:r>
                        <a:rPr lang="pt-BR" sz="1400" b="1" u="none" strike="noStrike" dirty="0" smtClean="0">
                          <a:effectLst/>
                        </a:rPr>
                        <a:t>27.120.123.985,50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 R$ 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400" b="1" u="none" strike="noStrike" dirty="0" smtClean="0">
                          <a:effectLst/>
                        </a:rPr>
                        <a:t>41.633.914.540,54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 </a:t>
                      </a:r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R$  </a:t>
                      </a:r>
                      <a:r>
                        <a:rPr lang="pt-B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14.513.790.555,04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028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800" b="1" u="none" strike="noStrike" dirty="0">
                          <a:effectLst/>
                        </a:rPr>
                        <a:t>FONTE</a:t>
                      </a:r>
                      <a:r>
                        <a:rPr lang="pt-BR" sz="1100" u="none" strike="noStrike" dirty="0">
                          <a:effectLst/>
                        </a:rPr>
                        <a:t>: </a:t>
                      </a:r>
                      <a:r>
                        <a:rPr lang="pt-BR" sz="800" u="none" strike="noStrike" dirty="0" smtClean="0">
                          <a:effectLst/>
                        </a:rPr>
                        <a:t>ARTIGO “POTENCIAL </a:t>
                      </a:r>
                      <a:r>
                        <a:rPr lang="pt-BR" sz="800" u="none" strike="noStrike" dirty="0">
                          <a:effectLst/>
                        </a:rPr>
                        <a:t>E EXPLORAÇÃO DO IMPOSTO PATRIMONIAL IMOBILIÁRIO NO BRASIL: UMA ANÁLISE DO IPTU A PARTIR DA TEORIA DOS </a:t>
                      </a:r>
                      <a:r>
                        <a:rPr lang="pt-BR" sz="800" u="none" strike="noStrike" dirty="0" smtClean="0">
                          <a:effectLst/>
                        </a:rPr>
                        <a:t>CONJUNTOS”.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75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3754" y="2492896"/>
            <a:ext cx="8509726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t-BR" sz="2800" b="1" dirty="0"/>
              <a:t>Simplifica a classificação </a:t>
            </a:r>
            <a:r>
              <a:rPr lang="pt-BR" sz="2800" dirty="0"/>
              <a:t>da Reurb dando ao Município a competência para determinar a modalidade de regularização, se de</a:t>
            </a:r>
            <a:r>
              <a:rPr lang="pt-BR" sz="2800" b="1" dirty="0"/>
              <a:t> Interesse Social - Reurb-S </a:t>
            </a:r>
            <a:r>
              <a:rPr lang="pt-BR" sz="2800" dirty="0"/>
              <a:t>ou de </a:t>
            </a:r>
            <a:r>
              <a:rPr lang="pt-BR" sz="2800" b="1" dirty="0"/>
              <a:t>Interesse Específico Reurb-E.</a:t>
            </a:r>
            <a:endParaRPr lang="pt-BR" sz="2800" dirty="0"/>
          </a:p>
          <a:p>
            <a:pPr marL="0" indent="0" algn="just">
              <a:lnSpc>
                <a:spcPct val="150000"/>
              </a:lnSpc>
            </a:pPr>
            <a:endParaRPr lang="pt-BR" sz="2000" dirty="0">
              <a:latin typeface="Tahoma" pitchFamily="32" charset="0"/>
              <a:cs typeface="Arial Unicode MS" pitchFamily="3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2788" y="1637492"/>
            <a:ext cx="343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REURB-S  .  </a:t>
            </a:r>
            <a:r>
              <a:rPr lang="pt-B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REURB-E</a:t>
            </a:r>
            <a:endParaRPr lang="pt-BR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2520" y="692696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CONCEITOS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69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1041" y="2276872"/>
            <a:ext cx="8808463" cy="51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185738" lvl="1" indent="-185738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São </a:t>
            </a:r>
            <a:r>
              <a:rPr lang="pt-BR" sz="2200" b="1" dirty="0"/>
              <a:t>isentos de custas e emolumentos </a:t>
            </a:r>
            <a:r>
              <a:rPr lang="pt-BR" sz="2200" dirty="0"/>
              <a:t>os atos registrais relacionados à </a:t>
            </a:r>
            <a:r>
              <a:rPr lang="pt-BR" sz="2200" b="1" dirty="0"/>
              <a:t>Reurb-S;</a:t>
            </a:r>
          </a:p>
          <a:p>
            <a:pPr marL="185738" lvl="1" indent="-185738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A </a:t>
            </a:r>
            <a:r>
              <a:rPr lang="pt-BR" sz="2200" b="1" dirty="0"/>
              <a:t>classificação do interesse </a:t>
            </a:r>
            <a:r>
              <a:rPr lang="pt-BR" sz="2200" dirty="0"/>
              <a:t>visa exclusivamente à </a:t>
            </a:r>
            <a:r>
              <a:rPr lang="pt-BR" sz="2200" b="1" dirty="0"/>
              <a:t>identificação </a:t>
            </a:r>
            <a:r>
              <a:rPr lang="pt-BR" sz="2200" dirty="0"/>
              <a:t>dos </a:t>
            </a:r>
            <a:r>
              <a:rPr lang="pt-BR" sz="2200" b="1" dirty="0"/>
              <a:t>responsáveis</a:t>
            </a:r>
            <a:r>
              <a:rPr lang="pt-BR" sz="2200" dirty="0"/>
              <a:t> pela implantação ou adequação das </a:t>
            </a:r>
            <a:r>
              <a:rPr lang="pt-BR" sz="2200" b="1" dirty="0"/>
              <a:t>obras </a:t>
            </a:r>
            <a:r>
              <a:rPr lang="pt-BR" sz="2200" dirty="0"/>
              <a:t>de </a:t>
            </a:r>
            <a:r>
              <a:rPr lang="pt-BR" sz="2200" b="1" dirty="0"/>
              <a:t>infraestrutura</a:t>
            </a:r>
            <a:r>
              <a:rPr lang="pt-BR" sz="2200" dirty="0"/>
              <a:t> essencial, compensações urbanísticas e ao reconhecimento do direito à </a:t>
            </a:r>
            <a:r>
              <a:rPr lang="pt-BR" sz="2200" b="1" dirty="0"/>
              <a:t>gratuidade</a:t>
            </a:r>
            <a:r>
              <a:rPr lang="pt-BR" sz="2200" dirty="0"/>
              <a:t> das custas e emolumentos notariais e registrais.  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lvl="1" indent="0">
              <a:lnSpc>
                <a:spcPct val="150000"/>
              </a:lnSpc>
            </a:pPr>
            <a:endParaRPr lang="pt-PT" sz="2400" dirty="0"/>
          </a:p>
        </p:txBody>
      </p:sp>
      <p:sp>
        <p:nvSpPr>
          <p:cNvPr id="5" name="Retângulo 4"/>
          <p:cNvSpPr/>
          <p:nvPr/>
        </p:nvSpPr>
        <p:spPr>
          <a:xfrm>
            <a:off x="2802614" y="1615598"/>
            <a:ext cx="4156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DO </a:t>
            </a: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REGISTRO – REURB-S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2520" y="692696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GRATUIDADE</a:t>
            </a:r>
            <a:endParaRPr lang="pt-BR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80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1282</Words>
  <Application>Microsoft Office PowerPoint</Application>
  <PresentationFormat>Papel A4 (210 x 297 mm)</PresentationFormat>
  <Paragraphs>189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marcio.horta</dc:creator>
  <cp:lastModifiedBy>Silvio</cp:lastModifiedBy>
  <cp:revision>287</cp:revision>
  <cp:lastPrinted>2016-08-03T14:00:22Z</cp:lastPrinted>
  <dcterms:created xsi:type="dcterms:W3CDTF">2012-02-16T19:33:28Z</dcterms:created>
  <dcterms:modified xsi:type="dcterms:W3CDTF">2018-03-18T16:10:23Z</dcterms:modified>
</cp:coreProperties>
</file>