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2" r:id="rId26"/>
    <p:sldId id="280" r:id="rId27"/>
  </p:sldIdLst>
  <p:sldSz cx="9144000" cy="5143500" type="screen16x9"/>
  <p:notesSz cx="7099300" cy="10234613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525FE4-FA58-4114-A74B-7F5B4F506E1C}">
  <a:tblStyle styleId="{07525FE4-FA58-4114-A74B-7F5B4F506E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600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620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hyperlink" Target="https://goo.gl/McYwG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11" Type="http://schemas.openxmlformats.org/officeDocument/2006/relationships/hyperlink" Target="https://goo.gl/pWd55D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goo.gl/MtLeuu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44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11" Type="http://schemas.openxmlformats.org/officeDocument/2006/relationships/image" Target="../media/image58.png"/><Relationship Id="rId5" Type="http://schemas.openxmlformats.org/officeDocument/2006/relationships/image" Target="../media/image2.png"/><Relationship Id="rId10" Type="http://schemas.openxmlformats.org/officeDocument/2006/relationships/image" Target="../media/image57.png"/><Relationship Id="rId4" Type="http://schemas.openxmlformats.org/officeDocument/2006/relationships/image" Target="../media/image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4.jp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59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4.jpg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ehis@cohabcp.com.br" TargetMode="External"/><Relationship Id="rId5" Type="http://schemas.openxmlformats.org/officeDocument/2006/relationships/hyperlink" Target="mailto:jonatha@cohabcp.com.br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jp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.jp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10" Type="http://schemas.openxmlformats.org/officeDocument/2006/relationships/image" Target="../media/image35.jp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 amt="79000"/>
          </a:blip>
          <a:srcRect l="23289" t="68258" r="6961" b="5399"/>
          <a:stretch/>
        </p:blipFill>
        <p:spPr>
          <a:xfrm>
            <a:off x="0" y="2701550"/>
            <a:ext cx="9144004" cy="2441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3444900" y="1391725"/>
            <a:ext cx="2254200" cy="225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9000" y="1587575"/>
            <a:ext cx="3146001" cy="15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9250" y="81837"/>
            <a:ext cx="1097594" cy="5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0" y="340775"/>
            <a:ext cx="91440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FAZENDO A DIFERENÇA</a:t>
            </a:r>
            <a:endParaRPr sz="30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AGILIDADE E INOVAÇÃO NA APROVAÇÃO DE PROJETOS DE  </a:t>
            </a:r>
            <a:endParaRPr sz="1800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</a:t>
            </a:r>
            <a:endParaRPr sz="1800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Shape 366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367" name="Shape 367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" name="Shape 3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Shape 369"/>
          <p:cNvSpPr txBox="1">
            <a:spLocks noGrp="1"/>
          </p:cNvSpPr>
          <p:nvPr>
            <p:ph type="body" idx="4294967295"/>
          </p:nvPr>
        </p:nvSpPr>
        <p:spPr>
          <a:xfrm>
            <a:off x="1309800" y="1880100"/>
            <a:ext cx="7608000" cy="26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EHIS COHAB -  Tipo 01</a:t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Renda mensal até 03 (três) salários mínimos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EHIS COHAB - Tipo 02</a:t>
            </a:r>
            <a:endParaRPr b="1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Renda mensal superior a 03 (três) até  06 (seis) salários mínimos;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EHIS COHAB - Tipo 03* </a:t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Renda mensal superior a 06 (seis) até 10 (dez) salários mínimos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1100">
              <a:solidFill>
                <a:srgbClr val="636363"/>
              </a:solidFill>
            </a:endParaRPr>
          </a:p>
        </p:txBody>
      </p:sp>
      <p:grpSp>
        <p:nvGrpSpPr>
          <p:cNvPr id="370" name="Shape 370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371" name="Shape 371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2" name="Shape 37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3" name="Shape 373"/>
          <p:cNvGrpSpPr/>
          <p:nvPr/>
        </p:nvGrpSpPr>
        <p:grpSpPr>
          <a:xfrm>
            <a:off x="6452900" y="1936875"/>
            <a:ext cx="1095100" cy="325600"/>
            <a:chOff x="3328700" y="1936875"/>
            <a:chExt cx="1095100" cy="325600"/>
          </a:xfrm>
        </p:grpSpPr>
        <p:pic>
          <p:nvPicPr>
            <p:cNvPr id="374" name="Shape 37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28700" y="19368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Shape 3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13450" y="19368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Shape 3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98200" y="19368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7" name="Shape 377"/>
          <p:cNvGrpSpPr/>
          <p:nvPr/>
        </p:nvGrpSpPr>
        <p:grpSpPr>
          <a:xfrm>
            <a:off x="5309900" y="2786325"/>
            <a:ext cx="2249350" cy="325600"/>
            <a:chOff x="3328700" y="2786325"/>
            <a:chExt cx="2249350" cy="325600"/>
          </a:xfrm>
        </p:grpSpPr>
        <p:pic>
          <p:nvPicPr>
            <p:cNvPr id="378" name="Shape 37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2870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Shape 3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1345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Shape 38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9820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Shape 38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8295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Shape 3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6770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Shape 38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52450" y="278632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" name="Shape 384"/>
          <p:cNvGrpSpPr/>
          <p:nvPr/>
        </p:nvGrpSpPr>
        <p:grpSpPr>
          <a:xfrm>
            <a:off x="3785900" y="3635775"/>
            <a:ext cx="3788350" cy="325600"/>
            <a:chOff x="3328700" y="3635775"/>
            <a:chExt cx="3788350" cy="325600"/>
          </a:xfrm>
        </p:grpSpPr>
        <p:pic>
          <p:nvPicPr>
            <p:cNvPr id="385" name="Shape 38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2870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Shape 38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1345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Shape 38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9820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Shape 38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8295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Shape 38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6770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Shape 39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5245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Shape 39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3720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Shape 39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2195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Shape 39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0670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91450" y="3635775"/>
              <a:ext cx="325600" cy="32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5" name="Shape 395"/>
          <p:cNvSpPr txBox="1"/>
          <p:nvPr/>
        </p:nvSpPr>
        <p:spPr>
          <a:xfrm>
            <a:off x="1274075" y="688200"/>
            <a:ext cx="6465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Atender a demanda por moradia, segundo as necessidades regionais da cidade, segundo faixas de renda das famílias e classificação dos empreendimentos:</a:t>
            </a:r>
            <a:endParaRPr/>
          </a:p>
        </p:txBody>
      </p:sp>
      <p:sp>
        <p:nvSpPr>
          <p:cNvPr id="396" name="Shape 396"/>
          <p:cNvSpPr txBox="1"/>
          <p:nvPr/>
        </p:nvSpPr>
        <p:spPr>
          <a:xfrm>
            <a:off x="1223150" y="4459050"/>
            <a:ext cx="78081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(*) </a:t>
            </a:r>
            <a:r>
              <a:rPr lang="en" sz="12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Os empreendimentos EHIS COHAB - Tipo 3 (ou aqueles que utilizam  recursos financeiros dos programas habitacionais  de interesse social)   deverão destinar  de 5% a 30% das unidades para o EHIS COHAB - Tipo 1.     </a:t>
            </a:r>
            <a:endParaRPr/>
          </a:p>
        </p:txBody>
      </p:sp>
      <p:sp>
        <p:nvSpPr>
          <p:cNvPr id="397" name="Shape 397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PRIORIDADES DE ATENDIMENTO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7">
            <a:alphaModFix amt="78000"/>
          </a:blip>
          <a:srcRect t="7011" r="14915"/>
          <a:stretch/>
        </p:blipFill>
        <p:spPr>
          <a:xfrm>
            <a:off x="7806500" y="0"/>
            <a:ext cx="1337500" cy="1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Shape 404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05" name="Shape 405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6" name="Shape 4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Shape 407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08" name="Shape 408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9" name="Shape 40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0" name="Shape 410"/>
          <p:cNvSpPr txBox="1"/>
          <p:nvPr/>
        </p:nvSpPr>
        <p:spPr>
          <a:xfrm>
            <a:off x="1262800" y="888900"/>
            <a:ext cx="5890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Aperfeiçoamento do arcabouço técnico-legal para ampliar a oferta de habitação de interesse social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799050" y="1523175"/>
            <a:ext cx="7939200" cy="3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Grupo de Trabalho Misto  para revisão do marco legal </a:t>
            </a:r>
            <a:endParaRPr i="1" dirty="0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i="1" dirty="0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Estatuto Social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da COHAB Campinas, em 19 de outubro de 2017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❏"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Parceria na produção de EHIS, por meio de SPE ou outra formas associativas, societárias ou contratuais;</a:t>
            </a:r>
            <a:br>
              <a:rPr lang="en" sz="1800" dirty="0">
                <a:latin typeface="Calibri"/>
                <a:ea typeface="Calibri"/>
                <a:cs typeface="Calibri"/>
                <a:sym typeface="Calibri"/>
              </a:rPr>
            </a:b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Plano Diretor Estratégico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, de 09 de janeiro de 2018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❏"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Implantação do EHIS em todo o perímetro urbano, exceto quando o zoneamento não permitir (exemplo: zona industrial);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❏"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Garantia de incentivos fiscais, isenção da Outorga Onerosa do Direito de Construir, prioridade e celeridade em todos os processos de análise voltados à aprovação dos empreendimentos junto às diversas secretarias municipais, desde que de 5% a 30% das unidades habitacionais sejam destinadas à faixa 1.</a:t>
            </a:r>
            <a:br>
              <a:rPr lang="en" sz="1800" dirty="0"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IDENTIFICAÇÃO COM A CATEGORIA DO SELO DE MÉRITO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6">
            <a:alphaModFix amt="76000"/>
          </a:blip>
          <a:srcRect l="7995" b="7373"/>
          <a:stretch/>
        </p:blipFill>
        <p:spPr>
          <a:xfrm rot="-5400000" flipH="1">
            <a:off x="7630588" y="5487"/>
            <a:ext cx="1516550" cy="15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Shape 418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Shape 419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20" name="Shape 420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1" name="Shape 4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Shape 422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23" name="Shape 423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4" name="Shape 4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Shape 425"/>
          <p:cNvSpPr txBox="1"/>
          <p:nvPr/>
        </p:nvSpPr>
        <p:spPr>
          <a:xfrm>
            <a:off x="1206425" y="1088525"/>
            <a:ext cx="7294800" cy="3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Lei Complementar 184/2018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, de 01 de novembro de 2017;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❏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Autonomia da COHAB na gestão e implementação de EHIS;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❏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Tramitação prioritária e preferencial  nos órgãos municipais e licenciadores;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❏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Viabilizar a qualidade do projeto arquitetônico e urbanístico.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Lei de Uso e Ocupação do Solo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(ainda em elaboração no município)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Assegurar a 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implantação do EHIS em todo o território e garantir  melhores parâmetros urbanísticos e ambientais.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IDENTIFICAÇÃO COM A CATEGORIA DO SELO DE MÉRITO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6">
            <a:alphaModFix amt="76000"/>
          </a:blip>
          <a:srcRect l="7995" b="7373"/>
          <a:stretch/>
        </p:blipFill>
        <p:spPr>
          <a:xfrm rot="-5400000" flipH="1">
            <a:off x="7630588" y="5487"/>
            <a:ext cx="1516550" cy="15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Shape 433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34" name="Shape 434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5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6" name="Shape 436"/>
          <p:cNvPicPr preferRelativeResize="0"/>
          <p:nvPr/>
        </p:nvPicPr>
        <p:blipFill rotWithShape="1">
          <a:blip r:embed="rId5">
            <a:alphaModFix/>
          </a:blip>
          <a:srcRect l="9147" t="9666" r="46639" b="35442"/>
          <a:stretch/>
        </p:blipFill>
        <p:spPr>
          <a:xfrm>
            <a:off x="5501400" y="1571800"/>
            <a:ext cx="3112673" cy="24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1082450" y="682150"/>
            <a:ext cx="72750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A Lei foi muito bem recebida nas audiências públicas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Aprovação da lei por   unanimidade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EHIS - COHAB, Lei Complementar nº 184,  de 30 de outubro de 2017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8" name="Shape 438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39" name="Shape 439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0" name="Shape 4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Shape 441"/>
          <p:cNvSpPr/>
          <p:nvPr/>
        </p:nvSpPr>
        <p:spPr>
          <a:xfrm>
            <a:off x="3250675" y="926825"/>
            <a:ext cx="1405800" cy="2826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Shape 442"/>
          <p:cNvGrpSpPr/>
          <p:nvPr/>
        </p:nvGrpSpPr>
        <p:grpSpPr>
          <a:xfrm>
            <a:off x="1286775" y="3291525"/>
            <a:ext cx="3684000" cy="1470676"/>
            <a:chOff x="1286775" y="3291525"/>
            <a:chExt cx="3684000" cy="1470676"/>
          </a:xfrm>
        </p:grpSpPr>
        <p:pic>
          <p:nvPicPr>
            <p:cNvPr id="443" name="Shape 443"/>
            <p:cNvPicPr preferRelativeResize="0"/>
            <p:nvPr/>
          </p:nvPicPr>
          <p:blipFill rotWithShape="1">
            <a:blip r:embed="rId7">
              <a:alphaModFix/>
            </a:blip>
            <a:srcRect l="17471" t="12449" r="35204" b="52321"/>
            <a:stretch/>
          </p:blipFill>
          <p:spPr>
            <a:xfrm>
              <a:off x="1286776" y="3291525"/>
              <a:ext cx="3684000" cy="1470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Shape 444"/>
            <p:cNvSpPr/>
            <p:nvPr/>
          </p:nvSpPr>
          <p:spPr>
            <a:xfrm>
              <a:off x="1286775" y="3341450"/>
              <a:ext cx="3629100" cy="422400"/>
            </a:xfrm>
            <a:prstGeom prst="rect">
              <a:avLst/>
            </a:prstGeom>
            <a:noFill/>
            <a:ln w="19050" cap="flat" cmpd="sng">
              <a:solidFill>
                <a:srgbClr val="E5232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Shape 445"/>
          <p:cNvGrpSpPr/>
          <p:nvPr/>
        </p:nvGrpSpPr>
        <p:grpSpPr>
          <a:xfrm>
            <a:off x="1314275" y="1556350"/>
            <a:ext cx="3629001" cy="1785101"/>
            <a:chOff x="1314275" y="1480150"/>
            <a:chExt cx="3629001" cy="1785101"/>
          </a:xfrm>
        </p:grpSpPr>
        <p:pic>
          <p:nvPicPr>
            <p:cNvPr id="446" name="Shape 446"/>
            <p:cNvPicPr preferRelativeResize="0"/>
            <p:nvPr/>
          </p:nvPicPr>
          <p:blipFill rotWithShape="1">
            <a:blip r:embed="rId8">
              <a:alphaModFix/>
            </a:blip>
            <a:srcRect l="31596" t="9045" r="40956" b="66940"/>
            <a:stretch/>
          </p:blipFill>
          <p:spPr>
            <a:xfrm>
              <a:off x="1314275" y="1480150"/>
              <a:ext cx="3629001" cy="17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Shape 447"/>
            <p:cNvSpPr/>
            <p:nvPr/>
          </p:nvSpPr>
          <p:spPr>
            <a:xfrm>
              <a:off x="1314275" y="2929650"/>
              <a:ext cx="2821500" cy="170700"/>
            </a:xfrm>
            <a:prstGeom prst="rect">
              <a:avLst/>
            </a:prstGeom>
            <a:noFill/>
            <a:ln w="19050" cap="flat" cmpd="sng">
              <a:solidFill>
                <a:srgbClr val="E5232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Shape 448"/>
          <p:cNvSpPr/>
          <p:nvPr/>
        </p:nvSpPr>
        <p:spPr>
          <a:xfrm>
            <a:off x="5448525" y="4000200"/>
            <a:ext cx="3293100" cy="10266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Shape 449"/>
          <p:cNvSpPr txBox="1"/>
          <p:nvPr/>
        </p:nvSpPr>
        <p:spPr>
          <a:xfrm>
            <a:off x="5448525" y="4002625"/>
            <a:ext cx="3293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Vereadores aprovam, em 1ª votação, PL que autoriza COHAB a atuar diretamente ou sob regime de parcerias para produção de empreendimentos de interesse social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IDENTIFICAÇÃO COM A CATEGORIA DO SELO DE MÉRITO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9">
            <a:alphaModFix amt="76000"/>
          </a:blip>
          <a:srcRect l="7995" b="7373"/>
          <a:stretch/>
        </p:blipFill>
        <p:spPr>
          <a:xfrm rot="-5400000" flipH="1">
            <a:off x="7630588" y="5487"/>
            <a:ext cx="1516550" cy="15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1016000" y="4800975"/>
            <a:ext cx="43197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https://goo.gl/MtLeuu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https://goo.gl/pWd55D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https://goo.gl/McYwGw</a:t>
            </a:r>
            <a:r>
              <a:rPr lang="en" sz="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 l="16904" t="19724" r="32116" b="27267"/>
          <a:stretch/>
        </p:blipFill>
        <p:spPr>
          <a:xfrm>
            <a:off x="1629900" y="688150"/>
            <a:ext cx="6771499" cy="44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Shape 459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60" name="Shape 460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1" name="Shape 4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2" name="Shape 462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63" name="Shape 463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4" name="Shape 4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Shape 465"/>
          <p:cNvPicPr preferRelativeResize="0"/>
          <p:nvPr/>
        </p:nvPicPr>
        <p:blipFill rotWithShape="1">
          <a:blip r:embed="rId7">
            <a:alphaModFix amt="68000"/>
          </a:blip>
          <a:srcRect l="8850" t="7969"/>
          <a:stretch/>
        </p:blipFill>
        <p:spPr>
          <a:xfrm flipH="1">
            <a:off x="7740050" y="0"/>
            <a:ext cx="1403950" cy="141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PRAZO DE EXECUÇÃO NA APROVAÇÃO DE EHIS COHAB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BF93FBB-03D8-4E6B-8019-8A6785D2D3EB}"/>
              </a:ext>
            </a:extLst>
          </p:cNvPr>
          <p:cNvSpPr/>
          <p:nvPr/>
        </p:nvSpPr>
        <p:spPr>
          <a:xfrm>
            <a:off x="4572000" y="4862406"/>
            <a:ext cx="4318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hape 471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Shape 472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73" name="Shape 473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4" name="Shape 4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5" name="Shape 475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76" name="Shape 476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7" name="Shape 4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Shape 478"/>
          <p:cNvSpPr txBox="1"/>
          <p:nvPr/>
        </p:nvSpPr>
        <p:spPr>
          <a:xfrm>
            <a:off x="1082450" y="0"/>
            <a:ext cx="7223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ESTRATÉGIAS ADOTADAS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9" name="Shape 479"/>
          <p:cNvPicPr preferRelativeResize="0"/>
          <p:nvPr/>
        </p:nvPicPr>
        <p:blipFill rotWithShape="1">
          <a:blip r:embed="rId6">
            <a:alphaModFix amt="71000"/>
          </a:blip>
          <a:srcRect l="10063" t="9600"/>
          <a:stretch/>
        </p:blipFill>
        <p:spPr>
          <a:xfrm flipH="1">
            <a:off x="7951750" y="0"/>
            <a:ext cx="1192250" cy="11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/>
          <p:nvPr/>
        </p:nvSpPr>
        <p:spPr>
          <a:xfrm>
            <a:off x="1227675" y="7813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7">
            <a:alphaModFix/>
          </a:blip>
          <a:srcRect l="17178" t="18667" r="31801" b="21290"/>
          <a:stretch/>
        </p:blipFill>
        <p:spPr>
          <a:xfrm>
            <a:off x="3179075" y="1153600"/>
            <a:ext cx="5294124" cy="389422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/>
          <p:nvPr/>
        </p:nvSpPr>
        <p:spPr>
          <a:xfrm>
            <a:off x="1615850" y="584700"/>
            <a:ext cx="57654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Possibilidade de aumento do coeficiente de aproveitamento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Liberdade de Gabarito conforme zoneamento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hape 487"/>
          <p:cNvPicPr preferRelativeResize="0"/>
          <p:nvPr/>
        </p:nvPicPr>
        <p:blipFill rotWithShape="1">
          <a:blip r:embed="rId3">
            <a:alphaModFix amt="48000"/>
          </a:blip>
          <a:srcRect l="10063" t="9600"/>
          <a:stretch/>
        </p:blipFill>
        <p:spPr>
          <a:xfrm flipH="1">
            <a:off x="7951750" y="0"/>
            <a:ext cx="1192250" cy="1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Shape 489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490" name="Shape 490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1" name="Shape 4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2" name="Shape 492"/>
          <p:cNvSpPr/>
          <p:nvPr/>
        </p:nvSpPr>
        <p:spPr>
          <a:xfrm>
            <a:off x="1162375" y="641675"/>
            <a:ext cx="80667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Estudo de Impacto de Vizinhança (EIV) sob análise da COHAB para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garantir celeridade  à aprovação* e qualidade dos projetos, evitando assim: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3" name="Shape 493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494" name="Shape 494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5" name="Shape 49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Shape 496"/>
          <p:cNvSpPr/>
          <p:nvPr/>
        </p:nvSpPr>
        <p:spPr>
          <a:xfrm>
            <a:off x="5544975" y="1663525"/>
            <a:ext cx="3607800" cy="3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Alto adensamento sem infraestrutura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Problemas de ventilação e insolação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Falta de comércio local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Falta de equipamentos públicos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Falta de planejamento transporte público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Distâncias que impedem os trajetos a pé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Ruas estreitas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Falta de privacidade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Dificuldade para coleta de lixo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Falta de áreas verdes e assombreadas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Uso irregular das áreas públicas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Shape 4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150" y="3454711"/>
            <a:ext cx="2390176" cy="141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0475" y="2180275"/>
            <a:ext cx="2390176" cy="16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4850" y="1411558"/>
            <a:ext cx="2105425" cy="153639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3667100" y="4109925"/>
            <a:ext cx="1597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Fonte: Residencial Jardim Bassoli -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2.380 unidades distantes 22 km do centro</a:t>
            </a:r>
            <a:br>
              <a:rPr lang="en" sz="1000"/>
            </a:br>
            <a:endParaRPr sz="1000"/>
          </a:p>
        </p:txBody>
      </p:sp>
      <p:sp>
        <p:nvSpPr>
          <p:cNvPr id="501" name="Shape 501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ESTRATÉGIAS ADOTADAS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1155500" y="4847275"/>
            <a:ext cx="77121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(*) substituição do GAPE – Grupo de Análise de Projetos Específicos.</a:t>
            </a: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1227675" y="7813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Shape 509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510" name="Shape 510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1" name="Shape 5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Shape 512"/>
          <p:cNvSpPr/>
          <p:nvPr/>
        </p:nvSpPr>
        <p:spPr>
          <a:xfrm>
            <a:off x="1615050" y="584700"/>
            <a:ext cx="72312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Padronização dos parâmetros para as contrapartidas de aprovação de empreendimentos dando transparência aos procedimentos e segurança aos empreendedores;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3" name="Shape 513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514" name="Shape 514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5" name="Shape 5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Shape 516"/>
          <p:cNvSpPr/>
          <p:nvPr/>
        </p:nvSpPr>
        <p:spPr>
          <a:xfrm>
            <a:off x="1227675" y="15433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1615050" y="1499100"/>
            <a:ext cx="723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Aplicação do tripé ‘desburocratização - agilidade/transparência - qualidade do projeto’.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Shape 518"/>
          <p:cNvPicPr preferRelativeResize="0"/>
          <p:nvPr/>
        </p:nvPicPr>
        <p:blipFill rotWithShape="1">
          <a:blip r:embed="rId6">
            <a:alphaModFix/>
          </a:blip>
          <a:srcRect t="29123" r="20089"/>
          <a:stretch/>
        </p:blipFill>
        <p:spPr>
          <a:xfrm>
            <a:off x="5343700" y="1839300"/>
            <a:ext cx="3595633" cy="32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7">
            <a:alphaModFix/>
          </a:blip>
          <a:srcRect l="-3459" r="10462" b="8096"/>
          <a:stretch/>
        </p:blipFill>
        <p:spPr>
          <a:xfrm>
            <a:off x="1342500" y="2156346"/>
            <a:ext cx="3714466" cy="213605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/>
          <p:nvPr/>
        </p:nvSpPr>
        <p:spPr>
          <a:xfrm>
            <a:off x="2431693" y="4257872"/>
            <a:ext cx="2928900" cy="7962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52320"/>
          </a:solidFill>
          <a:ln w="9525" cap="flat" cmpd="sng">
            <a:solidFill>
              <a:srgbClr val="E523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Shape 521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ESTRATÉGIAS ADOTADAS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8">
            <a:alphaModFix amt="71000"/>
          </a:blip>
          <a:srcRect l="10063" t="9600"/>
          <a:stretch/>
        </p:blipFill>
        <p:spPr>
          <a:xfrm flipH="1">
            <a:off x="7951750" y="0"/>
            <a:ext cx="1192250" cy="11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/>
          <p:nvPr/>
        </p:nvSpPr>
        <p:spPr>
          <a:xfrm>
            <a:off x="1993150" y="3814550"/>
            <a:ext cx="938700" cy="4926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5343700" y="2362850"/>
            <a:ext cx="2928900" cy="27045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1227675" y="7813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530"/>
          <p:cNvPicPr preferRelativeResize="0"/>
          <p:nvPr/>
        </p:nvPicPr>
        <p:blipFill rotWithShape="1">
          <a:blip r:embed="rId3">
            <a:alphaModFix amt="71000"/>
          </a:blip>
          <a:srcRect l="10063" t="9600"/>
          <a:stretch/>
        </p:blipFill>
        <p:spPr>
          <a:xfrm flipH="1">
            <a:off x="7951750" y="0"/>
            <a:ext cx="1192250" cy="1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Shape 532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533" name="Shape 533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4" name="Shape 5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5" name="Shape 5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275" y="2339775"/>
            <a:ext cx="2614452" cy="19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x="1157400" y="1358175"/>
            <a:ext cx="77190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interação e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esclarecimentos voltados a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profissionais da construção civil, associações de classe, empreendedores do mercado imobiliário e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treinamentos com as equipes técnicas dos orgãos envolvidos na aprovação dos projetos para aperfeiçoamento e capacitação.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Shape 5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3250" y="2360700"/>
            <a:ext cx="2614452" cy="1984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Shape 538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539" name="Shape 539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0" name="Shape 5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" name="Shape 541"/>
          <p:cNvSpPr txBox="1"/>
          <p:nvPr/>
        </p:nvSpPr>
        <p:spPr>
          <a:xfrm>
            <a:off x="1135300" y="4355025"/>
            <a:ext cx="79272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latin typeface="Calibri"/>
                <a:ea typeface="Calibri"/>
                <a:cs typeface="Calibri"/>
                <a:sym typeface="Calibri"/>
              </a:rPr>
              <a:t>Workshop 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no Salão Vermelho da Prefeitura Municipal de Campinas, 19 dez 2017 (fotos 1 e 2); e na sede da Secretaria de Habitação, treinamento sobre a elaboração e análise de Estudos de Impacto de Vizinhança (EIV), no Auditório João de Barro, em 18 de dezembro de 2017 (foto 3).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1592500" y="660900"/>
            <a:ext cx="6359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Promoção e divulgação da Lei EHIS COHAB; e treinamento de Equipes e interessados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Shape 543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ESTRATÉGIAS ADOTADAS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1227675" y="7813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Shape 5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32225" y="2363337"/>
            <a:ext cx="2614451" cy="196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Shape 550"/>
          <p:cNvPicPr preferRelativeResize="0"/>
          <p:nvPr/>
        </p:nvPicPr>
        <p:blipFill rotWithShape="1">
          <a:blip r:embed="rId3">
            <a:alphaModFix amt="43000"/>
          </a:blip>
          <a:srcRect l="38118" t="7885"/>
          <a:stretch/>
        </p:blipFill>
        <p:spPr>
          <a:xfrm flipH="1">
            <a:off x="7714650" y="0"/>
            <a:ext cx="1431600" cy="14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/>
          <p:nvPr/>
        </p:nvSpPr>
        <p:spPr>
          <a:xfrm rot="5400000">
            <a:off x="1517400" y="979275"/>
            <a:ext cx="1060500" cy="1766700"/>
          </a:xfrm>
          <a:prstGeom prst="triangle">
            <a:avLst>
              <a:gd name="adj" fmla="val 50000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Shape 552"/>
          <p:cNvSpPr/>
          <p:nvPr/>
        </p:nvSpPr>
        <p:spPr>
          <a:xfrm rot="5400000">
            <a:off x="3023024" y="826650"/>
            <a:ext cx="1285800" cy="2142000"/>
          </a:xfrm>
          <a:prstGeom prst="triangle">
            <a:avLst>
              <a:gd name="adj" fmla="val 5000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Shape 553"/>
          <p:cNvSpPr/>
          <p:nvPr/>
        </p:nvSpPr>
        <p:spPr>
          <a:xfrm rot="5400000">
            <a:off x="4973301" y="681825"/>
            <a:ext cx="1417800" cy="2361600"/>
          </a:xfrm>
          <a:prstGeom prst="triangle">
            <a:avLst>
              <a:gd name="adj" fmla="val 50000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Shape 554"/>
          <p:cNvSpPr/>
          <p:nvPr/>
        </p:nvSpPr>
        <p:spPr>
          <a:xfrm rot="5400000">
            <a:off x="7023225" y="593900"/>
            <a:ext cx="1434300" cy="25215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5" name="Shape 555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" name="Shape 556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557" name="Shape 557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8" name="Shape 5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9" name="Shape 559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560" name="Shape 560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1" name="Shape 56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Shape 562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QUADRO RESUMO DOS INVESTIMENTOS - PROJETOS EM ANÁLISE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3" name="Shape 563"/>
          <p:cNvPicPr preferRelativeResize="0"/>
          <p:nvPr/>
        </p:nvPicPr>
        <p:blipFill>
          <a:blip r:embed="rId7">
            <a:alphaModFix amt="62000"/>
          </a:blip>
          <a:stretch>
            <a:fillRect/>
          </a:stretch>
        </p:blipFill>
        <p:spPr>
          <a:xfrm>
            <a:off x="1248438" y="1603275"/>
            <a:ext cx="5187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 txBox="1"/>
          <p:nvPr/>
        </p:nvSpPr>
        <p:spPr>
          <a:xfrm>
            <a:off x="1035525" y="2221050"/>
            <a:ext cx="1709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áreas protocoladas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(em diferentes fases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pré-análise)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2977375" y="2071650"/>
            <a:ext cx="14316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UH’s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  implantados todos os projetos)</a:t>
            </a:r>
            <a:endParaRPr sz="1200"/>
          </a:p>
        </p:txBody>
      </p:sp>
      <p:pic>
        <p:nvPicPr>
          <p:cNvPr id="566" name="Shape 566"/>
          <p:cNvPicPr preferRelativeResize="0"/>
          <p:nvPr/>
        </p:nvPicPr>
        <p:blipFill>
          <a:blip r:embed="rId8">
            <a:alphaModFix amt="77000"/>
          </a:blip>
          <a:stretch>
            <a:fillRect/>
          </a:stretch>
        </p:blipFill>
        <p:spPr>
          <a:xfrm>
            <a:off x="2729438" y="1566262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23275" y="1566275"/>
            <a:ext cx="5187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Shape 568"/>
          <p:cNvSpPr txBox="1"/>
          <p:nvPr/>
        </p:nvSpPr>
        <p:spPr>
          <a:xfrm>
            <a:off x="4945000" y="2144850"/>
            <a:ext cx="14316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(preço médio de venda das unidades habitacionais)</a:t>
            </a:r>
            <a:endParaRPr sz="1200"/>
          </a:p>
        </p:txBody>
      </p:sp>
      <p:sp>
        <p:nvSpPr>
          <p:cNvPr id="569" name="Shape 569"/>
          <p:cNvSpPr txBox="1"/>
          <p:nvPr/>
        </p:nvSpPr>
        <p:spPr>
          <a:xfrm>
            <a:off x="6888200" y="2068650"/>
            <a:ext cx="19509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VGV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(valor potencial de venda de todas as unidades)</a:t>
            </a:r>
            <a:endParaRPr sz="1200"/>
          </a:p>
        </p:txBody>
      </p:sp>
      <p:sp>
        <p:nvSpPr>
          <p:cNvPr id="570" name="Shape 570"/>
          <p:cNvSpPr txBox="1"/>
          <p:nvPr/>
        </p:nvSpPr>
        <p:spPr>
          <a:xfrm>
            <a:off x="1066600" y="53580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 a  sanção  em 1º de novembro de 2017 até o momento há:</a:t>
            </a:r>
            <a:endParaRPr/>
          </a:p>
        </p:txBody>
      </p:sp>
      <p:sp>
        <p:nvSpPr>
          <p:cNvPr id="571" name="Shape 571"/>
          <p:cNvSpPr txBox="1"/>
          <p:nvPr/>
        </p:nvSpPr>
        <p:spPr>
          <a:xfrm>
            <a:off x="1847166" y="1617156"/>
            <a:ext cx="5187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/>
          <p:nvPr/>
        </p:nvSpPr>
        <p:spPr>
          <a:xfrm>
            <a:off x="3294433" y="1601100"/>
            <a:ext cx="948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15.000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4921054" y="1517918"/>
            <a:ext cx="1472098" cy="26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~R$ 130 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 -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 mil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Shape 5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7225" y="1514063"/>
            <a:ext cx="697125" cy="6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 txBox="1"/>
          <p:nvPr/>
        </p:nvSpPr>
        <p:spPr>
          <a:xfrm>
            <a:off x="6925825" y="1611350"/>
            <a:ext cx="1950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~R$ 2,55 bilhões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Shape 576"/>
          <p:cNvSpPr txBox="1"/>
          <p:nvPr/>
        </p:nvSpPr>
        <p:spPr>
          <a:xfrm>
            <a:off x="1066600" y="4775150"/>
            <a:ext cx="55281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Coordenação EHIS COHAB Campinas, 16 fev 2018.</a:t>
            </a:r>
            <a:endParaRPr/>
          </a:p>
        </p:txBody>
      </p:sp>
      <p:sp>
        <p:nvSpPr>
          <p:cNvPr id="577" name="Shape 577"/>
          <p:cNvSpPr txBox="1"/>
          <p:nvPr/>
        </p:nvSpPr>
        <p:spPr>
          <a:xfrm>
            <a:off x="1118800" y="3012450"/>
            <a:ext cx="1858500" cy="1762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2% </a:t>
            </a: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(ou 3%) 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300  a 450 UH’s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contrapartidas entre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R$ 51 e 76 milhões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a COHAB Campinas </a:t>
            </a:r>
            <a:endParaRPr sz="1600"/>
          </a:p>
        </p:txBody>
      </p:sp>
      <p:sp>
        <p:nvSpPr>
          <p:cNvPr id="578" name="Shape 578"/>
          <p:cNvSpPr txBox="1"/>
          <p:nvPr/>
        </p:nvSpPr>
        <p:spPr>
          <a:xfrm>
            <a:off x="3425475" y="3019475"/>
            <a:ext cx="1766700" cy="1762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até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mil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pessoas atendidas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 implantados todos os projetos)</a:t>
            </a:r>
            <a:endParaRPr/>
          </a:p>
        </p:txBody>
      </p:sp>
      <p:sp>
        <p:nvSpPr>
          <p:cNvPr id="579" name="Shape 579"/>
          <p:cNvSpPr txBox="1"/>
          <p:nvPr/>
        </p:nvSpPr>
        <p:spPr>
          <a:xfrm>
            <a:off x="5578300" y="3022300"/>
            <a:ext cx="3426000" cy="1762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estimativa que varia entre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~ R$ 50 e 75 milhões</a:t>
            </a: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investimentos nos bairros e na cidade para a melhoria do entorno e  mitigação de impactos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(EIV, calculado sobre o custo de produção e tamanho médio UH de 50 m²) </a:t>
            </a:r>
            <a:endParaRPr/>
          </a:p>
        </p:txBody>
      </p:sp>
      <p:pic>
        <p:nvPicPr>
          <p:cNvPr id="580" name="Shape 580"/>
          <p:cNvPicPr preferRelativeResize="0"/>
          <p:nvPr/>
        </p:nvPicPr>
        <p:blipFill>
          <a:blip r:embed="rId11">
            <a:alphaModFix amt="72000"/>
          </a:blip>
          <a:stretch>
            <a:fillRect/>
          </a:stretch>
        </p:blipFill>
        <p:spPr>
          <a:xfrm>
            <a:off x="3053575" y="3526150"/>
            <a:ext cx="278100" cy="2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>
          <a:blip r:embed="rId11">
            <a:alphaModFix amt="72000"/>
          </a:blip>
          <a:stretch>
            <a:fillRect/>
          </a:stretch>
        </p:blipFill>
        <p:spPr>
          <a:xfrm>
            <a:off x="5224000" y="3516300"/>
            <a:ext cx="278100" cy="2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Shape 122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123" name="Shape 123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" name="Shape 1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Shape 125"/>
          <p:cNvSpPr txBox="1"/>
          <p:nvPr/>
        </p:nvSpPr>
        <p:spPr>
          <a:xfrm>
            <a:off x="1082450" y="0"/>
            <a:ext cx="7763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ANTECEDENTES DO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6" name="Shape 126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127" name="Shape 127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8" name="Shape 1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Shape 135"/>
          <p:cNvSpPr txBox="1"/>
          <p:nvPr/>
        </p:nvSpPr>
        <p:spPr>
          <a:xfrm>
            <a:off x="1657349" y="1518950"/>
            <a:ext cx="5880101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libri"/>
                <a:ea typeface="Calibri"/>
                <a:cs typeface="Calibri"/>
                <a:sym typeface="Calibri"/>
              </a:rPr>
              <a:t>‘’ Como produzir novas unidades habitacionais para atender as necessidades locais de moradia diante do atual cenário ? ’’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6">
            <a:alphaModFix/>
          </a:blip>
          <a:srcRect l="16304" t="6023" r="29056"/>
          <a:stretch/>
        </p:blipFill>
        <p:spPr>
          <a:xfrm>
            <a:off x="8203400" y="0"/>
            <a:ext cx="940500" cy="21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/>
        </p:nvSpPr>
        <p:spPr>
          <a:xfrm>
            <a:off x="7650721" y="3720901"/>
            <a:ext cx="998700" cy="99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1" name="Shape 611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Shape 612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613" name="Shape 613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4" name="Shape 6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5" name="Shape 615"/>
          <p:cNvSpPr txBox="1"/>
          <p:nvPr/>
        </p:nvSpPr>
        <p:spPr>
          <a:xfrm>
            <a:off x="1158650" y="978950"/>
            <a:ext cx="77637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COHAB Campinas: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 parceria para a produção de EHIS;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Apontar demanda por moradia em razão de seu papel como gestor do CIM (Cadastro de Interessados em Moradia) e executor da Regularização Fundiária;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Gerir a qualidade do projeto e a aprovação do empreendimento, garantindo tramitação prioritária e preferencial  nos órgãos municipais e licenciadores;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Analisar e aprovar Estudo de Impacto de Vizinhança (EIV) para empreendimentos com mais de 200 UH’s.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6" name="Shape 616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17" name="Shape 617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8" name="Shape 6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9" name="Shape 619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PAPEL DOS PARCEIROS NO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0" name="Shape 620"/>
          <p:cNvPicPr preferRelativeResize="0"/>
          <p:nvPr/>
        </p:nvPicPr>
        <p:blipFill rotWithShape="1">
          <a:blip r:embed="rId6">
            <a:alphaModFix amt="72000"/>
          </a:blip>
          <a:srcRect t="10338" r="13352"/>
          <a:stretch/>
        </p:blipFill>
        <p:spPr>
          <a:xfrm>
            <a:off x="7663850" y="0"/>
            <a:ext cx="1480150" cy="15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72516">
            <a:off x="1520022" y="3741171"/>
            <a:ext cx="1011382" cy="101138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/>
          <p:nvPr/>
        </p:nvSpPr>
        <p:spPr>
          <a:xfrm>
            <a:off x="1548559" y="3720888"/>
            <a:ext cx="998700" cy="99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3" name="Shape 6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4850" y="3846135"/>
            <a:ext cx="748260" cy="7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7280" y="3890735"/>
            <a:ext cx="748260" cy="7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08875" y="3813175"/>
            <a:ext cx="748275" cy="7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66333" y="3813175"/>
            <a:ext cx="814170" cy="814177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Shape 627"/>
          <p:cNvSpPr/>
          <p:nvPr/>
        </p:nvSpPr>
        <p:spPr>
          <a:xfrm>
            <a:off x="4599634" y="3720901"/>
            <a:ext cx="998700" cy="99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6125184" y="3765501"/>
            <a:ext cx="998700" cy="99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3074084" y="3720901"/>
            <a:ext cx="998700" cy="99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Shape 634"/>
          <p:cNvPicPr preferRelativeResize="0"/>
          <p:nvPr/>
        </p:nvPicPr>
        <p:blipFill rotWithShape="1">
          <a:blip r:embed="rId3">
            <a:alphaModFix amt="62000"/>
          </a:blip>
          <a:srcRect t="10338" r="13352"/>
          <a:stretch/>
        </p:blipFill>
        <p:spPr>
          <a:xfrm>
            <a:off x="7663850" y="0"/>
            <a:ext cx="1480150" cy="15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" name="Shape 636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637" name="Shape 637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38" name="Shape 6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" name="Shape 639"/>
          <p:cNvSpPr txBox="1"/>
          <p:nvPr/>
        </p:nvSpPr>
        <p:spPr>
          <a:xfrm>
            <a:off x="1158650" y="369225"/>
            <a:ext cx="6710400" cy="3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Empreendedor: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➔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Apresentar documentação conforme instrução da equipe técnica da COHAB;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➔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Destinar  de 5% a 30% das unidades habitacionais para o EHIS COHAB - Tipo 1 quando submeter empreendimentos EHIS COHAB - Tipo 3 (ou quando o empreendimento utilizar recursos financeiros dos programas habitacionais  de interesse social);     </a:t>
            </a:r>
            <a:endParaRPr sz="1600"/>
          </a:p>
          <a:p>
            <a:pPr marL="9144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➔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Garantir contrapartidas físicas de 2% do total UH’s construídas para COHAB Campinas (ou 3% quando utilizado o aumento do coeficiente de aproveitamento);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➔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Apresentar EIV para empreendimentos com mais de 200 UH’s.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0" name="Shape 640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41" name="Shape 641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42" name="Shape 6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Shape 643"/>
          <p:cNvSpPr txBox="1"/>
          <p:nvPr/>
        </p:nvSpPr>
        <p:spPr>
          <a:xfrm>
            <a:off x="8104075" y="3902750"/>
            <a:ext cx="919200" cy="1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Fotos: Reuniões realizadas com potenciais investidores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PAPEL DOS PARCEIROS NO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5" name="Shape 6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0700" y="3429450"/>
            <a:ext cx="2162099" cy="167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Shape 6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3775" y="3429457"/>
            <a:ext cx="2234600" cy="16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Shape 6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36375" y="3456638"/>
            <a:ext cx="2162100" cy="162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Shape 652"/>
          <p:cNvPicPr preferRelativeResize="0"/>
          <p:nvPr/>
        </p:nvPicPr>
        <p:blipFill rotWithShape="1">
          <a:blip r:embed="rId3">
            <a:alphaModFix amt="30000"/>
          </a:blip>
          <a:srcRect l="23640" t="10466"/>
          <a:stretch/>
        </p:blipFill>
        <p:spPr>
          <a:xfrm flipH="1">
            <a:off x="7370575" y="0"/>
            <a:ext cx="1773425" cy="1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Shape 654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655" name="Shape 655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6" name="Shape 6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7" name="Shape 657"/>
          <p:cNvSpPr txBox="1"/>
          <p:nvPr/>
        </p:nvSpPr>
        <p:spPr>
          <a:xfrm>
            <a:off x="1158650" y="723275"/>
            <a:ext cx="7658700" cy="4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É preciso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encontrar instrumentos de indução para os investimentos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 em produção habitacional em cenários de escassez de recursos;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❏"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Desenvolver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projetos com mescla de tipologias que atendam diferentes faixas renda e usos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 num mesmo empreendimento e/ou loteamento;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É possível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estabelecer parcerias com o investidor privado sem perder o papel de agente público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, a transparência e a responsabilidade com a política pública;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❏"/>
            </a:pP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Desburocratização e agilidade na tramitação e aprovação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 dos processos;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É preciso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garantir  projetos arquitetônicos de interesse social com qualidade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, não fazê-lo traz ônus incalculáveis aos municípios (segregação socioespacial, criminalidade, dentre outros, sem inserção à cidade);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É preciso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contínuo monitoramento do sistema de aprovação proposto e de seus instrumentos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 para não se desvirtuar o seu uso na aprovação de empreendimentos voltados à alta renda ou se perder o seu propósito em </a:t>
            </a: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superar a  burocracia e respeitar o </a:t>
            </a:r>
            <a:r>
              <a:rPr lang="en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de mercado</a:t>
            </a: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empreendedor.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Shape 658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59" name="Shape 659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60" name="Shape 6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Shape 661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LIÇÕES APRENDIDAS COM EQUÍVOCOS DO PASSADO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Shape 666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7" name="Shape 667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668" name="Shape 668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69" name="Shape 6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0" name="Shape 670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71" name="Shape 671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2" name="Shape 67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3" name="Shape 673"/>
          <p:cNvSpPr/>
          <p:nvPr/>
        </p:nvSpPr>
        <p:spPr>
          <a:xfrm>
            <a:off x="1227675" y="7051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1615050" y="660900"/>
            <a:ext cx="60738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de parceiros e de relacionamentos </a:t>
            </a:r>
            <a:r>
              <a:rPr lang="en" sz="1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secretarias e autarquias municipais, órgãos licenciadores estaduais, empreendedores e potenciais investidores;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Shape 675"/>
          <p:cNvSpPr/>
          <p:nvPr/>
        </p:nvSpPr>
        <p:spPr>
          <a:xfrm>
            <a:off x="1615050" y="2032500"/>
            <a:ext cx="724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Elaboração de material informativo para grupos focais - investidores e profissionais do mercado imobiliário;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/>
        </p:nvSpPr>
        <p:spPr>
          <a:xfrm>
            <a:off x="1227675" y="16195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Shape 677"/>
          <p:cNvSpPr/>
          <p:nvPr/>
        </p:nvSpPr>
        <p:spPr>
          <a:xfrm>
            <a:off x="1615050" y="2718300"/>
            <a:ext cx="724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Elaboração de material informativo para equipes técnicas.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/>
          <p:nvPr/>
        </p:nvSpPr>
        <p:spPr>
          <a:xfrm>
            <a:off x="1227675" y="21529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Shape 679"/>
          <p:cNvPicPr preferRelativeResize="0"/>
          <p:nvPr/>
        </p:nvPicPr>
        <p:blipFill rotWithShape="1">
          <a:blip r:embed="rId6">
            <a:alphaModFix/>
          </a:blip>
          <a:srcRect l="1845" t="10417" b="7876"/>
          <a:stretch/>
        </p:blipFill>
        <p:spPr>
          <a:xfrm>
            <a:off x="1672075" y="3216175"/>
            <a:ext cx="4115851" cy="19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7725" y="3464675"/>
            <a:ext cx="1493975" cy="15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 rotWithShape="1">
          <a:blip r:embed="rId8">
            <a:alphaModFix/>
          </a:blip>
          <a:srcRect l="35613" t="38958" r="31716" b="36450"/>
          <a:stretch/>
        </p:blipFill>
        <p:spPr>
          <a:xfrm>
            <a:off x="6650029" y="3236450"/>
            <a:ext cx="2424722" cy="1026599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Shape 682"/>
          <p:cNvSpPr/>
          <p:nvPr/>
        </p:nvSpPr>
        <p:spPr>
          <a:xfrm>
            <a:off x="1615050" y="1575300"/>
            <a:ext cx="72471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de tarefas e informações de processos e projetos em análise;</a:t>
            </a:r>
            <a:endParaRPr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Shape 683"/>
          <p:cNvSpPr/>
          <p:nvPr/>
        </p:nvSpPr>
        <p:spPr>
          <a:xfrm>
            <a:off x="1227675" y="27625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Shape 684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697651">
            <a:off x="7923625" y="27152"/>
            <a:ext cx="1293950" cy="129399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MONITORAMENTO DO 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/>
        </p:nvSpPr>
        <p:spPr>
          <a:xfrm>
            <a:off x="1296825" y="1038625"/>
            <a:ext cx="7605900" cy="14139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8070525" y="445425"/>
            <a:ext cx="1016100" cy="68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1296825" y="2880325"/>
            <a:ext cx="7605900" cy="20106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589" name="Shape 589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Shape 590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591" name="Shape 591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92" name="Shape 5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3" name="Shape 593"/>
          <p:cNvSpPr txBox="1"/>
          <p:nvPr/>
        </p:nvSpPr>
        <p:spPr>
          <a:xfrm>
            <a:off x="3473350" y="1102125"/>
            <a:ext cx="33246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Samuel Ribeiro Rossilho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Diretor Presidente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4193951" y="1718725"/>
            <a:ext cx="18834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Valter Greve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Diretor Financeiro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1390625" y="1684338"/>
            <a:ext cx="23706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Jonatha Roberto Pereira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Diretor Técnico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Shape 596"/>
          <p:cNvSpPr txBox="1"/>
          <p:nvPr/>
        </p:nvSpPr>
        <p:spPr>
          <a:xfrm>
            <a:off x="1296825" y="2804125"/>
            <a:ext cx="76059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Equipe Técnica</a:t>
            </a:r>
            <a:endParaRPr sz="1600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Shape 597"/>
          <p:cNvSpPr txBox="1"/>
          <p:nvPr/>
        </p:nvSpPr>
        <p:spPr>
          <a:xfrm>
            <a:off x="1768250" y="3251713"/>
            <a:ext cx="4440600" cy="1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Arquitetos e Urbanistas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Alessandra Garcia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Amanda Rosa          			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Paula de Angeli			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Thais Gomes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Hugo Matosinho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/>
          <p:nvPr/>
        </p:nvSpPr>
        <p:spPr>
          <a:xfrm>
            <a:off x="6668050" y="1766425"/>
            <a:ext cx="2162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Rodrigo Zulian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Diretor Jurídico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9" name="Shape 599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00" name="Shape 600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01" name="Shape 6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Shape 602"/>
          <p:cNvSpPr txBox="1"/>
          <p:nvPr/>
        </p:nvSpPr>
        <p:spPr>
          <a:xfrm>
            <a:off x="4369475" y="3251713"/>
            <a:ext cx="2781300" cy="1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Téc. Edificações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Pierri Morais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Advogada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Simone Tortorelli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Gerente Jurídica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6559300" y="3251725"/>
            <a:ext cx="22713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PMO </a:t>
            </a: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000" b="1" i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Project Management Office</a:t>
            </a:r>
            <a:r>
              <a:rPr lang="en" sz="1000" b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 Dias Fernandes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EQUIPE TÉCNICA ENVOLVIDA DIRETAMENTE NO PROJETO</a:t>
            </a:r>
            <a:endParaRPr sz="1600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6">
            <a:alphaModFix amt="74000"/>
          </a:blip>
          <a:srcRect t="9901" r="7859"/>
          <a:stretch/>
        </p:blipFill>
        <p:spPr>
          <a:xfrm>
            <a:off x="7882700" y="0"/>
            <a:ext cx="1261300" cy="123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45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Shape 690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1" name="Shape 691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692" name="Shape 692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93" name="Shape 6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4" name="Shape 694"/>
          <p:cNvSpPr txBox="1"/>
          <p:nvPr/>
        </p:nvSpPr>
        <p:spPr>
          <a:xfrm>
            <a:off x="1158650" y="609600"/>
            <a:ext cx="7763700" cy="68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Obrigado !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Shape 695"/>
          <p:cNvSpPr txBox="1"/>
          <p:nvPr/>
        </p:nvSpPr>
        <p:spPr>
          <a:xfrm>
            <a:off x="1454475" y="1330725"/>
            <a:ext cx="7351200" cy="1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Jonatha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Roberto Pereira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Diretor 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Técnico -</a:t>
            </a: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 COHAB Campinas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jonatha@cohabcp.com.br</a:t>
            </a:r>
            <a:endParaRPr lang="pt-BR" sz="1600" dirty="0">
              <a:solidFill>
                <a:srgbClr val="000099"/>
              </a:solidFill>
              <a:uFill>
                <a:no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/>
              </a:rPr>
              <a:t>ehis@cohabcp.com.br</a:t>
            </a:r>
            <a:endParaRPr lang="pt-BR" sz="1600" dirty="0">
              <a:solidFill>
                <a:srgbClr val="000099"/>
              </a:solidFill>
              <a:uFill>
                <a:no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Tel: +55 19 3119-9503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           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6" name="Shape 696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697" name="Shape 697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98" name="Shape 69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Shape 144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145" name="Shape 145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" name="Shape 1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Shape 147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148" name="Shape 148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9" name="Shape 1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0" name="Shape 150"/>
          <p:cNvCxnSpPr/>
          <p:nvPr/>
        </p:nvCxnSpPr>
        <p:spPr>
          <a:xfrm>
            <a:off x="3675700" y="700800"/>
            <a:ext cx="0" cy="42390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1" name="Shape 151"/>
          <p:cNvCxnSpPr/>
          <p:nvPr/>
        </p:nvCxnSpPr>
        <p:spPr>
          <a:xfrm>
            <a:off x="6457575" y="777000"/>
            <a:ext cx="0" cy="42390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2" name="Shape 152"/>
          <p:cNvSpPr txBox="1"/>
          <p:nvPr/>
        </p:nvSpPr>
        <p:spPr>
          <a:xfrm>
            <a:off x="6654975" y="861800"/>
            <a:ext cx="24366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Necessidade de criação de instrumentos indutores e de parcerias para o aumento da oferta local de unidades habitacionais com a participação do setor privado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724000" y="6882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1158650" y="878363"/>
            <a:ext cx="24366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Escassez de recursos para o financiamento da produção habitacional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1227675" y="700788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848325" y="700800"/>
            <a:ext cx="24366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Elevada demanda por moradia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3883125" y="688200"/>
            <a:ext cx="3723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1184350" y="1407200"/>
            <a:ext cx="1849800" cy="3723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" name="Shape 159"/>
          <p:cNvCxnSpPr>
            <a:stCxn id="158" idx="2"/>
          </p:cNvCxnSpPr>
          <p:nvPr/>
        </p:nvCxnSpPr>
        <p:spPr>
          <a:xfrm>
            <a:off x="2109250" y="1779500"/>
            <a:ext cx="0" cy="597900"/>
          </a:xfrm>
          <a:prstGeom prst="straightConnector1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160" name="Shape 160"/>
          <p:cNvSpPr txBox="1"/>
          <p:nvPr/>
        </p:nvSpPr>
        <p:spPr>
          <a:xfrm>
            <a:off x="2108500" y="1892300"/>
            <a:ext cx="7707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requer</a:t>
            </a:r>
            <a:endParaRPr sz="1200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1674350" y="2461800"/>
            <a:ext cx="1920900" cy="26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Unidades Habitacionais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Infraestrutura Urbana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Equipamentos Públicos Comunitários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Integração à cidade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8813" y="2297475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7463" y="2951013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8815" y="3687143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7465" y="4423280"/>
            <a:ext cx="592723" cy="592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Shape 166"/>
          <p:cNvGrpSpPr/>
          <p:nvPr/>
        </p:nvGrpSpPr>
        <p:grpSpPr>
          <a:xfrm>
            <a:off x="3901483" y="2170829"/>
            <a:ext cx="2412967" cy="1362175"/>
            <a:chOff x="3848333" y="2063013"/>
            <a:chExt cx="2412967" cy="1362175"/>
          </a:xfrm>
        </p:grpSpPr>
        <p:pic>
          <p:nvPicPr>
            <p:cNvPr id="167" name="Shape 167"/>
            <p:cNvPicPr preferRelativeResize="0"/>
            <p:nvPr/>
          </p:nvPicPr>
          <p:blipFill rotWithShape="1">
            <a:blip r:embed="rId10">
              <a:alphaModFix/>
            </a:blip>
            <a:srcRect l="19473" t="17239" r="38772" b="8228"/>
            <a:stretch/>
          </p:blipFill>
          <p:spPr>
            <a:xfrm>
              <a:off x="3848333" y="2063013"/>
              <a:ext cx="1266566" cy="136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Shape 168"/>
            <p:cNvPicPr preferRelativeResize="0"/>
            <p:nvPr/>
          </p:nvPicPr>
          <p:blipFill rotWithShape="1">
            <a:blip r:embed="rId10">
              <a:alphaModFix/>
            </a:blip>
            <a:srcRect l="78690" t="40019" r="1770" b="26154"/>
            <a:stretch/>
          </p:blipFill>
          <p:spPr>
            <a:xfrm>
              <a:off x="5114900" y="2181700"/>
              <a:ext cx="1146400" cy="119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Shape 169"/>
            <p:cNvSpPr/>
            <p:nvPr/>
          </p:nvSpPr>
          <p:spPr>
            <a:xfrm>
              <a:off x="5259675" y="2301200"/>
              <a:ext cx="89700" cy="84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5259675" y="2590900"/>
              <a:ext cx="89700" cy="84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5259675" y="2880600"/>
              <a:ext cx="89700" cy="84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5259675" y="3180875"/>
              <a:ext cx="89700" cy="84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Shape 173"/>
          <p:cNvSpPr txBox="1"/>
          <p:nvPr/>
        </p:nvSpPr>
        <p:spPr>
          <a:xfrm>
            <a:off x="3804825" y="1331000"/>
            <a:ext cx="25236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Calibri"/>
                <a:ea typeface="Calibri"/>
                <a:cs typeface="Calibri"/>
                <a:sym typeface="Calibri"/>
              </a:rPr>
              <a:t>CIM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libri"/>
                <a:ea typeface="Calibri"/>
                <a:cs typeface="Calibri"/>
                <a:sym typeface="Calibri"/>
              </a:rPr>
              <a:t>Cadastro de Interesse por Moradia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/>
                <a:ea typeface="Calibri"/>
                <a:cs typeface="Calibri"/>
                <a:sym typeface="Calibri"/>
              </a:rPr>
              <a:t>Dados: COHAB | fev 2018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4339600" y="2852450"/>
            <a:ext cx="549300" cy="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/>
                <a:ea typeface="Calibri"/>
                <a:cs typeface="Calibri"/>
                <a:sym typeface="Calibri"/>
              </a:rPr>
              <a:t>30.284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675700" y="3491200"/>
            <a:ext cx="27819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libri"/>
                <a:ea typeface="Calibri"/>
                <a:cs typeface="Calibri"/>
                <a:sym typeface="Calibri"/>
              </a:rPr>
              <a:t>RF</a:t>
            </a:r>
            <a:endParaRPr sz="13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Cadastro de Regularização Fundiária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                                             Dados: SEHAB | 2016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4812700" y="1337525"/>
            <a:ext cx="592800" cy="301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4770238" y="3491200"/>
            <a:ext cx="592800" cy="301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3772125" y="4162849"/>
            <a:ext cx="19209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libri"/>
                <a:ea typeface="Calibri"/>
                <a:cs typeface="Calibri"/>
                <a:sym typeface="Calibri"/>
              </a:rPr>
              <a:t>PDE 2016</a:t>
            </a:r>
            <a:endParaRPr sz="13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241 núcleos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100.000 domicílios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5180262" y="4091605"/>
            <a:ext cx="1275000" cy="1110837"/>
            <a:chOff x="6538050" y="3436188"/>
            <a:chExt cx="1275000" cy="1110837"/>
          </a:xfrm>
        </p:grpSpPr>
        <p:sp>
          <p:nvSpPr>
            <p:cNvPr id="180" name="Shape 180"/>
            <p:cNvSpPr txBox="1"/>
            <p:nvPr/>
          </p:nvSpPr>
          <p:spPr>
            <a:xfrm>
              <a:off x="6690450" y="3436188"/>
              <a:ext cx="956700" cy="48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E52320"/>
                  </a:solidFill>
                  <a:latin typeface="Calibri"/>
                  <a:ea typeface="Calibri"/>
                  <a:cs typeface="Calibri"/>
                  <a:sym typeface="Calibri"/>
                </a:rPr>
                <a:t>+ 30%</a:t>
              </a:r>
              <a:r>
                <a:rPr lang="en" sz="1800" b="1">
                  <a:solidFill>
                    <a:srgbClr val="E5232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3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6538050" y="3858825"/>
              <a:ext cx="1275000" cy="68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E52320"/>
                  </a:solidFill>
                  <a:latin typeface="Calibri"/>
                  <a:ea typeface="Calibri"/>
                  <a:cs typeface="Calibri"/>
                  <a:sym typeface="Calibri"/>
                </a:rPr>
                <a:t>da população</a:t>
              </a:r>
              <a:endParaRPr sz="1200" b="1" dirty="0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E52320"/>
                  </a:solidFill>
                  <a:latin typeface="Calibri"/>
                  <a:ea typeface="Calibri"/>
                  <a:cs typeface="Calibri"/>
                  <a:sym typeface="Calibri"/>
                </a:rPr>
                <a:t>de Campinas</a:t>
              </a:r>
              <a:endParaRPr sz="1200" b="1" dirty="0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Shape 1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372516">
            <a:off x="7263675" y="33921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53850" y="2638188"/>
            <a:ext cx="821425" cy="8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17350" y="4272663"/>
            <a:ext cx="821425" cy="8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/>
          <p:nvPr/>
        </p:nvSpPr>
        <p:spPr>
          <a:xfrm>
            <a:off x="7298075" y="3367650"/>
            <a:ext cx="1203900" cy="1203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Shape 186"/>
          <p:cNvSpPr txBox="1"/>
          <p:nvPr/>
        </p:nvSpPr>
        <p:spPr>
          <a:xfrm>
            <a:off x="7451375" y="2831950"/>
            <a:ext cx="12039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Poder Público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6922787" y="4537381"/>
            <a:ext cx="12039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libri"/>
                <a:ea typeface="Calibri"/>
                <a:cs typeface="Calibri"/>
                <a:sym typeface="Calibri"/>
              </a:rPr>
              <a:t>Setor Privado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1082450" y="0"/>
            <a:ext cx="7763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ANTECEDENTES DO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1160175" y="787700"/>
            <a:ext cx="7631400" cy="8214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1168400" y="680700"/>
            <a:ext cx="72345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Criar instrumentos indutores e de parcerias que incentive a produção habitacional com a participação do setor privado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8528475" y="176925"/>
            <a:ext cx="520200" cy="1188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Shape 197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198" name="Shape 198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9" name="Shape 1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Shape 200"/>
          <p:cNvSpPr txBox="1"/>
          <p:nvPr/>
        </p:nvSpPr>
        <p:spPr>
          <a:xfrm>
            <a:off x="1082450" y="0"/>
            <a:ext cx="7763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OBJETIVOS DO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202" name="Shape 202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3" name="Shape 20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Shape 204"/>
          <p:cNvSpPr/>
          <p:nvPr/>
        </p:nvSpPr>
        <p:spPr>
          <a:xfrm>
            <a:off x="1081400" y="2188900"/>
            <a:ext cx="520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71925" y="2966625"/>
            <a:ext cx="71757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Superar os erros do passado na implantação de projetos com elevado número de unidades habitacionais e baixa qualidade;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081275" y="3094800"/>
            <a:ext cx="520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1168575" y="3833600"/>
            <a:ext cx="76791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Executar e gerir procedimentos e processos de aprovação de projetos habitacionais de interesse social que superem a  burocracia e respeitem o </a:t>
            </a:r>
            <a:r>
              <a:rPr lang="en" sz="1800" b="1" i="1">
                <a:latin typeface="Calibri"/>
                <a:ea typeface="Calibri"/>
                <a:cs typeface="Calibri"/>
                <a:sym typeface="Calibri"/>
              </a:rPr>
              <a:t>tempo de mercado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 do empreendedor.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1081200" y="4000700"/>
            <a:ext cx="520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III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1689375" y="1993000"/>
            <a:ext cx="72345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Resgatar e fortalecer o papel da COHAB Campinas como agente público que complementa e executa os Programas Habitacionais planejados pelo município;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 txBox="1"/>
          <p:nvPr/>
        </p:nvSpPr>
        <p:spPr>
          <a:xfrm>
            <a:off x="1081200" y="1749275"/>
            <a:ext cx="17763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Objetivos específicos: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6">
            <a:alphaModFix amt="81000"/>
          </a:blip>
          <a:srcRect t="12026" r="28911"/>
          <a:stretch/>
        </p:blipFill>
        <p:spPr>
          <a:xfrm>
            <a:off x="8446875" y="0"/>
            <a:ext cx="697125" cy="14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1251125" y="889500"/>
            <a:ext cx="290700" cy="2907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 amt="81000"/>
          </a:blip>
          <a:srcRect t="12026" r="28911"/>
          <a:stretch/>
        </p:blipFill>
        <p:spPr>
          <a:xfrm>
            <a:off x="8446875" y="0"/>
            <a:ext cx="697125" cy="14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7212124" y="2759351"/>
            <a:ext cx="1065600" cy="10161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6780588" y="2346150"/>
            <a:ext cx="1879800" cy="1792200"/>
          </a:xfrm>
          <a:prstGeom prst="rect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6943200" y="2495200"/>
            <a:ext cx="592800" cy="5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820850" y="3394838"/>
            <a:ext cx="592800" cy="5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960825" y="3376388"/>
            <a:ext cx="592800" cy="5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820850" y="2495200"/>
            <a:ext cx="592800" cy="5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3117025" y="2734200"/>
            <a:ext cx="1016100" cy="10161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Shape 226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227" name="Shape 227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8" name="Shape 2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Shape 229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230" name="Shape 230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1" name="Shape 2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Shape 232"/>
          <p:cNvSpPr txBox="1"/>
          <p:nvPr/>
        </p:nvSpPr>
        <p:spPr>
          <a:xfrm>
            <a:off x="1166375" y="627175"/>
            <a:ext cx="1376700" cy="61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1158650" y="688200"/>
            <a:ext cx="7288200" cy="13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Criar mecanismos locais a partir de instrumentos e estímulos à produção habitacional (UH’s e lotes urbanizados) viabilizados por parcerias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pelo investimento privado,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com a atuação da COHAB Campinas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1463" y="2893698"/>
            <a:ext cx="697125" cy="697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Shape 235"/>
          <p:cNvCxnSpPr>
            <a:stCxn id="236" idx="6"/>
            <a:endCxn id="219" idx="1"/>
          </p:cNvCxnSpPr>
          <p:nvPr/>
        </p:nvCxnSpPr>
        <p:spPr>
          <a:xfrm rot="10800000" flipH="1">
            <a:off x="2466875" y="3242200"/>
            <a:ext cx="4313700" cy="25200"/>
          </a:xfrm>
          <a:prstGeom prst="straightConnector1">
            <a:avLst/>
          </a:prstGeom>
          <a:noFill/>
          <a:ln w="38100" cap="flat" cmpd="sng">
            <a:solidFill>
              <a:srgbClr val="E52320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237" name="Shape 237"/>
          <p:cNvSpPr txBox="1"/>
          <p:nvPr/>
        </p:nvSpPr>
        <p:spPr>
          <a:xfrm>
            <a:off x="4607700" y="2831550"/>
            <a:ext cx="14280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INSTRUMENTOS</a:t>
            </a:r>
            <a:endParaRPr b="1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ESTÍMULOS</a:t>
            </a:r>
            <a:endParaRPr b="1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1513175" y="2790550"/>
            <a:ext cx="953700" cy="953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0863" y="2458375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0888" y="2458376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60852" y="3279705"/>
            <a:ext cx="592723" cy="59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0877" y="3342630"/>
            <a:ext cx="592723" cy="59272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1311875" y="3823225"/>
            <a:ext cx="12039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Setor Privado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082450" y="0"/>
            <a:ext cx="7763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OBJETIVOS DO PROJETO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4" name="Shape 244"/>
          <p:cNvGrpSpPr/>
          <p:nvPr/>
        </p:nvGrpSpPr>
        <p:grpSpPr>
          <a:xfrm>
            <a:off x="2987378" y="2785319"/>
            <a:ext cx="1275389" cy="913853"/>
            <a:chOff x="5287150" y="1949350"/>
            <a:chExt cx="3146001" cy="2254200"/>
          </a:xfrm>
        </p:grpSpPr>
        <p:sp>
          <p:nvSpPr>
            <p:cNvPr id="245" name="Shape 245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6" name="Shape 2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Shape 247"/>
          <p:cNvSpPr txBox="1"/>
          <p:nvPr/>
        </p:nvSpPr>
        <p:spPr>
          <a:xfrm>
            <a:off x="2951625" y="3823225"/>
            <a:ext cx="12753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libri"/>
                <a:ea typeface="Calibri"/>
                <a:cs typeface="Calibri"/>
                <a:sym typeface="Calibri"/>
              </a:rPr>
              <a:t>Agente Público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6780575" y="4294475"/>
            <a:ext cx="19287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Produção Habitacional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Shape 2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2491113" y="2665725"/>
            <a:ext cx="601675" cy="6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1138525" y="688200"/>
            <a:ext cx="697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1247775" y="779850"/>
            <a:ext cx="189000" cy="1890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1167550" y="688200"/>
            <a:ext cx="7230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 Garantir a elaboração de projetos arquitetônicos e urbanísticos com qualidade e a partir de implantação que promova a uma diversificação de usos (residenciais, comerciais, de serviços) e de faixas de renda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676775" y="4360850"/>
            <a:ext cx="1338900" cy="68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Shape 259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260" name="Shape 260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1" name="Shape 2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Shape 262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263" name="Shape 263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4" name="Shape 2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5" name="Shape 265"/>
          <p:cNvSpPr txBox="1"/>
          <p:nvPr/>
        </p:nvSpPr>
        <p:spPr>
          <a:xfrm>
            <a:off x="1214013" y="3886975"/>
            <a:ext cx="7230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Antes: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Cadastramento e Aprovação de Loteamento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1290400" y="3489375"/>
            <a:ext cx="7763700" cy="68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rgbClr val="E523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311050" y="4280375"/>
            <a:ext cx="930600" cy="82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 txBox="1"/>
          <p:nvPr/>
        </p:nvSpPr>
        <p:spPr>
          <a:xfrm>
            <a:off x="2401602" y="3682125"/>
            <a:ext cx="6057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…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até 6 anos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1311050" y="4540350"/>
            <a:ext cx="16518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90 dias </a:t>
            </a:r>
            <a:r>
              <a:rPr lang="en"/>
              <a:t>      </a:t>
            </a:r>
            <a:r>
              <a:rPr lang="en" sz="1000"/>
              <a:t> +90 dias</a:t>
            </a:r>
            <a:endParaRPr sz="1000"/>
          </a:p>
        </p:txBody>
      </p:sp>
      <p:sp>
        <p:nvSpPr>
          <p:cNvPr id="270" name="Shape 270"/>
          <p:cNvSpPr txBox="1"/>
          <p:nvPr/>
        </p:nvSpPr>
        <p:spPr>
          <a:xfrm>
            <a:off x="1762775" y="3169050"/>
            <a:ext cx="73806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Desburocratização e agilidade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1242850" y="3158325"/>
            <a:ext cx="541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III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1242850" y="688200"/>
            <a:ext cx="457200" cy="372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II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Shape 273"/>
          <p:cNvGrpSpPr/>
          <p:nvPr/>
        </p:nvGrpSpPr>
        <p:grpSpPr>
          <a:xfrm>
            <a:off x="1699996" y="1774521"/>
            <a:ext cx="7032770" cy="1380332"/>
            <a:chOff x="1242850" y="1368975"/>
            <a:chExt cx="7546700" cy="1481201"/>
          </a:xfrm>
        </p:grpSpPr>
        <p:sp>
          <p:nvSpPr>
            <p:cNvPr id="274" name="Shape 274"/>
            <p:cNvSpPr/>
            <p:nvPr/>
          </p:nvSpPr>
          <p:spPr>
            <a:xfrm>
              <a:off x="1302150" y="1448576"/>
              <a:ext cx="7487400" cy="1401600"/>
            </a:xfrm>
            <a:prstGeom prst="ellipse">
              <a:avLst/>
            </a:prstGeom>
            <a:noFill/>
            <a:ln w="19050" cap="flat" cmpd="sng">
              <a:solidFill>
                <a:srgbClr val="E5232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5" name="Shape 2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20125" y="242812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Shape 276"/>
            <p:cNvSpPr/>
            <p:nvPr/>
          </p:nvSpPr>
          <p:spPr>
            <a:xfrm>
              <a:off x="2833525" y="1626975"/>
              <a:ext cx="4388100" cy="1062900"/>
            </a:xfrm>
            <a:prstGeom prst="ellipse">
              <a:avLst/>
            </a:prstGeom>
            <a:noFill/>
            <a:ln w="19050" cap="flat" cmpd="sng">
              <a:solidFill>
                <a:srgbClr val="E5232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7" name="Shape 2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06375" y="2408550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Shape 27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069575" y="136897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Shape 2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00075" y="1528412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Shape 28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69075" y="2321937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Shape 28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077188" y="159547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Shape 28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42850" y="2155900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Shape 28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449475" y="232192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336200" y="166957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023750" y="1704375"/>
              <a:ext cx="372300" cy="37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Shape 28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028625" y="1718075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426225" y="1835375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028625" y="2076675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Shape 289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537750" y="1868750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Shape 29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684825" y="2250450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Shape 29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469725" y="2200775"/>
              <a:ext cx="302700" cy="30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Shape 29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306225" y="1489275"/>
              <a:ext cx="372275" cy="372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" name="Shape 293"/>
          <p:cNvSpPr txBox="1"/>
          <p:nvPr/>
        </p:nvSpPr>
        <p:spPr>
          <a:xfrm>
            <a:off x="1082450" y="0"/>
            <a:ext cx="7763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OBJETIVOS DO PROJETO 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94" name="Shape 294"/>
          <p:cNvGrpSpPr/>
          <p:nvPr/>
        </p:nvGrpSpPr>
        <p:grpSpPr>
          <a:xfrm>
            <a:off x="3015664" y="4225917"/>
            <a:ext cx="1498500" cy="930312"/>
            <a:chOff x="4541739" y="4217455"/>
            <a:chExt cx="1498500" cy="930312"/>
          </a:xfrm>
        </p:grpSpPr>
        <p:sp>
          <p:nvSpPr>
            <p:cNvPr id="295" name="Shape 295"/>
            <p:cNvSpPr/>
            <p:nvPr/>
          </p:nvSpPr>
          <p:spPr>
            <a:xfrm rot="503578">
              <a:off x="4587694" y="4316184"/>
              <a:ext cx="1406590" cy="732853"/>
            </a:xfrm>
            <a:prstGeom prst="irregularSeal2">
              <a:avLst/>
            </a:prstGeom>
            <a:solidFill>
              <a:srgbClr val="FF9900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296" name="Shape 296"/>
            <p:cNvSpPr txBox="1"/>
            <p:nvPr/>
          </p:nvSpPr>
          <p:spPr>
            <a:xfrm>
              <a:off x="5129075" y="4555863"/>
              <a:ext cx="6480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HOJE</a:t>
              </a:r>
              <a:r>
                <a:rPr lang="en" sz="1000"/>
                <a:t> </a:t>
              </a:r>
              <a:endParaRPr sz="1000"/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7" name="Shape 29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922650" y="4558600"/>
              <a:ext cx="316500" cy="316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8" name="Shape 298"/>
          <p:cNvPicPr preferRelativeResize="0"/>
          <p:nvPr/>
        </p:nvPicPr>
        <p:blipFill rotWithShape="1">
          <a:blip r:embed="rId19">
            <a:alphaModFix amt="81000"/>
          </a:blip>
          <a:srcRect t="12026" r="28911"/>
          <a:stretch/>
        </p:blipFill>
        <p:spPr>
          <a:xfrm>
            <a:off x="8446875" y="0"/>
            <a:ext cx="697125" cy="14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 rotWithShape="1">
          <a:blip r:embed="rId3">
            <a:alphaModFix amt="44000"/>
          </a:blip>
          <a:srcRect l="9510" t="11397" r="6695" b="13125"/>
          <a:stretch/>
        </p:blipFill>
        <p:spPr>
          <a:xfrm rot="-5400000">
            <a:off x="7647699" y="-210373"/>
            <a:ext cx="1438323" cy="170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Shape 305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306" name="Shape 306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7" name="Shape 30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Shape 308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309" name="Shape 309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0" name="Shape 3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Shape 311"/>
          <p:cNvSpPr txBox="1"/>
          <p:nvPr/>
        </p:nvSpPr>
        <p:spPr>
          <a:xfrm>
            <a:off x="1187450" y="737100"/>
            <a:ext cx="7847400" cy="3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Atender a demanda por moradia em todos o território da cidade, onde o zoneamento permite, para que a oferta de novos empreendimentos habitacionais de interesse social possam contribuir para: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atender a necessidade de construção de novas moradias - </a:t>
            </a:r>
            <a:r>
              <a:rPr lang="en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déficit habitacional quantitativo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e 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superar as condições inadequadas de habitação nos núcleos informais - </a:t>
            </a:r>
            <a:r>
              <a:rPr lang="en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déficit habitacional qualitativo.</a:t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LOCAL DE INTERVENÇÃO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3" name="Shape 313"/>
          <p:cNvGrpSpPr/>
          <p:nvPr/>
        </p:nvGrpSpPr>
        <p:grpSpPr>
          <a:xfrm>
            <a:off x="1016000" y="4344500"/>
            <a:ext cx="9212700" cy="799000"/>
            <a:chOff x="1016000" y="4344500"/>
            <a:chExt cx="9212700" cy="799000"/>
          </a:xfrm>
        </p:grpSpPr>
        <p:pic>
          <p:nvPicPr>
            <p:cNvPr id="314" name="Shape 314"/>
            <p:cNvPicPr preferRelativeResize="0"/>
            <p:nvPr/>
          </p:nvPicPr>
          <p:blipFill rotWithShape="1">
            <a:blip r:embed="rId7">
              <a:alphaModFix amt="78000"/>
            </a:blip>
            <a:srcRect l="4472" r="3876" b="75411"/>
            <a:stretch/>
          </p:blipFill>
          <p:spPr>
            <a:xfrm>
              <a:off x="1068925" y="4344500"/>
              <a:ext cx="4254500" cy="79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Shape 315"/>
            <p:cNvPicPr preferRelativeResize="0"/>
            <p:nvPr/>
          </p:nvPicPr>
          <p:blipFill rotWithShape="1">
            <a:blip r:embed="rId7">
              <a:alphaModFix amt="78000"/>
            </a:blip>
            <a:srcRect l="15148" t="74660" r="4186" b="2672"/>
            <a:stretch/>
          </p:blipFill>
          <p:spPr>
            <a:xfrm>
              <a:off x="5293800" y="4476750"/>
              <a:ext cx="3744375" cy="62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Shape 316"/>
            <p:cNvPicPr preferRelativeResize="0"/>
            <p:nvPr/>
          </p:nvPicPr>
          <p:blipFill rotWithShape="1">
            <a:blip r:embed="rId7">
              <a:alphaModFix amt="78000"/>
            </a:blip>
            <a:srcRect l="22440" t="25729" r="73638" b="51414"/>
            <a:stretch/>
          </p:blipFill>
          <p:spPr>
            <a:xfrm>
              <a:off x="8961975" y="4344500"/>
              <a:ext cx="182024" cy="7725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" name="Shape 317"/>
            <p:cNvCxnSpPr/>
            <p:nvPr/>
          </p:nvCxnSpPr>
          <p:spPr>
            <a:xfrm>
              <a:off x="1016000" y="5117050"/>
              <a:ext cx="9212700" cy="0"/>
            </a:xfrm>
            <a:prstGeom prst="straightConnector1">
              <a:avLst/>
            </a:prstGeom>
            <a:noFill/>
            <a:ln w="381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5420475" y="1056925"/>
            <a:ext cx="3613800" cy="10308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l="11417" t="3025" r="24550"/>
          <a:stretch/>
        </p:blipFill>
        <p:spPr>
          <a:xfrm>
            <a:off x="936902" y="1054525"/>
            <a:ext cx="4222050" cy="35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Shape 325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326" name="Shape 326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7" name="Shape 3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8" name="Shape 328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329" name="Shape 329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0" name="Shape 3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Shape 331"/>
          <p:cNvPicPr preferRelativeResize="0"/>
          <p:nvPr/>
        </p:nvPicPr>
        <p:blipFill rotWithShape="1">
          <a:blip r:embed="rId7">
            <a:alphaModFix/>
          </a:blip>
          <a:srcRect r="68544"/>
          <a:stretch/>
        </p:blipFill>
        <p:spPr>
          <a:xfrm>
            <a:off x="5228991" y="2242525"/>
            <a:ext cx="2906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6082875" y="2184300"/>
            <a:ext cx="1967400" cy="1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E523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5360325" y="4798900"/>
            <a:ext cx="3412500" cy="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Fonte: COHAB Campinas, 16 fev 2018.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sp>
        <p:nvSpPr>
          <p:cNvPr id="334" name="Shape 334"/>
          <p:cNvSpPr txBox="1"/>
          <p:nvPr/>
        </p:nvSpPr>
        <p:spPr>
          <a:xfrm>
            <a:off x="5312650" y="1056925"/>
            <a:ext cx="3789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CIM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de Interessados em Moradia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(déficit habitacional quantitativo)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Leste =  3.767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Noroeste = 6.539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Norte = 5.692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Sudoeste = 11.590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Sul = 8.851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Região não declarada = 1.285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= 37.724 unidades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LOCAL DE INTERVENÇÃO PARA O  ATENDIMENTO À DEMANDA POR MORADIA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6" name="Shape 336"/>
          <p:cNvPicPr preferRelativeResize="0"/>
          <p:nvPr/>
        </p:nvPicPr>
        <p:blipFill rotWithShape="1">
          <a:blip r:embed="rId8">
            <a:alphaModFix amt="44000"/>
          </a:blip>
          <a:srcRect l="9510" t="11397" r="6695" b="13125"/>
          <a:stretch/>
        </p:blipFill>
        <p:spPr>
          <a:xfrm rot="-5400000">
            <a:off x="7647699" y="-210373"/>
            <a:ext cx="1438323" cy="170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5254125" y="786475"/>
            <a:ext cx="3709500" cy="874500"/>
          </a:xfrm>
          <a:prstGeom prst="rect">
            <a:avLst/>
          </a:prstGeom>
          <a:noFill/>
          <a:ln w="19050" cap="flat" cmpd="sng">
            <a:solidFill>
              <a:srgbClr val="E5232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3">
            <a:alphaModFix amt="26000"/>
          </a:blip>
          <a:srcRect l="9510" t="11397" r="6695" b="13125"/>
          <a:stretch/>
        </p:blipFill>
        <p:spPr>
          <a:xfrm rot="-5400000">
            <a:off x="7647699" y="-210373"/>
            <a:ext cx="1438323" cy="170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4">
            <a:alphaModFix amt="71000"/>
          </a:blip>
          <a:srcRect l="21816" t="73684" r="12845" b="8063"/>
          <a:stretch/>
        </p:blipFill>
        <p:spPr>
          <a:xfrm rot="5400000">
            <a:off x="-2063751" y="2063754"/>
            <a:ext cx="5143503" cy="1015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Shape 344"/>
          <p:cNvGrpSpPr/>
          <p:nvPr/>
        </p:nvGrpSpPr>
        <p:grpSpPr>
          <a:xfrm>
            <a:off x="-65195" y="68079"/>
            <a:ext cx="1146403" cy="821430"/>
            <a:chOff x="5287150" y="1949350"/>
            <a:chExt cx="3146001" cy="2254200"/>
          </a:xfrm>
        </p:grpSpPr>
        <p:sp>
          <p:nvSpPr>
            <p:cNvPr id="345" name="Shape 345"/>
            <p:cNvSpPr/>
            <p:nvPr/>
          </p:nvSpPr>
          <p:spPr>
            <a:xfrm>
              <a:off x="5733050" y="1949350"/>
              <a:ext cx="2254200" cy="225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6" name="Shape 3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7150" y="2145200"/>
              <a:ext cx="3146001" cy="157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7" name="Shape 347"/>
          <p:cNvGrpSpPr/>
          <p:nvPr/>
        </p:nvGrpSpPr>
        <p:grpSpPr>
          <a:xfrm>
            <a:off x="145401" y="4186855"/>
            <a:ext cx="697122" cy="688251"/>
            <a:chOff x="97291" y="4034567"/>
            <a:chExt cx="821400" cy="821400"/>
          </a:xfrm>
        </p:grpSpPr>
        <p:sp>
          <p:nvSpPr>
            <p:cNvPr id="348" name="Shape 348"/>
            <p:cNvSpPr/>
            <p:nvPr/>
          </p:nvSpPr>
          <p:spPr>
            <a:xfrm>
              <a:off x="97291" y="4034567"/>
              <a:ext cx="821400" cy="82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9" name="Shape 3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274" y="4196301"/>
              <a:ext cx="643449" cy="497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Shape 350"/>
          <p:cNvSpPr txBox="1"/>
          <p:nvPr/>
        </p:nvSpPr>
        <p:spPr>
          <a:xfrm>
            <a:off x="5186100" y="713000"/>
            <a:ext cx="3876300" cy="44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Situação Fundiária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(déficit habitacional qualitativo, domicílios precários)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População estimada de Campinas: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1,2 milhões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habitantes (IBGE 2016)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Loteamentos clandestinos, irregulares, favelas e ocupações: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77 loteamentos informais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de interesse específico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241 núcleos urbanos informais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de interesse social em área públicas e particulares (destes 28 núcleos em leitos férreos ativos ou inativos)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52320"/>
                </a:solidFill>
                <a:latin typeface="Calibri"/>
                <a:ea typeface="Calibri"/>
                <a:cs typeface="Calibri"/>
                <a:sym typeface="Calibri"/>
              </a:rPr>
              <a:t>            ~ 30% da população </a:t>
            </a:r>
            <a:r>
              <a:rPr lang="en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                                                  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1124300" y="4616600"/>
            <a:ext cx="3991200" cy="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Fonte: Plano Diretor, 2018.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1082450" y="0"/>
            <a:ext cx="6657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EMPREENDIMENTOS HABITACIONAIS DE INTERESSE SOCIAL </a:t>
            </a:r>
            <a:endParaRPr sz="1800" b="1"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52320"/>
                </a:solidFill>
                <a:latin typeface="Roboto"/>
                <a:ea typeface="Roboto"/>
                <a:cs typeface="Roboto"/>
                <a:sym typeface="Roboto"/>
              </a:rPr>
              <a:t>LOCAL DE INTERVENÇÃO PARA O ATENDIMENTO À DEMANDA POR MORADIA</a:t>
            </a:r>
            <a:endParaRPr>
              <a:solidFill>
                <a:srgbClr val="E523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7">
            <a:alphaModFix/>
          </a:blip>
          <a:srcRect l="8019" t="4039" r="14044" b="4351"/>
          <a:stretch/>
        </p:blipFill>
        <p:spPr>
          <a:xfrm>
            <a:off x="980500" y="1054518"/>
            <a:ext cx="4134852" cy="343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3600" y="2173950"/>
            <a:ext cx="307875" cy="3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1850" y="2173950"/>
            <a:ext cx="307875" cy="3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76500" y="2173950"/>
            <a:ext cx="307875" cy="3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8700" y="4672975"/>
            <a:ext cx="411350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10">
            <a:alphaModFix/>
          </a:blip>
          <a:srcRect l="46559" t="88303" r="50375" b="8974"/>
          <a:stretch/>
        </p:blipFill>
        <p:spPr>
          <a:xfrm>
            <a:off x="3272425" y="3540426"/>
            <a:ext cx="256853" cy="1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3473275" y="3448425"/>
            <a:ext cx="15933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Zonas Especiais de Regularização de Interesse Social ZEIS-R</a:t>
            </a:r>
            <a:endParaRPr sz="900"/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Áreas de Regularização Fundiária de Interesse Específico</a:t>
            </a:r>
            <a:endParaRPr sz="9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10">
            <a:alphaModFix/>
          </a:blip>
          <a:srcRect l="46559" t="90612" r="50375" b="6193"/>
          <a:stretch/>
        </p:blipFill>
        <p:spPr>
          <a:xfrm>
            <a:off x="3272425" y="4064526"/>
            <a:ext cx="256853" cy="189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1962</Words>
  <Application>Microsoft Office PowerPoint</Application>
  <PresentationFormat>Apresentação na tela (16:9)</PresentationFormat>
  <Paragraphs>299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Roboto</vt:lpstr>
      <vt:lpstr>Arial</vt:lpstr>
      <vt:lpstr>Calibri</vt:lpstr>
      <vt:lpstr>Material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andrea</cp:lastModifiedBy>
  <cp:revision>6</cp:revision>
  <cp:lastPrinted>2018-03-21T00:35:20Z</cp:lastPrinted>
  <dcterms:modified xsi:type="dcterms:W3CDTF">2018-03-21T00:41:12Z</dcterms:modified>
</cp:coreProperties>
</file>