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30" r:id="rId2"/>
    <p:sldId id="257" r:id="rId3"/>
    <p:sldId id="333" r:id="rId4"/>
    <p:sldId id="337" r:id="rId5"/>
    <p:sldId id="335" r:id="rId6"/>
    <p:sldId id="336" r:id="rId7"/>
    <p:sldId id="332" r:id="rId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20"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BAB42-338B-48AD-AF71-871FA01A1911}" type="datetimeFigureOut">
              <a:rPr lang="pt-BR" smtClean="0"/>
              <a:t>20/03/2018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F4EF9-5879-4E13-BC38-59C93B31AF8C}" type="slidenum">
              <a:rPr lang="pt-BR" smtClean="0"/>
              <a:t>‹nº›</a:t>
            </a:fld>
            <a:endParaRPr lang="pt-BR"/>
          </a:p>
        </p:txBody>
      </p:sp>
    </p:spTree>
    <p:extLst>
      <p:ext uri="{BB962C8B-B14F-4D97-AF65-F5344CB8AC3E}">
        <p14:creationId xmlns:p14="http://schemas.microsoft.com/office/powerpoint/2010/main" val="15842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4F955F98-35E7-4814-A346-41F89C3D6778}" type="datetimeFigureOut">
              <a:rPr lang="pt-BR" smtClean="0"/>
              <a:t>20/03/2018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2108387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F955F98-35E7-4814-A346-41F89C3D6778}" type="datetimeFigureOut">
              <a:rPr lang="pt-BR" smtClean="0"/>
              <a:t>20/03/2018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35718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F955F98-35E7-4814-A346-41F89C3D6778}" type="datetimeFigureOut">
              <a:rPr lang="pt-BR" smtClean="0"/>
              <a:t>20/03/2018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97068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F955F98-35E7-4814-A346-41F89C3D6778}" type="datetimeFigureOut">
              <a:rPr lang="pt-BR" smtClean="0"/>
              <a:t>20/03/2018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33111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4F955F98-35E7-4814-A346-41F89C3D6778}" type="datetimeFigureOut">
              <a:rPr lang="pt-BR" smtClean="0"/>
              <a:t>20/03/2018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163822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F955F98-35E7-4814-A346-41F89C3D6778}" type="datetimeFigureOut">
              <a:rPr lang="pt-BR" smtClean="0"/>
              <a:t>20/03/2018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68863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F955F98-35E7-4814-A346-41F89C3D6778}" type="datetimeFigureOut">
              <a:rPr lang="pt-BR" smtClean="0"/>
              <a:t>20/03/2018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187999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4F955F98-35E7-4814-A346-41F89C3D6778}" type="datetimeFigureOut">
              <a:rPr lang="pt-BR" smtClean="0"/>
              <a:t>20/03/2018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206362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F955F98-35E7-4814-A346-41F89C3D6778}" type="datetimeFigureOut">
              <a:rPr lang="pt-BR" smtClean="0"/>
              <a:t>20/03/2018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138803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F955F98-35E7-4814-A346-41F89C3D6778}" type="datetimeFigureOut">
              <a:rPr lang="pt-BR" smtClean="0"/>
              <a:t>20/03/2018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265373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F955F98-35E7-4814-A346-41F89C3D6778}" type="datetimeFigureOut">
              <a:rPr lang="pt-BR" smtClean="0"/>
              <a:t>20/03/2018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83FD3F-AD52-4F0C-BC03-23AA2B0A27AC}" type="slidenum">
              <a:rPr lang="pt-BR" smtClean="0"/>
              <a:t>‹nº›</a:t>
            </a:fld>
            <a:endParaRPr lang="pt-BR"/>
          </a:p>
        </p:txBody>
      </p:sp>
    </p:spTree>
    <p:extLst>
      <p:ext uri="{BB962C8B-B14F-4D97-AF65-F5344CB8AC3E}">
        <p14:creationId xmlns:p14="http://schemas.microsoft.com/office/powerpoint/2010/main" val="149443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55F98-35E7-4814-A346-41F89C3D6778}" type="datetimeFigureOut">
              <a:rPr lang="pt-BR" smtClean="0"/>
              <a:t>20/03/2018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FD3F-AD52-4F0C-BC03-23AA2B0A27AC}" type="slidenum">
              <a:rPr lang="pt-BR" smtClean="0"/>
              <a:t>‹nº›</a:t>
            </a:fld>
            <a:endParaRPr lang="pt-BR"/>
          </a:p>
        </p:txBody>
      </p:sp>
    </p:spTree>
    <p:extLst>
      <p:ext uri="{BB962C8B-B14F-4D97-AF65-F5344CB8AC3E}">
        <p14:creationId xmlns:p14="http://schemas.microsoft.com/office/powerpoint/2010/main" val="2948206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782" cy="515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005504" y="5600891"/>
            <a:ext cx="7789207"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pt-BR" sz="3600" b="1" dirty="0">
                <a:latin typeface="Gibson" pitchFamily="50" charset="0"/>
              </a:rPr>
              <a:t>Residencial Jurema </a:t>
            </a:r>
          </a:p>
          <a:p>
            <a:pPr fontAlgn="t"/>
            <a:r>
              <a:rPr lang="pt-BR" sz="4500" b="1" dirty="0">
                <a:latin typeface="Gibson" pitchFamily="50" charset="0"/>
              </a:rPr>
              <a:t> </a:t>
            </a:r>
            <a:r>
              <a:rPr lang="pt-BR" sz="3200" b="1" dirty="0">
                <a:latin typeface="Gibson" pitchFamily="50" charset="0"/>
              </a:rPr>
              <a:t>Bezerros - PE  </a:t>
            </a:r>
          </a:p>
          <a:p>
            <a:pPr fontAlgn="t"/>
            <a:endParaRPr lang="pt-BR" sz="4500" dirty="0">
              <a:solidFill>
                <a:schemeClr val="accent1">
                  <a:lumMod val="75000"/>
                </a:schemeClr>
              </a:solidFill>
              <a:latin typeface="Gibson" pitchFamily="50" charset="0"/>
            </a:endParaRPr>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15" y="6237312"/>
            <a:ext cx="4810639" cy="633227"/>
          </a:xfrm>
          <a:prstGeom prst="rect">
            <a:avLst/>
          </a:prstGeom>
        </p:spPr>
      </p:pic>
      <p:pic>
        <p:nvPicPr>
          <p:cNvPr id="3" name="Image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6242527"/>
            <a:ext cx="4014761" cy="498132"/>
          </a:xfrm>
          <a:prstGeom prst="rect">
            <a:avLst/>
          </a:prstGeom>
        </p:spPr>
      </p:pic>
      <p:pic>
        <p:nvPicPr>
          <p:cNvPr id="2052" name="Picture 4" descr="Resultado de imagem para logo u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5443424"/>
            <a:ext cx="895185" cy="61436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5650330" y="5155859"/>
            <a:ext cx="2112736"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endParaRPr lang="pt-BR" sz="1100" b="1" dirty="0">
              <a:latin typeface="Gibson" pitchFamily="50" charset="0"/>
            </a:endParaRPr>
          </a:p>
          <a:p>
            <a:pPr fontAlgn="t"/>
            <a:r>
              <a:rPr lang="pt-BR" sz="1100" b="1" dirty="0">
                <a:latin typeface="Gibson" pitchFamily="50" charset="0"/>
              </a:rPr>
              <a:t>  Parcerias:</a:t>
            </a:r>
          </a:p>
          <a:p>
            <a:pPr fontAlgn="t"/>
            <a:endParaRPr lang="pt-BR" sz="1100" dirty="0">
              <a:solidFill>
                <a:schemeClr val="accent1">
                  <a:lumMod val="75000"/>
                </a:schemeClr>
              </a:solidFill>
              <a:latin typeface="Gibson" pitchFamily="50" charset="0"/>
            </a:endParaRPr>
          </a:p>
        </p:txBody>
      </p:sp>
      <p:sp>
        <p:nvSpPr>
          <p:cNvPr id="5" name="AutoShape 6" descr="Resultado de imagem para logo kyocera"/>
          <p:cNvSpPr>
            <a:spLocks noChangeAspect="1" noChangeArrowheads="1"/>
          </p:cNvSpPr>
          <p:nvPr/>
        </p:nvSpPr>
        <p:spPr bwMode="auto">
          <a:xfrm>
            <a:off x="155575" y="-2286000"/>
            <a:ext cx="4772025" cy="477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8" descr="Resultado de imagem para logo kyocera"/>
          <p:cNvSpPr>
            <a:spLocks noChangeAspect="1" noChangeArrowheads="1"/>
          </p:cNvSpPr>
          <p:nvPr/>
        </p:nvSpPr>
        <p:spPr bwMode="auto">
          <a:xfrm>
            <a:off x="307975" y="-2133600"/>
            <a:ext cx="4772025" cy="477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8" name="Picture 10" descr="Imagem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9331" y="5270025"/>
            <a:ext cx="961164" cy="96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4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5" y="6237312"/>
            <a:ext cx="4810639" cy="633227"/>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242527"/>
            <a:ext cx="4014761" cy="498132"/>
          </a:xfrm>
          <a:prstGeom prst="rect">
            <a:avLst/>
          </a:prstGeom>
        </p:spPr>
      </p:pic>
      <p:sp>
        <p:nvSpPr>
          <p:cNvPr id="2" name="Título 1"/>
          <p:cNvSpPr>
            <a:spLocks noGrp="1"/>
          </p:cNvSpPr>
          <p:nvPr>
            <p:ph type="ctrTitle"/>
          </p:nvPr>
        </p:nvSpPr>
        <p:spPr>
          <a:xfrm>
            <a:off x="539552" y="836712"/>
            <a:ext cx="8116985" cy="2162671"/>
          </a:xfrm>
        </p:spPr>
        <p:txBody>
          <a:bodyPr>
            <a:normAutofit fontScale="90000"/>
          </a:bodyPr>
          <a:lstStyle/>
          <a:p>
            <a:pPr algn="just"/>
            <a:r>
              <a:rPr lang="pt-BR" sz="2800" dirty="0"/>
              <a:t>O residencial Jurema foi financiado pelo Programa Minha Casa Minha Vida Entidades – FDS (Fundo de Desenvolvimento Social, promovido pela Caixa Econômica), e desenvolvido e implantado pela Universidade de Pernambuco (UPE), com apoio dos professores, através da Associação de Professores da Escola Politécnica (</a:t>
            </a:r>
            <a:r>
              <a:rPr lang="pt-BR" sz="2800" dirty="0" err="1"/>
              <a:t>Policonsult</a:t>
            </a:r>
            <a:r>
              <a:rPr lang="pt-BR" sz="2800" dirty="0"/>
              <a:t>).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356992"/>
            <a:ext cx="4331973" cy="243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0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5" y="6237312"/>
            <a:ext cx="4810639" cy="633227"/>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242527"/>
            <a:ext cx="4014761" cy="498132"/>
          </a:xfrm>
          <a:prstGeom prst="rect">
            <a:avLst/>
          </a:prstGeom>
        </p:spPr>
      </p:pic>
      <p:sp>
        <p:nvSpPr>
          <p:cNvPr id="4" name="Título 1"/>
          <p:cNvSpPr txBox="1">
            <a:spLocks/>
          </p:cNvSpPr>
          <p:nvPr/>
        </p:nvSpPr>
        <p:spPr>
          <a:xfrm>
            <a:off x="467543" y="1124744"/>
            <a:ext cx="8116985"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pt-BR" sz="2500" dirty="0"/>
              <a:t>Primeira experiência do Estado sendo realizada por meio de parceria da Secretaria de Habitação, através da Companhia Estadual de Habitação (</a:t>
            </a:r>
            <a:r>
              <a:rPr lang="pt-BR" sz="2500" dirty="0" err="1"/>
              <a:t>Cehab</a:t>
            </a:r>
            <a:r>
              <a:rPr lang="pt-BR" sz="2500" dirty="0"/>
              <a:t>), Universidade de Pernambuco e Kyocera Solar. </a:t>
            </a:r>
          </a:p>
          <a:p>
            <a:pPr algn="just"/>
            <a:endParaRPr lang="pt-BR" sz="2500" dirty="0"/>
          </a:p>
          <a:p>
            <a:pPr algn="just"/>
            <a:r>
              <a:rPr lang="pt-BR" sz="2500" dirty="0"/>
              <a:t>O habitacional tem 248 unidades e todas elas contém uma placa fotovoltaica capaz de produzir energia que será consumida na residência.</a:t>
            </a:r>
          </a:p>
          <a:p>
            <a:pPr algn="just"/>
            <a:endParaRPr lang="pt-BR" sz="2500" dirty="0"/>
          </a:p>
          <a:p>
            <a:pPr algn="just"/>
            <a:r>
              <a:rPr lang="pt-BR" sz="2500" dirty="0"/>
              <a:t>O residencial Jurema está com 97% das obras concluídas e deverá ser entregue até o final do primeiro semestre deste ano. Ao todo, foram investidos mais de R$ 15 milhões através dos parceiros envolvidos no empreendimento.</a:t>
            </a:r>
          </a:p>
          <a:p>
            <a:pPr algn="just"/>
            <a:endParaRPr lang="pt-BR" sz="2500" dirty="0"/>
          </a:p>
        </p:txBody>
      </p:sp>
    </p:spTree>
    <p:extLst>
      <p:ext uri="{BB962C8B-B14F-4D97-AF65-F5344CB8AC3E}">
        <p14:creationId xmlns:p14="http://schemas.microsoft.com/office/powerpoint/2010/main" val="207450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5" y="6237312"/>
            <a:ext cx="4810639" cy="633227"/>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242527"/>
            <a:ext cx="4014761" cy="498132"/>
          </a:xfrm>
          <a:prstGeom prst="rect">
            <a:avLst/>
          </a:prstGeom>
        </p:spPr>
      </p:pic>
      <p:sp>
        <p:nvSpPr>
          <p:cNvPr id="4" name="Título 1"/>
          <p:cNvSpPr txBox="1">
            <a:spLocks/>
          </p:cNvSpPr>
          <p:nvPr/>
        </p:nvSpPr>
        <p:spPr>
          <a:xfrm>
            <a:off x="395536" y="404664"/>
            <a:ext cx="8116985"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pt-BR" sz="2500" dirty="0"/>
              <a:t>De acordo com o Censo 2010 a população do município de Bezerros – PE, teve um tímido aumento </a:t>
            </a:r>
            <a:r>
              <a:rPr lang="pt-BR" sz="2500"/>
              <a:t>de 1.300 </a:t>
            </a:r>
            <a:r>
              <a:rPr lang="pt-BR" sz="2500" dirty="0"/>
              <a:t>habitantes em uma década, no entanto o consumo de eletricidade </a:t>
            </a:r>
            <a:r>
              <a:rPr lang="pt-BR" sz="2500" i="1" dirty="0"/>
              <a:t>per capita </a:t>
            </a:r>
            <a:r>
              <a:rPr lang="pt-BR" sz="2500" dirty="0"/>
              <a:t>passou de 18.762 para 25.994 KWh</a:t>
            </a:r>
            <a:r>
              <a:rPr lang="pt-BR" sz="2500" i="1" dirty="0"/>
              <a:t>.</a:t>
            </a:r>
          </a:p>
        </p:txBody>
      </p:sp>
    </p:spTree>
    <p:extLst>
      <p:ext uri="{BB962C8B-B14F-4D97-AF65-F5344CB8AC3E}">
        <p14:creationId xmlns:p14="http://schemas.microsoft.com/office/powerpoint/2010/main" val="85514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5" y="6237312"/>
            <a:ext cx="4810639" cy="633227"/>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242527"/>
            <a:ext cx="4014761" cy="498132"/>
          </a:xfrm>
          <a:prstGeom prst="rect">
            <a:avLst/>
          </a:prstGeom>
        </p:spPr>
      </p:pic>
      <p:sp>
        <p:nvSpPr>
          <p:cNvPr id="4" name="Título 1"/>
          <p:cNvSpPr txBox="1">
            <a:spLocks/>
          </p:cNvSpPr>
          <p:nvPr/>
        </p:nvSpPr>
        <p:spPr>
          <a:xfrm>
            <a:off x="467543" y="1124744"/>
            <a:ext cx="8116985"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pt-BR" sz="2500" dirty="0"/>
          </a:p>
        </p:txBody>
      </p:sp>
      <p:sp>
        <p:nvSpPr>
          <p:cNvPr id="5" name="Título 1"/>
          <p:cNvSpPr txBox="1">
            <a:spLocks/>
          </p:cNvSpPr>
          <p:nvPr/>
        </p:nvSpPr>
        <p:spPr>
          <a:xfrm>
            <a:off x="619943" y="548680"/>
            <a:ext cx="8116985"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pt-BR" sz="2500" dirty="0"/>
              <a:t>Os painéis geradores fotovoltaicos possuem garantia de até 25 anos.</a:t>
            </a:r>
          </a:p>
          <a:p>
            <a:pPr algn="just"/>
            <a:endParaRPr lang="pt-BR" sz="2500" dirty="0"/>
          </a:p>
          <a:p>
            <a:pPr algn="just"/>
            <a:r>
              <a:rPr lang="pt-BR" sz="2500" dirty="0"/>
              <a:t>Devido a faixa média de renda dos moradores a serem beneficiados, o impacto médio mensal da conta de energia elétrica no orçamento das famílias é considerável. Podendo chegar até 100% no valor da fatura mensal de energia elétrica, havendo uma produção sobressalente de energia, ao créditos ficam registrados no CPF do beneficiário através do Programa de Compensação de Créditos da concessionária de energia (CELPE/</a:t>
            </a:r>
            <a:r>
              <a:rPr lang="pt-BR" sz="2500" dirty="0" err="1"/>
              <a:t>Neoenergia</a:t>
            </a:r>
            <a:r>
              <a:rPr lang="pt-BR" sz="2500" dirty="0"/>
              <a:t>).</a:t>
            </a:r>
          </a:p>
        </p:txBody>
      </p:sp>
    </p:spTree>
    <p:extLst>
      <p:ext uri="{BB962C8B-B14F-4D97-AF65-F5344CB8AC3E}">
        <p14:creationId xmlns:p14="http://schemas.microsoft.com/office/powerpoint/2010/main" val="118116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5" y="6237312"/>
            <a:ext cx="4810639" cy="633227"/>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242527"/>
            <a:ext cx="4014761" cy="498132"/>
          </a:xfrm>
          <a:prstGeom prst="rect">
            <a:avLst/>
          </a:prstGeom>
        </p:spPr>
      </p:pic>
      <p:sp>
        <p:nvSpPr>
          <p:cNvPr id="4" name="Título 1"/>
          <p:cNvSpPr txBox="1">
            <a:spLocks/>
          </p:cNvSpPr>
          <p:nvPr/>
        </p:nvSpPr>
        <p:spPr>
          <a:xfrm>
            <a:off x="467543" y="1124744"/>
            <a:ext cx="8116985"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pt-BR" sz="2500" dirty="0"/>
          </a:p>
        </p:txBody>
      </p:sp>
      <p:sp>
        <p:nvSpPr>
          <p:cNvPr id="5" name="Título 1"/>
          <p:cNvSpPr txBox="1">
            <a:spLocks/>
          </p:cNvSpPr>
          <p:nvPr/>
        </p:nvSpPr>
        <p:spPr>
          <a:xfrm>
            <a:off x="619943" y="1277144"/>
            <a:ext cx="8116985"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pt-BR" sz="2500" dirty="0"/>
          </a:p>
        </p:txBody>
      </p:sp>
      <p:pic>
        <p:nvPicPr>
          <p:cNvPr id="9" name="Imagem 8" descr="C:\Users\geovanne.silva\Downloads\WhatsApp Image 2017-07-25 at 12.23.41.jpeg"/>
          <p:cNvPicPr/>
          <p:nvPr/>
        </p:nvPicPr>
        <p:blipFill>
          <a:blip r:embed="rId4">
            <a:extLst>
              <a:ext uri="{28A0092B-C50C-407E-A947-70E740481C1C}">
                <a14:useLocalDpi xmlns:a14="http://schemas.microsoft.com/office/drawing/2010/main" val="0"/>
              </a:ext>
            </a:extLst>
          </a:blip>
          <a:srcRect/>
          <a:stretch>
            <a:fillRect/>
          </a:stretch>
        </p:blipFill>
        <p:spPr bwMode="auto">
          <a:xfrm>
            <a:off x="1956317" y="3356992"/>
            <a:ext cx="5375603" cy="2677165"/>
          </a:xfrm>
          <a:prstGeom prst="rect">
            <a:avLst/>
          </a:prstGeom>
          <a:noFill/>
          <a:ln>
            <a:noFill/>
          </a:ln>
        </p:spPr>
      </p:pic>
      <p:pic>
        <p:nvPicPr>
          <p:cNvPr id="10" name="Imagem 9" descr="C:\Users\geovanne.silva\Downloads\WhatsApp Image 2017-07-25 at 12.23.41 (1).jpeg"/>
          <p:cNvPicPr/>
          <p:nvPr/>
        </p:nvPicPr>
        <p:blipFill>
          <a:blip r:embed="rId5">
            <a:extLst>
              <a:ext uri="{28A0092B-C50C-407E-A947-70E740481C1C}">
                <a14:useLocalDpi xmlns:a14="http://schemas.microsoft.com/office/drawing/2010/main" val="0"/>
              </a:ext>
            </a:extLst>
          </a:blip>
          <a:srcRect/>
          <a:stretch>
            <a:fillRect/>
          </a:stretch>
        </p:blipFill>
        <p:spPr bwMode="auto">
          <a:xfrm>
            <a:off x="1931881" y="116632"/>
            <a:ext cx="5400040" cy="3037205"/>
          </a:xfrm>
          <a:prstGeom prst="rect">
            <a:avLst/>
          </a:prstGeom>
          <a:noFill/>
          <a:ln>
            <a:noFill/>
          </a:ln>
        </p:spPr>
      </p:pic>
    </p:spTree>
    <p:extLst>
      <p:ext uri="{BB962C8B-B14F-4D97-AF65-F5344CB8AC3E}">
        <p14:creationId xmlns:p14="http://schemas.microsoft.com/office/powerpoint/2010/main" val="303428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950515"/>
            <a:ext cx="7700737" cy="955471"/>
          </a:xfrm>
          <a:prstGeom prst="rect">
            <a:avLst/>
          </a:prstGeom>
        </p:spPr>
      </p:pic>
      <p:pic>
        <p:nvPicPr>
          <p:cNvPr id="3" name="Picture 4" descr="Resultado de imagem para logo upe">
            <a:extLst>
              <a:ext uri="{FF2B5EF4-FFF2-40B4-BE49-F238E27FC236}">
                <a16:creationId xmlns:a16="http://schemas.microsoft.com/office/drawing/2014/main" id="{E6B4D9D2-E760-4EC3-96D1-02A73E3267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82136"/>
            <a:ext cx="1434159" cy="9842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agem relacionada">
            <a:extLst>
              <a:ext uri="{FF2B5EF4-FFF2-40B4-BE49-F238E27FC236}">
                <a16:creationId xmlns:a16="http://schemas.microsoft.com/office/drawing/2014/main" id="{58CD4483-F8D2-4F9E-BE5F-B9B7A87F5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860387"/>
            <a:ext cx="1296144" cy="105034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8D8B29C7-26FE-46E5-9226-A278ED107DA7}"/>
              </a:ext>
            </a:extLst>
          </p:cNvPr>
          <p:cNvSpPr txBox="1"/>
          <p:nvPr/>
        </p:nvSpPr>
        <p:spPr>
          <a:xfrm>
            <a:off x="467543" y="624523"/>
            <a:ext cx="7988769" cy="2400657"/>
          </a:xfrm>
          <a:prstGeom prst="rect">
            <a:avLst/>
          </a:prstGeom>
          <a:noFill/>
        </p:spPr>
        <p:txBody>
          <a:bodyPr wrap="square" rtlCol="0">
            <a:spAutoFit/>
          </a:bodyPr>
          <a:lstStyle/>
          <a:p>
            <a:pPr algn="ctr"/>
            <a:r>
              <a:rPr lang="pt-BR" sz="3200" b="1" dirty="0">
                <a:solidFill>
                  <a:schemeClr val="bg1"/>
                </a:solidFill>
              </a:rPr>
              <a:t>Muito obrigado!</a:t>
            </a:r>
          </a:p>
          <a:p>
            <a:endParaRPr lang="pt-BR" dirty="0">
              <a:solidFill>
                <a:schemeClr val="bg1"/>
              </a:solidFill>
            </a:endParaRPr>
          </a:p>
          <a:p>
            <a:r>
              <a:rPr lang="pt-BR" sz="2000" b="1" dirty="0">
                <a:solidFill>
                  <a:schemeClr val="bg1"/>
                </a:solidFill>
              </a:rPr>
              <a:t>Raul Goiana Novaes Menezes</a:t>
            </a:r>
          </a:p>
          <a:p>
            <a:r>
              <a:rPr lang="pt-BR" sz="2000" dirty="0">
                <a:solidFill>
                  <a:schemeClr val="bg1"/>
                </a:solidFill>
              </a:rPr>
              <a:t>Diretor Presidente – CEHAB/</a:t>
            </a:r>
            <a:r>
              <a:rPr lang="pt-BR" sz="2000" dirty="0" err="1">
                <a:solidFill>
                  <a:schemeClr val="bg1"/>
                </a:solidFill>
              </a:rPr>
              <a:t>SecHab</a:t>
            </a:r>
            <a:r>
              <a:rPr lang="pt-BR" sz="2000" dirty="0">
                <a:solidFill>
                  <a:schemeClr val="bg1"/>
                </a:solidFill>
              </a:rPr>
              <a:t> PE</a:t>
            </a:r>
          </a:p>
          <a:p>
            <a:r>
              <a:rPr lang="pt-BR" sz="2000" dirty="0">
                <a:solidFill>
                  <a:schemeClr val="bg1"/>
                </a:solidFill>
              </a:rPr>
              <a:t>(81) 3182-7501 / (87) 99940-7240</a:t>
            </a:r>
          </a:p>
          <a:p>
            <a:r>
              <a:rPr lang="pt-BR" sz="2000" dirty="0">
                <a:solidFill>
                  <a:schemeClr val="bg1"/>
                </a:solidFill>
              </a:rPr>
              <a:t>raul.goiana@cehab.pe.gov.br</a:t>
            </a:r>
          </a:p>
          <a:p>
            <a:endParaRPr lang="pt-BR" sz="2000" b="1" dirty="0">
              <a:solidFill>
                <a:schemeClr val="bg1"/>
              </a:solidFill>
            </a:endParaRPr>
          </a:p>
        </p:txBody>
      </p:sp>
      <p:sp>
        <p:nvSpPr>
          <p:cNvPr id="7" name="CaixaDeTexto 6">
            <a:extLst>
              <a:ext uri="{FF2B5EF4-FFF2-40B4-BE49-F238E27FC236}">
                <a16:creationId xmlns:a16="http://schemas.microsoft.com/office/drawing/2014/main" id="{F2E3406C-C04D-427B-B4AC-CE8EB5F997C3}"/>
              </a:ext>
            </a:extLst>
          </p:cNvPr>
          <p:cNvSpPr txBox="1"/>
          <p:nvPr/>
        </p:nvSpPr>
        <p:spPr>
          <a:xfrm>
            <a:off x="-145466" y="4149080"/>
            <a:ext cx="3236241" cy="892552"/>
          </a:xfrm>
          <a:prstGeom prst="rect">
            <a:avLst/>
          </a:prstGeom>
          <a:noFill/>
        </p:spPr>
        <p:txBody>
          <a:bodyPr wrap="square" rtlCol="0">
            <a:spAutoFit/>
          </a:bodyPr>
          <a:lstStyle/>
          <a:p>
            <a:pPr algn="ctr"/>
            <a:r>
              <a:rPr lang="pt-BR" sz="3200" b="1" dirty="0">
                <a:solidFill>
                  <a:schemeClr val="bg1"/>
                </a:solidFill>
              </a:rPr>
              <a:t>Parceiros</a:t>
            </a:r>
            <a:endParaRPr lang="pt-BR" sz="2000" dirty="0">
              <a:solidFill>
                <a:schemeClr val="bg1"/>
              </a:solidFill>
            </a:endParaRPr>
          </a:p>
          <a:p>
            <a:endParaRPr lang="pt-BR" sz="2000" b="1" dirty="0">
              <a:solidFill>
                <a:schemeClr val="bg1"/>
              </a:solidFill>
            </a:endParaRPr>
          </a:p>
        </p:txBody>
      </p:sp>
    </p:spTree>
    <p:extLst>
      <p:ext uri="{BB962C8B-B14F-4D97-AF65-F5344CB8AC3E}">
        <p14:creationId xmlns:p14="http://schemas.microsoft.com/office/powerpoint/2010/main" val="367491003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315</Words>
  <Application>Microsoft Office PowerPoint</Application>
  <PresentationFormat>Apresentação na tela (4:3)</PresentationFormat>
  <Paragraphs>21</Paragraphs>
  <Slides>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vt:i4>
      </vt:variant>
    </vt:vector>
  </HeadingPairs>
  <TitlesOfParts>
    <vt:vector size="11" baseType="lpstr">
      <vt:lpstr>Arial</vt:lpstr>
      <vt:lpstr>Calibri</vt:lpstr>
      <vt:lpstr>Gibson</vt:lpstr>
      <vt:lpstr>Tema do Office</vt:lpstr>
      <vt:lpstr>Apresentação do PowerPoint</vt:lpstr>
      <vt:lpstr>O residencial Jurema foi financiado pelo Programa Minha Casa Minha Vida Entidades – FDS (Fundo de Desenvolvimento Social, promovido pela Caixa Econômica), e desenvolvido e implantado pela Universidade de Pernambuco (UPE), com apoio dos professores, através da Associação de Professores da Escola Politécnica (Policonsult).  </vt:lpstr>
      <vt:lpstr>Apresentação do PowerPoint</vt:lpstr>
      <vt:lpstr>Apresentação do PowerPoint</vt:lpstr>
      <vt:lpstr>Apresentação do PowerPoint</vt:lpstr>
      <vt:lpstr>Apresentação do PowerPoint</vt:lpstr>
      <vt:lpstr>Apresentação do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Thamires da Silva Ferreira de Lima</dc:creator>
  <cp:lastModifiedBy>MCEVENTOSDEL01</cp:lastModifiedBy>
  <cp:revision>114</cp:revision>
  <dcterms:created xsi:type="dcterms:W3CDTF">2017-04-11T17:44:28Z</dcterms:created>
  <dcterms:modified xsi:type="dcterms:W3CDTF">2018-03-20T16:10:05Z</dcterms:modified>
</cp:coreProperties>
</file>