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94" r:id="rId2"/>
    <p:sldId id="259" r:id="rId3"/>
    <p:sldId id="260" r:id="rId4"/>
    <p:sldId id="346" r:id="rId5"/>
    <p:sldId id="364" r:id="rId6"/>
    <p:sldId id="369" r:id="rId7"/>
    <p:sldId id="366" r:id="rId8"/>
    <p:sldId id="376" r:id="rId9"/>
    <p:sldId id="397" r:id="rId10"/>
    <p:sldId id="393" r:id="rId11"/>
    <p:sldId id="396" r:id="rId12"/>
    <p:sldId id="256" r:id="rId13"/>
    <p:sldId id="266" r:id="rId14"/>
    <p:sldId id="267" r:id="rId15"/>
    <p:sldId id="268" r:id="rId16"/>
    <p:sldId id="270" r:id="rId17"/>
    <p:sldId id="271" r:id="rId18"/>
    <p:sldId id="263" r:id="rId19"/>
    <p:sldId id="360" r:id="rId20"/>
    <p:sldId id="264" r:id="rId21"/>
    <p:sldId id="357" r:id="rId22"/>
    <p:sldId id="286" r:id="rId23"/>
    <p:sldId id="358" r:id="rId24"/>
    <p:sldId id="269" r:id="rId25"/>
    <p:sldId id="272" r:id="rId26"/>
    <p:sldId id="279" r:id="rId27"/>
    <p:sldId id="280" r:id="rId28"/>
    <p:sldId id="281" r:id="rId29"/>
    <p:sldId id="282" r:id="rId30"/>
    <p:sldId id="359" r:id="rId31"/>
    <p:sldId id="297" r:id="rId32"/>
    <p:sldId id="298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icrosoft YaHei UI" panose="020B0503020204020204" pitchFamily="34" charset="-122"/>
      <p:regular r:id="rId39"/>
      <p:bold r:id="rId40"/>
    </p:embeddedFont>
    <p:embeddedFont>
      <p:font typeface="Open Sans" panose="020B0604020202020204" charset="0"/>
      <p:regular r:id="rId41"/>
      <p:bold r:id="rId42"/>
      <p:italic r:id="rId43"/>
      <p:boldItalic r:id="rId44"/>
    </p:embeddedFont>
  </p:embeddedFont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6866"/>
    <a:srgbClr val="D38373"/>
    <a:srgbClr val="EAEAEA"/>
    <a:srgbClr val="BF4C49"/>
    <a:srgbClr val="D7AB9D"/>
    <a:srgbClr val="C7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85162B-02FE-4356-BB47-C3E961C8290D}">
  <a:tblStyle styleId="{0F85162B-02FE-4356-BB47-C3E961C829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 snapToGrid="0">
      <p:cViewPr>
        <p:scale>
          <a:sx n="59" d="100"/>
          <a:sy n="59" d="100"/>
        </p:scale>
        <p:origin x="146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105149DF-9B18-4B85-B4F7-8FA32AF029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B80FC29A-BD27-412D-8974-4E001F84F1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90">
            <a:extLst>
              <a:ext uri="{FF2B5EF4-FFF2-40B4-BE49-F238E27FC236}">
                <a16:creationId xmlns:a16="http://schemas.microsoft.com/office/drawing/2014/main" id="{865BFADC-8296-4F37-BB9E-C65734F6D46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33475" y="696913"/>
            <a:ext cx="4648200" cy="3486150"/>
          </a:xfrm>
          <a:noFill/>
          <a:ln>
            <a:headEnd/>
            <a:tailEnd/>
          </a:ln>
        </p:spPr>
      </p:sp>
      <p:sp>
        <p:nvSpPr>
          <p:cNvPr id="4099" name="Shape 91">
            <a:extLst>
              <a:ext uri="{FF2B5EF4-FFF2-40B4-BE49-F238E27FC236}">
                <a16:creationId xmlns:a16="http://schemas.microsoft.com/office/drawing/2014/main" id="{6FFF4AD7-29F7-42A0-859C-3C7551B93CD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92150" y="4416425"/>
            <a:ext cx="553085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2614" tIns="92614" rIns="92614" bIns="92614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18">
            <a:extLst>
              <a:ext uri="{FF2B5EF4-FFF2-40B4-BE49-F238E27FC236}">
                <a16:creationId xmlns:a16="http://schemas.microsoft.com/office/drawing/2014/main" id="{9551B8E8-1100-4768-A56D-D496579C91E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22531" name="Shape 119">
            <a:extLst>
              <a:ext uri="{FF2B5EF4-FFF2-40B4-BE49-F238E27FC236}">
                <a16:creationId xmlns:a16="http://schemas.microsoft.com/office/drawing/2014/main" id="{6C31A13D-622F-4AD9-9D67-79575C2304A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18">
            <a:extLst>
              <a:ext uri="{FF2B5EF4-FFF2-40B4-BE49-F238E27FC236}">
                <a16:creationId xmlns:a16="http://schemas.microsoft.com/office/drawing/2014/main" id="{835F5F95-0994-4D25-98A2-126FA2505A0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24579" name="Shape 119">
            <a:extLst>
              <a:ext uri="{FF2B5EF4-FFF2-40B4-BE49-F238E27FC236}">
                <a16:creationId xmlns:a16="http://schemas.microsoft.com/office/drawing/2014/main" id="{594E2297-175E-41A5-9AD5-B0A47FD33DB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81">
            <a:extLst>
              <a:ext uri="{FF2B5EF4-FFF2-40B4-BE49-F238E27FC236}">
                <a16:creationId xmlns:a16="http://schemas.microsoft.com/office/drawing/2014/main" id="{9D08CD3E-470F-4B44-B769-E2A956CA6AA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29699" name="Shape 82">
            <a:extLst>
              <a:ext uri="{FF2B5EF4-FFF2-40B4-BE49-F238E27FC236}">
                <a16:creationId xmlns:a16="http://schemas.microsoft.com/office/drawing/2014/main" id="{FC219B24-4B56-48E0-B0AD-6C772B8808D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275">
            <a:extLst>
              <a:ext uri="{FF2B5EF4-FFF2-40B4-BE49-F238E27FC236}">
                <a16:creationId xmlns:a16="http://schemas.microsoft.com/office/drawing/2014/main" id="{A682B765-7775-4AFA-B365-620760EB98D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31747" name="Shape 276">
            <a:extLst>
              <a:ext uri="{FF2B5EF4-FFF2-40B4-BE49-F238E27FC236}">
                <a16:creationId xmlns:a16="http://schemas.microsoft.com/office/drawing/2014/main" id="{6BBB12C3-CB27-4DF2-910D-629EF2677EC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299">
            <a:extLst>
              <a:ext uri="{FF2B5EF4-FFF2-40B4-BE49-F238E27FC236}">
                <a16:creationId xmlns:a16="http://schemas.microsoft.com/office/drawing/2014/main" id="{FF5F8FF9-4BFC-4C89-BF56-06C3F522222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5" name="Shape 300">
            <a:extLst>
              <a:ext uri="{FF2B5EF4-FFF2-40B4-BE49-F238E27FC236}">
                <a16:creationId xmlns:a16="http://schemas.microsoft.com/office/drawing/2014/main" id="{DFE075BE-2B73-4B68-906A-9E77A936DB0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318">
            <a:extLst>
              <a:ext uri="{FF2B5EF4-FFF2-40B4-BE49-F238E27FC236}">
                <a16:creationId xmlns:a16="http://schemas.microsoft.com/office/drawing/2014/main" id="{C15141F8-06A2-40A3-9F5E-49833BE9402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35843" name="Shape 319">
            <a:extLst>
              <a:ext uri="{FF2B5EF4-FFF2-40B4-BE49-F238E27FC236}">
                <a16:creationId xmlns:a16="http://schemas.microsoft.com/office/drawing/2014/main" id="{506C4A59-1E45-4DB5-8395-3B7BA1DB472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356">
            <a:extLst>
              <a:ext uri="{FF2B5EF4-FFF2-40B4-BE49-F238E27FC236}">
                <a16:creationId xmlns:a16="http://schemas.microsoft.com/office/drawing/2014/main" id="{EF22693A-BF38-49CC-8D97-5C71B8F7E74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37891" name="Shape 357">
            <a:extLst>
              <a:ext uri="{FF2B5EF4-FFF2-40B4-BE49-F238E27FC236}">
                <a16:creationId xmlns:a16="http://schemas.microsoft.com/office/drawing/2014/main" id="{4164254C-25E0-41BC-BB41-6617715BC1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370">
            <a:extLst>
              <a:ext uri="{FF2B5EF4-FFF2-40B4-BE49-F238E27FC236}">
                <a16:creationId xmlns:a16="http://schemas.microsoft.com/office/drawing/2014/main" id="{D1D07BA7-8F8C-4F88-A3A0-15D89D7EFAC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39939" name="Shape 371">
            <a:extLst>
              <a:ext uri="{FF2B5EF4-FFF2-40B4-BE49-F238E27FC236}">
                <a16:creationId xmlns:a16="http://schemas.microsoft.com/office/drawing/2014/main" id="{0012EB95-08FB-4F76-A63E-B8C952A91C9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204">
            <a:extLst>
              <a:ext uri="{FF2B5EF4-FFF2-40B4-BE49-F238E27FC236}">
                <a16:creationId xmlns:a16="http://schemas.microsoft.com/office/drawing/2014/main" id="{727F0E79-303D-41B0-8819-76AA9D00D6A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41987" name="Shape 205">
            <a:extLst>
              <a:ext uri="{FF2B5EF4-FFF2-40B4-BE49-F238E27FC236}">
                <a16:creationId xmlns:a16="http://schemas.microsoft.com/office/drawing/2014/main" id="{F1C30940-696A-49DA-BCB0-755F6597BCB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204">
            <a:extLst>
              <a:ext uri="{FF2B5EF4-FFF2-40B4-BE49-F238E27FC236}">
                <a16:creationId xmlns:a16="http://schemas.microsoft.com/office/drawing/2014/main" id="{C136DCAB-48EB-42B4-9E46-7FABD97428E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44035" name="Shape 205">
            <a:extLst>
              <a:ext uri="{FF2B5EF4-FFF2-40B4-BE49-F238E27FC236}">
                <a16:creationId xmlns:a16="http://schemas.microsoft.com/office/drawing/2014/main" id="{011F55A1-ACDA-482F-A09D-13C95C879C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18">
            <a:extLst>
              <a:ext uri="{FF2B5EF4-FFF2-40B4-BE49-F238E27FC236}">
                <a16:creationId xmlns:a16="http://schemas.microsoft.com/office/drawing/2014/main" id="{06CA6C99-A584-47FF-8CC9-F4F01814796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6147" name="Shape 119">
            <a:extLst>
              <a:ext uri="{FF2B5EF4-FFF2-40B4-BE49-F238E27FC236}">
                <a16:creationId xmlns:a16="http://schemas.microsoft.com/office/drawing/2014/main" id="{9ADA1C37-AB2D-4A20-A482-8947974C6CE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222">
            <a:extLst>
              <a:ext uri="{FF2B5EF4-FFF2-40B4-BE49-F238E27FC236}">
                <a16:creationId xmlns:a16="http://schemas.microsoft.com/office/drawing/2014/main" id="{D2BCB31B-4F29-4811-A033-C4BA6895561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46083" name="Shape 223">
            <a:extLst>
              <a:ext uri="{FF2B5EF4-FFF2-40B4-BE49-F238E27FC236}">
                <a16:creationId xmlns:a16="http://schemas.microsoft.com/office/drawing/2014/main" id="{F292422D-4FD3-4115-9EFA-F40F0A4048B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222">
            <a:extLst>
              <a:ext uri="{FF2B5EF4-FFF2-40B4-BE49-F238E27FC236}">
                <a16:creationId xmlns:a16="http://schemas.microsoft.com/office/drawing/2014/main" id="{DBCB4697-ED30-4832-BCBD-7EBC834A362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48131" name="Shape 223">
            <a:extLst>
              <a:ext uri="{FF2B5EF4-FFF2-40B4-BE49-F238E27FC236}">
                <a16:creationId xmlns:a16="http://schemas.microsoft.com/office/drawing/2014/main" id="{C105C866-715D-4B03-AD09-6FEE0C6B4B9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hape 645">
            <a:extLst>
              <a:ext uri="{FF2B5EF4-FFF2-40B4-BE49-F238E27FC236}">
                <a16:creationId xmlns:a16="http://schemas.microsoft.com/office/drawing/2014/main" id="{646C78A9-7315-4C83-9AE9-7E8269B75CB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7827" name="Shape 646">
            <a:extLst>
              <a:ext uri="{FF2B5EF4-FFF2-40B4-BE49-F238E27FC236}">
                <a16:creationId xmlns:a16="http://schemas.microsoft.com/office/drawing/2014/main" id="{F3E6C514-FF07-4B6B-AB94-BE23F8519A1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331">
            <a:extLst>
              <a:ext uri="{FF2B5EF4-FFF2-40B4-BE49-F238E27FC236}">
                <a16:creationId xmlns:a16="http://schemas.microsoft.com/office/drawing/2014/main" id="{EBA3BF52-8A6C-4DEC-89CC-713E1B2F3D6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51203" name="Shape 332">
            <a:extLst>
              <a:ext uri="{FF2B5EF4-FFF2-40B4-BE49-F238E27FC236}">
                <a16:creationId xmlns:a16="http://schemas.microsoft.com/office/drawing/2014/main" id="{C785D088-E3E0-49FA-B6DB-E2DACAD06E2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388">
            <a:extLst>
              <a:ext uri="{FF2B5EF4-FFF2-40B4-BE49-F238E27FC236}">
                <a16:creationId xmlns:a16="http://schemas.microsoft.com/office/drawing/2014/main" id="{A3E0CC74-B641-4C33-9277-0FF6655AD6B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3251" name="Shape 389">
            <a:extLst>
              <a:ext uri="{FF2B5EF4-FFF2-40B4-BE49-F238E27FC236}">
                <a16:creationId xmlns:a16="http://schemas.microsoft.com/office/drawing/2014/main" id="{4679BF2E-F920-4998-8871-A36B324337F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532">
            <a:extLst>
              <a:ext uri="{FF2B5EF4-FFF2-40B4-BE49-F238E27FC236}">
                <a16:creationId xmlns:a16="http://schemas.microsoft.com/office/drawing/2014/main" id="{67AD36CB-CB66-4119-82EC-6492EF282AA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55299" name="Shape 533">
            <a:extLst>
              <a:ext uri="{FF2B5EF4-FFF2-40B4-BE49-F238E27FC236}">
                <a16:creationId xmlns:a16="http://schemas.microsoft.com/office/drawing/2014/main" id="{082058E1-2B1D-425A-A406-010F8B6DFCE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544">
            <a:extLst>
              <a:ext uri="{FF2B5EF4-FFF2-40B4-BE49-F238E27FC236}">
                <a16:creationId xmlns:a16="http://schemas.microsoft.com/office/drawing/2014/main" id="{66A07081-6EEE-460C-B52C-2A62709FE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57347" name="Shape 545">
            <a:extLst>
              <a:ext uri="{FF2B5EF4-FFF2-40B4-BE49-F238E27FC236}">
                <a16:creationId xmlns:a16="http://schemas.microsoft.com/office/drawing/2014/main" id="{2E85E4E5-203B-4543-A7A8-BC26B382338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556">
            <a:extLst>
              <a:ext uri="{FF2B5EF4-FFF2-40B4-BE49-F238E27FC236}">
                <a16:creationId xmlns:a16="http://schemas.microsoft.com/office/drawing/2014/main" id="{1627495E-7928-47F2-B8CE-41A9B66CB52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59395" name="Shape 557">
            <a:extLst>
              <a:ext uri="{FF2B5EF4-FFF2-40B4-BE49-F238E27FC236}">
                <a16:creationId xmlns:a16="http://schemas.microsoft.com/office/drawing/2014/main" id="{50E3F954-7344-4E37-9CEF-93FF69696FC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hape 568">
            <a:extLst>
              <a:ext uri="{FF2B5EF4-FFF2-40B4-BE49-F238E27FC236}">
                <a16:creationId xmlns:a16="http://schemas.microsoft.com/office/drawing/2014/main" id="{B833CFEE-B1BC-4F32-B320-9D8CAEB3C3E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61443" name="Shape 569">
            <a:extLst>
              <a:ext uri="{FF2B5EF4-FFF2-40B4-BE49-F238E27FC236}">
                <a16:creationId xmlns:a16="http://schemas.microsoft.com/office/drawing/2014/main" id="{698AC571-53F9-4EAD-BBCB-6263A43C20F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674">
            <a:extLst>
              <a:ext uri="{FF2B5EF4-FFF2-40B4-BE49-F238E27FC236}">
                <a16:creationId xmlns:a16="http://schemas.microsoft.com/office/drawing/2014/main" id="{7863E029-7C33-4E58-8A26-3FF9829A2D0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3491" name="Shape 675">
            <a:extLst>
              <a:ext uri="{FF2B5EF4-FFF2-40B4-BE49-F238E27FC236}">
                <a16:creationId xmlns:a16="http://schemas.microsoft.com/office/drawing/2014/main" id="{540EAA9A-8964-46E0-A01D-FEE5A48E895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38">
            <a:extLst>
              <a:ext uri="{FF2B5EF4-FFF2-40B4-BE49-F238E27FC236}">
                <a16:creationId xmlns:a16="http://schemas.microsoft.com/office/drawing/2014/main" id="{985065BA-1C71-4788-B997-D1E78F1B48A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8195" name="Shape 139">
            <a:extLst>
              <a:ext uri="{FF2B5EF4-FFF2-40B4-BE49-F238E27FC236}">
                <a16:creationId xmlns:a16="http://schemas.microsoft.com/office/drawing/2014/main" id="{09909A03-ECA6-46C4-BF3B-D8D18C41ABE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38">
            <a:extLst>
              <a:ext uri="{FF2B5EF4-FFF2-40B4-BE49-F238E27FC236}">
                <a16:creationId xmlns:a16="http://schemas.microsoft.com/office/drawing/2014/main" id="{5F431CF7-E4E8-4925-AC9B-DC779A5B30C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10243" name="Shape 139">
            <a:extLst>
              <a:ext uri="{FF2B5EF4-FFF2-40B4-BE49-F238E27FC236}">
                <a16:creationId xmlns:a16="http://schemas.microsoft.com/office/drawing/2014/main" id="{EC9CFEA1-F3F0-4CC4-8A64-27E0CA32823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18">
            <a:extLst>
              <a:ext uri="{FF2B5EF4-FFF2-40B4-BE49-F238E27FC236}">
                <a16:creationId xmlns:a16="http://schemas.microsoft.com/office/drawing/2014/main" id="{3045D102-EFC4-4B98-8E7E-57491580543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12291" name="Shape 119">
            <a:extLst>
              <a:ext uri="{FF2B5EF4-FFF2-40B4-BE49-F238E27FC236}">
                <a16:creationId xmlns:a16="http://schemas.microsoft.com/office/drawing/2014/main" id="{29466F3B-9494-4589-8D75-B607B99A945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18">
            <a:extLst>
              <a:ext uri="{FF2B5EF4-FFF2-40B4-BE49-F238E27FC236}">
                <a16:creationId xmlns:a16="http://schemas.microsoft.com/office/drawing/2014/main" id="{E6C37B8C-A48D-4261-A4C2-780DDC1BD9B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14339" name="Shape 119">
            <a:extLst>
              <a:ext uri="{FF2B5EF4-FFF2-40B4-BE49-F238E27FC236}">
                <a16:creationId xmlns:a16="http://schemas.microsoft.com/office/drawing/2014/main" id="{A58C8D9D-8CB8-483C-A399-392E53980D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15C4927E-A8C2-49DA-AD8B-BB0EBA772B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F44BD1D4-F8C2-47C0-A4FB-60E8B64BD5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</a:pPr>
            <a:endParaRPr lang="pt-BR" altLang="pt-BR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C1998B45-8A77-46E3-AEF1-79FF6694684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1C1A45-9AA1-4168-A319-7728F6F55709}" type="slidenum">
              <a:rPr lang="pt-BR" altLang="pt-BR" sz="14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pt-BR" altLang="pt-BR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:a16="http://schemas.microsoft.com/office/drawing/2014/main" id="{160B7F8D-4907-45FC-9311-418F4036F2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8435" name="Espaço Reservado para Anotações 2">
            <a:extLst>
              <a:ext uri="{FF2B5EF4-FFF2-40B4-BE49-F238E27FC236}">
                <a16:creationId xmlns:a16="http://schemas.microsoft.com/office/drawing/2014/main" id="{B3D404B7-6E86-4F80-A74A-2620315544E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</a:pPr>
            <a:endParaRPr lang="pt-BR" altLang="pt-BR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id="{EECA1B86-85F8-467C-A353-5FC5DE7C03A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9736A1-E84F-47E9-9727-81EB98AC4339}" type="slidenum">
              <a:rPr lang="pt-BR" altLang="pt-BR" sz="14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pt-BR" altLang="pt-BR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18">
            <a:extLst>
              <a:ext uri="{FF2B5EF4-FFF2-40B4-BE49-F238E27FC236}">
                <a16:creationId xmlns:a16="http://schemas.microsoft.com/office/drawing/2014/main" id="{3C434CCB-193C-4375-BBF4-356377056FC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/>
          </a:p>
        </p:txBody>
      </p:sp>
      <p:sp>
        <p:nvSpPr>
          <p:cNvPr id="20483" name="Shape 119">
            <a:extLst>
              <a:ext uri="{FF2B5EF4-FFF2-40B4-BE49-F238E27FC236}">
                <a16:creationId xmlns:a16="http://schemas.microsoft.com/office/drawing/2014/main" id="{9A160533-4209-4FD9-A65A-1D08D39513B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75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04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988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0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920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02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618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752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07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14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14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>
            <a:extLst>
              <a:ext uri="{FF2B5EF4-FFF2-40B4-BE49-F238E27FC236}">
                <a16:creationId xmlns:a16="http://schemas.microsoft.com/office/drawing/2014/main" id="{B188A72C-043A-4D3F-86A1-27083F27C02B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  <p:sp>
        <p:nvSpPr>
          <p:cNvPr id="1027" name="Shape 7">
            <a:extLst>
              <a:ext uri="{FF2B5EF4-FFF2-40B4-BE49-F238E27FC236}">
                <a16:creationId xmlns:a16="http://schemas.microsoft.com/office/drawing/2014/main" id="{70CD2864-9634-4D63-AE64-0BE19AFAB3C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  <p:sp>
        <p:nvSpPr>
          <p:cNvPr id="1028" name="Shape 8">
            <a:extLst>
              <a:ext uri="{FF2B5EF4-FFF2-40B4-BE49-F238E27FC236}">
                <a16:creationId xmlns:a16="http://schemas.microsoft.com/office/drawing/2014/main" id="{DD0D883F-FA01-4D2C-BB90-8A6697C19A26}"/>
              </a:ext>
            </a:extLst>
          </p:cNvPr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 sz="1200">
              <a:solidFill>
                <a:srgbClr val="88888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9" name="Shape 9">
            <a:extLst>
              <a:ext uri="{FF2B5EF4-FFF2-40B4-BE49-F238E27FC236}">
                <a16:creationId xmlns:a16="http://schemas.microsoft.com/office/drawing/2014/main" id="{8EA6A2CC-E0B2-4E69-9C99-38EF41752773}"/>
              </a:ext>
            </a:extLst>
          </p:cNvPr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200">
              <a:solidFill>
                <a:srgbClr val="88888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30" name="Shape 10">
            <a:extLst>
              <a:ext uri="{FF2B5EF4-FFF2-40B4-BE49-F238E27FC236}">
                <a16:creationId xmlns:a16="http://schemas.microsoft.com/office/drawing/2014/main" id="{206FA242-3844-4E39-9AD1-52B80761533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ct val="25000"/>
              <a:defRPr/>
            </a:pPr>
            <a:fld id="{560DDE74-039A-4007-A730-CF929DF1502A}" type="slidenum">
              <a:rPr lang="pt-BR" altLang="pt-BR"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algn="r" eaLnBrk="1" hangingPunct="1">
                <a:buSzPct val="25000"/>
                <a:defRPr/>
              </a:pPr>
              <a:t>‹nº›</a:t>
            </a:fld>
            <a:endParaRPr lang="pt-BR" altLang="pt-BR" sz="1200">
              <a:solidFill>
                <a:srgbClr val="88888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8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10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55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hape 93">
            <a:extLst>
              <a:ext uri="{FF2B5EF4-FFF2-40B4-BE49-F238E27FC236}">
                <a16:creationId xmlns:a16="http://schemas.microsoft.com/office/drawing/2014/main" id="{B0D6BDFE-A9D6-4C59-A5BA-DECAC731C7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Shape 94">
            <a:extLst>
              <a:ext uri="{FF2B5EF4-FFF2-40B4-BE49-F238E27FC236}">
                <a16:creationId xmlns:a16="http://schemas.microsoft.com/office/drawing/2014/main" id="{A5A41020-9BBB-4CFA-9E1A-0DED05A9325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4075113"/>
            <a:ext cx="27336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Shape 95">
            <a:extLst>
              <a:ext uri="{FF2B5EF4-FFF2-40B4-BE49-F238E27FC236}">
                <a16:creationId xmlns:a16="http://schemas.microsoft.com/office/drawing/2014/main" id="{6634AF43-C868-4DCE-88A5-181804D73DC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2454275"/>
            <a:ext cx="273367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Shape 96">
            <a:extLst>
              <a:ext uri="{FF2B5EF4-FFF2-40B4-BE49-F238E27FC236}">
                <a16:creationId xmlns:a16="http://schemas.microsoft.com/office/drawing/2014/main" id="{74C8F1B6-DB69-4FF0-BED2-66ABA0D91B3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2384425"/>
            <a:ext cx="28448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Shape 97">
            <a:extLst>
              <a:ext uri="{FF2B5EF4-FFF2-40B4-BE49-F238E27FC236}">
                <a16:creationId xmlns:a16="http://schemas.microsoft.com/office/drawing/2014/main" id="{622D75A4-F89E-4404-8B76-202DED4410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763588"/>
            <a:ext cx="3005137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Shape 98">
            <a:extLst>
              <a:ext uri="{FF2B5EF4-FFF2-40B4-BE49-F238E27FC236}">
                <a16:creationId xmlns:a16="http://schemas.microsoft.com/office/drawing/2014/main" id="{E3E38B03-12D8-406D-8065-ACC85E1C701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18678" r="5836" b="18678"/>
          <a:stretch>
            <a:fillRect/>
          </a:stretch>
        </p:blipFill>
        <p:spPr bwMode="auto">
          <a:xfrm>
            <a:off x="1258888" y="614363"/>
            <a:ext cx="30940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Shape 99">
            <a:extLst>
              <a:ext uri="{FF2B5EF4-FFF2-40B4-BE49-F238E27FC236}">
                <a16:creationId xmlns:a16="http://schemas.microsoft.com/office/drawing/2014/main" id="{BF3820DE-E73E-4609-AD9F-2CAECB36E4C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81" name="Shape 100">
            <a:extLst>
              <a:ext uri="{FF2B5EF4-FFF2-40B4-BE49-F238E27FC236}">
                <a16:creationId xmlns:a16="http://schemas.microsoft.com/office/drawing/2014/main" id="{C6E1FB09-0378-42D3-9A44-E6BCA518FC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82" name="Shape 101">
            <a:extLst>
              <a:ext uri="{FF2B5EF4-FFF2-40B4-BE49-F238E27FC236}">
                <a16:creationId xmlns:a16="http://schemas.microsoft.com/office/drawing/2014/main" id="{2DB00F76-80BC-4EF8-A98E-8095F15003B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Shape 97">
            <a:extLst>
              <a:ext uri="{FF2B5EF4-FFF2-40B4-BE49-F238E27FC236}">
                <a16:creationId xmlns:a16="http://schemas.microsoft.com/office/drawing/2014/main" id="{41EF2A5D-9990-489F-80C2-FA4542BA642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4035425"/>
            <a:ext cx="3005137" cy="149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5704F37-444B-4ACF-8EFA-7576053863F4}"/>
              </a:ext>
            </a:extLst>
          </p:cNvPr>
          <p:cNvSpPr txBox="1"/>
          <p:nvPr/>
        </p:nvSpPr>
        <p:spPr>
          <a:xfrm>
            <a:off x="5827713" y="5146675"/>
            <a:ext cx="2227262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/>
                <a:sym typeface="Arial"/>
              </a:rPr>
              <a:t>SERVIDOR MUNICIPAL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B8E110A-D53B-4126-860C-680D547EEFAF}"/>
              </a:ext>
            </a:extLst>
          </p:cNvPr>
          <p:cNvSpPr txBox="1"/>
          <p:nvPr/>
        </p:nvSpPr>
        <p:spPr>
          <a:xfrm>
            <a:off x="2409825" y="3475038"/>
            <a:ext cx="2225675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/>
                <a:sym typeface="Arial"/>
              </a:rPr>
              <a:t>   REGULARIZAÇÃO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77A5E12-E78F-435E-AE07-1EF210FB3FF6}"/>
              </a:ext>
            </a:extLst>
          </p:cNvPr>
          <p:cNvSpPr txBox="1"/>
          <p:nvPr/>
        </p:nvSpPr>
        <p:spPr>
          <a:xfrm>
            <a:off x="2441575" y="5159375"/>
            <a:ext cx="2227263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/>
                <a:sym typeface="Arial"/>
              </a:rPr>
              <a:t>      PARCERIA MCMV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00E2B72-F1D9-4BCD-ABFA-564F3CB036EF}"/>
              </a:ext>
            </a:extLst>
          </p:cNvPr>
          <p:cNvSpPr txBox="1"/>
          <p:nvPr/>
        </p:nvSpPr>
        <p:spPr>
          <a:xfrm>
            <a:off x="5835650" y="3460750"/>
            <a:ext cx="2225675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/>
                <a:sym typeface="Arial"/>
              </a:rPr>
              <a:t>        URBANIZAÇÃO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2D5FA1B-178A-403D-9ABB-2AA0E42A2219}"/>
              </a:ext>
            </a:extLst>
          </p:cNvPr>
          <p:cNvSpPr txBox="1"/>
          <p:nvPr/>
        </p:nvSpPr>
        <p:spPr>
          <a:xfrm>
            <a:off x="5845175" y="1851025"/>
            <a:ext cx="2225675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/>
                <a:sym typeface="Arial"/>
              </a:rPr>
              <a:t>      LOCAÇÃO SOCIAL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E3FB9B2-3C9E-4815-85B5-04DB3E9475D5}"/>
              </a:ext>
            </a:extLst>
          </p:cNvPr>
          <p:cNvSpPr txBox="1"/>
          <p:nvPr/>
        </p:nvSpPr>
        <p:spPr>
          <a:xfrm>
            <a:off x="2484438" y="1855788"/>
            <a:ext cx="2368550" cy="2778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/>
                <a:sym typeface="Arial"/>
              </a:rPr>
              <a:t> PPP DA HABITAÇÃO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28">
            <a:extLst>
              <a:ext uri="{FF2B5EF4-FFF2-40B4-BE49-F238E27FC236}">
                <a16:creationId xmlns:a16="http://schemas.microsoft.com/office/drawing/2014/main" id="{5E5789F9-2872-4F36-8CBA-8F1111536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b="1">
                <a:solidFill>
                  <a:srgbClr val="FFFFFF"/>
                </a:solidFill>
                <a:latin typeface="Open Sans" charset="0"/>
                <a:sym typeface="Open Sans" charset="0"/>
              </a:rPr>
              <a:t>PARCERIA MCMV - CONTEXTO ATUAL</a:t>
            </a:r>
          </a:p>
        </p:txBody>
      </p:sp>
      <p:cxnSp>
        <p:nvCxnSpPr>
          <p:cNvPr id="21507" name="Shape 129">
            <a:extLst>
              <a:ext uri="{FF2B5EF4-FFF2-40B4-BE49-F238E27FC236}">
                <a16:creationId xmlns:a16="http://schemas.microsoft.com/office/drawing/2014/main" id="{79DAB0C7-9C7C-4D94-B19C-498DD9A49F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Shape 130">
            <a:extLst>
              <a:ext uri="{FF2B5EF4-FFF2-40B4-BE49-F238E27FC236}">
                <a16:creationId xmlns:a16="http://schemas.microsoft.com/office/drawing/2014/main" id="{231544EF-A59C-428E-AF1F-8304993EB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1509" name="Shape 133">
            <a:extLst>
              <a:ext uri="{FF2B5EF4-FFF2-40B4-BE49-F238E27FC236}">
                <a16:creationId xmlns:a16="http://schemas.microsoft.com/office/drawing/2014/main" id="{277D2FF6-3A75-43A2-920E-77C374FE56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17831" r="61269" b="25102"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Shape 134">
            <a:extLst>
              <a:ext uri="{FF2B5EF4-FFF2-40B4-BE49-F238E27FC236}">
                <a16:creationId xmlns:a16="http://schemas.microsoft.com/office/drawing/2014/main" id="{6D306082-FEEC-4909-BACE-B2A6F49BE68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Shape 135">
            <a:extLst>
              <a:ext uri="{FF2B5EF4-FFF2-40B4-BE49-F238E27FC236}">
                <a16:creationId xmlns:a16="http://schemas.microsoft.com/office/drawing/2014/main" id="{0D47F708-BF8E-42B7-A621-A61A24173A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Shape 136">
            <a:extLst>
              <a:ext uri="{FF2B5EF4-FFF2-40B4-BE49-F238E27FC236}">
                <a16:creationId xmlns:a16="http://schemas.microsoft.com/office/drawing/2014/main" id="{DBE9918F-40CD-4B69-B2E1-37E1C15E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738" y="5732463"/>
            <a:ext cx="337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latin typeface="Open Sans" charset="0"/>
                <a:sym typeface="Open Sans" charset="0"/>
              </a:rPr>
              <a:t>Fonte: Plano Municipal de Habitação (2016)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897C19B-8554-4BA7-ACDB-B912324FAA65}"/>
              </a:ext>
            </a:extLst>
          </p:cNvPr>
          <p:cNvGraphicFramePr>
            <a:graphicFrameLocks noGrp="1"/>
          </p:cNvGraphicFramePr>
          <p:nvPr/>
        </p:nvGraphicFramePr>
        <p:xfrm>
          <a:off x="277813" y="1325563"/>
          <a:ext cx="7866062" cy="3498849"/>
        </p:xfrm>
        <a:graphic>
          <a:graphicData uri="http://schemas.openxmlformats.org/drawingml/2006/table">
            <a:tbl>
              <a:tblPr firstRow="1" bandRow="1">
                <a:tableStyleId>{0F85162B-02FE-4356-BB47-C3E961C8290D}</a:tableStyleId>
              </a:tblPr>
              <a:tblGrid>
                <a:gridCol w="1514077">
                  <a:extLst>
                    <a:ext uri="{9D8B030D-6E8A-4147-A177-3AD203B41FA5}">
                      <a16:colId xmlns:a16="http://schemas.microsoft.com/office/drawing/2014/main" val="235680265"/>
                    </a:ext>
                  </a:extLst>
                </a:gridCol>
                <a:gridCol w="1464652">
                  <a:extLst>
                    <a:ext uri="{9D8B030D-6E8A-4147-A177-3AD203B41FA5}">
                      <a16:colId xmlns:a16="http://schemas.microsoft.com/office/drawing/2014/main" val="2994716747"/>
                    </a:ext>
                  </a:extLst>
                </a:gridCol>
                <a:gridCol w="1371501">
                  <a:extLst>
                    <a:ext uri="{9D8B030D-6E8A-4147-A177-3AD203B41FA5}">
                      <a16:colId xmlns:a16="http://schemas.microsoft.com/office/drawing/2014/main" val="1694298850"/>
                    </a:ext>
                  </a:extLst>
                </a:gridCol>
                <a:gridCol w="1817783">
                  <a:extLst>
                    <a:ext uri="{9D8B030D-6E8A-4147-A177-3AD203B41FA5}">
                      <a16:colId xmlns:a16="http://schemas.microsoft.com/office/drawing/2014/main" val="684215443"/>
                    </a:ext>
                  </a:extLst>
                </a:gridCol>
                <a:gridCol w="1698049">
                  <a:extLst>
                    <a:ext uri="{9D8B030D-6E8A-4147-A177-3AD203B41FA5}">
                      <a16:colId xmlns:a16="http://schemas.microsoft.com/office/drawing/2014/main" val="1457386058"/>
                    </a:ext>
                  </a:extLst>
                </a:gridCol>
              </a:tblGrid>
              <a:tr h="897014"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marL="91433" marR="9143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ENTREGUES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EM OBRAS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CONTRATAÇÃO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À CONTRATAR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078385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MCMV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1.308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13.102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2.126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35.779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829152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OUC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68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1.324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2.386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584399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PPP GESP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126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1.589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marL="91433" marR="91433" marT="45717" marB="4571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016686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PPP PMSP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10.000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69806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marL="91433" marR="91433"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1.502</a:t>
                      </a:r>
                    </a:p>
                  </a:txBody>
                  <a:tcPr marL="91433" marR="91433"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15.928</a:t>
                      </a:r>
                    </a:p>
                  </a:txBody>
                  <a:tcPr marL="91433" marR="91433"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6.101</a:t>
                      </a:r>
                    </a:p>
                  </a:txBody>
                  <a:tcPr marL="91433" marR="91433"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45.779</a:t>
                      </a:r>
                    </a:p>
                  </a:txBody>
                  <a:tcPr marL="91433" marR="91433" marT="45717" marB="4571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244521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33ECB6D2-24EF-4E12-8E70-AB335F8D3E06}"/>
              </a:ext>
            </a:extLst>
          </p:cNvPr>
          <p:cNvSpPr/>
          <p:nvPr/>
        </p:nvSpPr>
        <p:spPr>
          <a:xfrm>
            <a:off x="1795463" y="4297363"/>
            <a:ext cx="4638675" cy="52705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28">
            <a:extLst>
              <a:ext uri="{FF2B5EF4-FFF2-40B4-BE49-F238E27FC236}">
                <a16:creationId xmlns:a16="http://schemas.microsoft.com/office/drawing/2014/main" id="{0D494F90-5AF5-4E41-A1B8-8904653BD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b="1">
                <a:solidFill>
                  <a:srgbClr val="FFFFFF"/>
                </a:solidFill>
                <a:latin typeface="Open Sans" charset="0"/>
                <a:sym typeface="Open Sans" charset="0"/>
              </a:rPr>
              <a:t>PARCERIA MCMV - CONTEXTO ATUAL</a:t>
            </a:r>
          </a:p>
        </p:txBody>
      </p:sp>
      <p:cxnSp>
        <p:nvCxnSpPr>
          <p:cNvPr id="23555" name="Shape 129">
            <a:extLst>
              <a:ext uri="{FF2B5EF4-FFF2-40B4-BE49-F238E27FC236}">
                <a16:creationId xmlns:a16="http://schemas.microsoft.com/office/drawing/2014/main" id="{85D2656B-B129-48A0-8484-6BAEA8DCA7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6" name="Shape 130">
            <a:extLst>
              <a:ext uri="{FF2B5EF4-FFF2-40B4-BE49-F238E27FC236}">
                <a16:creationId xmlns:a16="http://schemas.microsoft.com/office/drawing/2014/main" id="{9D86CBD6-459D-4A3D-A488-0EDBD2710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3557" name="Shape 133">
            <a:extLst>
              <a:ext uri="{FF2B5EF4-FFF2-40B4-BE49-F238E27FC236}">
                <a16:creationId xmlns:a16="http://schemas.microsoft.com/office/drawing/2014/main" id="{778C6DF4-9EB7-4B99-83CB-EFE76930999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17831" r="61269" b="25102"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Shape 134">
            <a:extLst>
              <a:ext uri="{FF2B5EF4-FFF2-40B4-BE49-F238E27FC236}">
                <a16:creationId xmlns:a16="http://schemas.microsoft.com/office/drawing/2014/main" id="{34461494-BDDA-4BF5-8F33-0335947AF9A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Shape 135">
            <a:extLst>
              <a:ext uri="{FF2B5EF4-FFF2-40B4-BE49-F238E27FC236}">
                <a16:creationId xmlns:a16="http://schemas.microsoft.com/office/drawing/2014/main" id="{FCE9E00B-6395-4859-906A-9F301F46E6B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Shape 136">
            <a:extLst>
              <a:ext uri="{FF2B5EF4-FFF2-40B4-BE49-F238E27FC236}">
                <a16:creationId xmlns:a16="http://schemas.microsoft.com/office/drawing/2014/main" id="{123D6F04-9E08-44DF-9DFC-D581F0A1E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738" y="5732463"/>
            <a:ext cx="337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latin typeface="Open Sans" charset="0"/>
                <a:sym typeface="Open Sans" charset="0"/>
              </a:rPr>
              <a:t>Fonte: Plano Municipal de Habitação (2016)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897C19B-8554-4BA7-ACDB-B912324FAA65}"/>
              </a:ext>
            </a:extLst>
          </p:cNvPr>
          <p:cNvGraphicFramePr>
            <a:graphicFrameLocks noGrp="1"/>
          </p:cNvGraphicFramePr>
          <p:nvPr/>
        </p:nvGraphicFramePr>
        <p:xfrm>
          <a:off x="277813" y="1325563"/>
          <a:ext cx="7866062" cy="3498849"/>
        </p:xfrm>
        <a:graphic>
          <a:graphicData uri="http://schemas.openxmlformats.org/drawingml/2006/table">
            <a:tbl>
              <a:tblPr firstRow="1" bandRow="1">
                <a:tableStyleId>{0F85162B-02FE-4356-BB47-C3E961C8290D}</a:tableStyleId>
              </a:tblPr>
              <a:tblGrid>
                <a:gridCol w="1514077">
                  <a:extLst>
                    <a:ext uri="{9D8B030D-6E8A-4147-A177-3AD203B41FA5}">
                      <a16:colId xmlns:a16="http://schemas.microsoft.com/office/drawing/2014/main" val="235680265"/>
                    </a:ext>
                  </a:extLst>
                </a:gridCol>
                <a:gridCol w="1464652">
                  <a:extLst>
                    <a:ext uri="{9D8B030D-6E8A-4147-A177-3AD203B41FA5}">
                      <a16:colId xmlns:a16="http://schemas.microsoft.com/office/drawing/2014/main" val="2994716747"/>
                    </a:ext>
                  </a:extLst>
                </a:gridCol>
                <a:gridCol w="1371501">
                  <a:extLst>
                    <a:ext uri="{9D8B030D-6E8A-4147-A177-3AD203B41FA5}">
                      <a16:colId xmlns:a16="http://schemas.microsoft.com/office/drawing/2014/main" val="1694298850"/>
                    </a:ext>
                  </a:extLst>
                </a:gridCol>
                <a:gridCol w="1817783">
                  <a:extLst>
                    <a:ext uri="{9D8B030D-6E8A-4147-A177-3AD203B41FA5}">
                      <a16:colId xmlns:a16="http://schemas.microsoft.com/office/drawing/2014/main" val="684215443"/>
                    </a:ext>
                  </a:extLst>
                </a:gridCol>
                <a:gridCol w="1698049">
                  <a:extLst>
                    <a:ext uri="{9D8B030D-6E8A-4147-A177-3AD203B41FA5}">
                      <a16:colId xmlns:a16="http://schemas.microsoft.com/office/drawing/2014/main" val="1457386058"/>
                    </a:ext>
                  </a:extLst>
                </a:gridCol>
              </a:tblGrid>
              <a:tr h="897014"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marL="91433" marR="9143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ENTREGUES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EM OBRAS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CONTRATAÇÃO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À CONTRATAR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078385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MCMV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1.308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13.102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2.126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35.779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829152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OUC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68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1.324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2.386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584399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PPP GESP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126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1.589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marL="91433" marR="91433" marT="45717" marB="4571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016686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PPP PMSP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10.000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69806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marL="91433" marR="91433"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1.502</a:t>
                      </a:r>
                    </a:p>
                  </a:txBody>
                  <a:tcPr marL="91433" marR="91433"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15.928</a:t>
                      </a:r>
                    </a:p>
                  </a:txBody>
                  <a:tcPr marL="91433" marR="91433"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6.101</a:t>
                      </a:r>
                    </a:p>
                  </a:txBody>
                  <a:tcPr marL="91433" marR="91433"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45.779</a:t>
                      </a:r>
                    </a:p>
                  </a:txBody>
                  <a:tcPr marL="91433" marR="91433" marT="45717" marB="4571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244521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33ECB6D2-24EF-4E12-8E70-AB335F8D3E06}"/>
              </a:ext>
            </a:extLst>
          </p:cNvPr>
          <p:cNvSpPr/>
          <p:nvPr/>
        </p:nvSpPr>
        <p:spPr>
          <a:xfrm>
            <a:off x="1795463" y="4297363"/>
            <a:ext cx="4638675" cy="52705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9647BA27-8420-43BF-8ACD-3D0DB5EAF8E6}"/>
              </a:ext>
            </a:extLst>
          </p:cNvPr>
          <p:cNvSpPr/>
          <p:nvPr/>
        </p:nvSpPr>
        <p:spPr>
          <a:xfrm>
            <a:off x="1795463" y="5121275"/>
            <a:ext cx="4638675" cy="5286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607" name="CaixaDeTexto 2">
            <a:extLst>
              <a:ext uri="{FF2B5EF4-FFF2-40B4-BE49-F238E27FC236}">
                <a16:creationId xmlns:a16="http://schemas.microsoft.com/office/drawing/2014/main" id="{122CC38B-2087-4DBF-887E-25F1E0E7B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50" y="5151438"/>
            <a:ext cx="186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2400" b="1"/>
              <a:t>23.531 UHS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hape 84">
            <a:extLst>
              <a:ext uri="{FF2B5EF4-FFF2-40B4-BE49-F238E27FC236}">
                <a16:creationId xmlns:a16="http://schemas.microsoft.com/office/drawing/2014/main" id="{6D00AAC4-F183-4C9E-93D8-E7F0AFB3ED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Shape 85">
            <a:extLst>
              <a:ext uri="{FF2B5EF4-FFF2-40B4-BE49-F238E27FC236}">
                <a16:creationId xmlns:a16="http://schemas.microsoft.com/office/drawing/2014/main" id="{ACFF898F-5C51-42A0-B3A3-83E1D31E1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8676" name="Shape 86">
            <a:extLst>
              <a:ext uri="{FF2B5EF4-FFF2-40B4-BE49-F238E27FC236}">
                <a16:creationId xmlns:a16="http://schemas.microsoft.com/office/drawing/2014/main" id="{A1765993-765E-468B-A605-30C2189C50E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18678" r="5836" b="18678"/>
          <a:stretch>
            <a:fillRect/>
          </a:stretch>
        </p:blipFill>
        <p:spPr bwMode="auto">
          <a:xfrm>
            <a:off x="920750" y="1187450"/>
            <a:ext cx="73025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Shape 87">
            <a:extLst>
              <a:ext uri="{FF2B5EF4-FFF2-40B4-BE49-F238E27FC236}">
                <a16:creationId xmlns:a16="http://schemas.microsoft.com/office/drawing/2014/main" id="{665D92FC-A35A-4F20-A52C-2BEDDCFFECE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5735638"/>
            <a:ext cx="735012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Shape 88">
            <a:extLst>
              <a:ext uri="{FF2B5EF4-FFF2-40B4-BE49-F238E27FC236}">
                <a16:creationId xmlns:a16="http://schemas.microsoft.com/office/drawing/2014/main" id="{DBC922A1-F457-44C2-9827-5D5BB6E6A30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5799138"/>
            <a:ext cx="112395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278">
            <a:extLst>
              <a:ext uri="{FF2B5EF4-FFF2-40B4-BE49-F238E27FC236}">
                <a16:creationId xmlns:a16="http://schemas.microsoft.com/office/drawing/2014/main" id="{52C15BBE-7D64-4EA9-ADB7-4A55354701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2225" y="1293813"/>
            <a:ext cx="7170738" cy="1155700"/>
          </a:xfrm>
        </p:spPr>
        <p:txBody>
          <a:bodyPr tIns="45700" bIns="45700"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br>
              <a:rPr lang="pt-BR" altLang="pt-BR" sz="3000">
                <a:solidFill>
                  <a:srgbClr val="666666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</a:br>
            <a:br>
              <a:rPr lang="pt-BR" altLang="pt-BR" sz="24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endParaRPr lang="pt-BR" altLang="pt-BR" sz="2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79" name="Shape 279">
            <a:extLst>
              <a:ext uri="{FF2B5EF4-FFF2-40B4-BE49-F238E27FC236}">
                <a16:creationId xmlns:a16="http://schemas.microsoft.com/office/drawing/2014/main" id="{34A1EB97-FC99-4A85-80C7-815D83CD709F}"/>
              </a:ext>
            </a:extLst>
          </p:cNvPr>
          <p:cNvSpPr/>
          <p:nvPr/>
        </p:nvSpPr>
        <p:spPr>
          <a:xfrm>
            <a:off x="3124200" y="1352550"/>
            <a:ext cx="2782888" cy="4533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algn="ctr" eaLnBrk="1" fontAlgn="auto" hangingPunct="1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algn="ctr" eaLnBrk="1" fontAlgn="auto" hangingPunct="1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  <a:defRPr/>
            </a:pPr>
            <a:r>
              <a:rPr lang="pt-BR" sz="2000" b="1" u="sng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Complementar</a:t>
            </a:r>
            <a:r>
              <a:rPr lang="pt-BR" sz="2000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a produção de HIS e HMP com novas fontes de financiamento</a:t>
            </a:r>
          </a:p>
        </p:txBody>
      </p:sp>
      <p:sp>
        <p:nvSpPr>
          <p:cNvPr id="280" name="Shape 280">
            <a:extLst>
              <a:ext uri="{FF2B5EF4-FFF2-40B4-BE49-F238E27FC236}">
                <a16:creationId xmlns:a16="http://schemas.microsoft.com/office/drawing/2014/main" id="{3A5EDB68-0870-407B-BB71-70440A8D1411}"/>
              </a:ext>
            </a:extLst>
          </p:cNvPr>
          <p:cNvSpPr/>
          <p:nvPr/>
        </p:nvSpPr>
        <p:spPr>
          <a:xfrm>
            <a:off x="176213" y="1352550"/>
            <a:ext cx="2782887" cy="4533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algn="ctr" eaLnBrk="1" fontAlgn="auto" hangingPunct="1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algn="ctr" eaLnBrk="1" fontAlgn="auto" hangingPunct="1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  <a:defRPr/>
            </a:pPr>
            <a:r>
              <a:rPr lang="pt-BR" sz="2000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Incentivar a </a:t>
            </a:r>
            <a:r>
              <a:rPr lang="pt-BR" sz="2000" b="1" u="sng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utilização</a:t>
            </a:r>
            <a:r>
              <a:rPr lang="pt-BR" sz="2000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de áreas ociosas e fora de ZEIS</a:t>
            </a:r>
          </a:p>
        </p:txBody>
      </p:sp>
      <p:sp>
        <p:nvSpPr>
          <p:cNvPr id="281" name="Shape 281">
            <a:extLst>
              <a:ext uri="{FF2B5EF4-FFF2-40B4-BE49-F238E27FC236}">
                <a16:creationId xmlns:a16="http://schemas.microsoft.com/office/drawing/2014/main" id="{0B069D32-113B-4818-A986-965DCB11950D}"/>
              </a:ext>
            </a:extLst>
          </p:cNvPr>
          <p:cNvSpPr/>
          <p:nvPr/>
        </p:nvSpPr>
        <p:spPr>
          <a:xfrm>
            <a:off x="6072188" y="1352550"/>
            <a:ext cx="2782887" cy="4533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algn="ctr" eaLnBrk="1" fontAlgn="auto" hangingPunct="1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  <a:defRPr/>
            </a:pPr>
            <a:r>
              <a:rPr lang="pt-BR" sz="2000" b="1" u="sng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Requalificar </a:t>
            </a:r>
            <a:r>
              <a:rPr lang="pt-BR" sz="2000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equipamentos</a:t>
            </a:r>
            <a:r>
              <a:rPr lang="pt-BR" sz="2000" b="1" u="sng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000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públicos</a:t>
            </a:r>
          </a:p>
        </p:txBody>
      </p:sp>
      <p:sp>
        <p:nvSpPr>
          <p:cNvPr id="30726" name="Shape 282">
            <a:extLst>
              <a:ext uri="{FF2B5EF4-FFF2-40B4-BE49-F238E27FC236}">
                <a16:creationId xmlns:a16="http://schemas.microsoft.com/office/drawing/2014/main" id="{960AF9F0-F8B1-4174-A162-C6FB30654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352550"/>
            <a:ext cx="1116013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38"/>
              </a:spcBef>
            </a:pPr>
            <a:r>
              <a:rPr lang="pt-BR" altLang="pt-BR" sz="4800" b="1">
                <a:solidFill>
                  <a:srgbClr val="F1C232"/>
                </a:solidFill>
                <a:latin typeface="Open Sans" charset="0"/>
                <a:sym typeface="Open Sans" charset="0"/>
              </a:rPr>
              <a:t>01</a:t>
            </a:r>
          </a:p>
        </p:txBody>
      </p:sp>
      <p:sp>
        <p:nvSpPr>
          <p:cNvPr id="30727" name="Shape 283">
            <a:extLst>
              <a:ext uri="{FF2B5EF4-FFF2-40B4-BE49-F238E27FC236}">
                <a16:creationId xmlns:a16="http://schemas.microsoft.com/office/drawing/2014/main" id="{F91CEFC0-4043-4DFC-956F-F89ADBC4B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1352550"/>
            <a:ext cx="11144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38"/>
              </a:spcBef>
            </a:pPr>
            <a:r>
              <a:rPr lang="pt-BR" altLang="pt-BR" sz="4800" b="1">
                <a:solidFill>
                  <a:srgbClr val="F1C232"/>
                </a:solidFill>
                <a:latin typeface="Open Sans" charset="0"/>
                <a:sym typeface="Open Sans" charset="0"/>
              </a:rPr>
              <a:t>02</a:t>
            </a:r>
          </a:p>
        </p:txBody>
      </p:sp>
      <p:sp>
        <p:nvSpPr>
          <p:cNvPr id="30728" name="Shape 284">
            <a:extLst>
              <a:ext uri="{FF2B5EF4-FFF2-40B4-BE49-F238E27FC236}">
                <a16:creationId xmlns:a16="http://schemas.microsoft.com/office/drawing/2014/main" id="{CE245A0C-263E-41F3-A143-D1B2579E8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1352550"/>
            <a:ext cx="111601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38"/>
              </a:spcBef>
            </a:pPr>
            <a:r>
              <a:rPr lang="pt-BR" altLang="pt-BR" sz="4800" b="1">
                <a:solidFill>
                  <a:srgbClr val="F1C232"/>
                </a:solidFill>
                <a:latin typeface="Open Sans" charset="0"/>
                <a:sym typeface="Open Sans" charset="0"/>
              </a:rPr>
              <a:t>03</a:t>
            </a:r>
          </a:p>
        </p:txBody>
      </p:sp>
      <p:pic>
        <p:nvPicPr>
          <p:cNvPr id="30729" name="Shape 285">
            <a:extLst>
              <a:ext uri="{FF2B5EF4-FFF2-40B4-BE49-F238E27FC236}">
                <a16:creationId xmlns:a16="http://schemas.microsoft.com/office/drawing/2014/main" id="{2B8059FC-D642-4632-AFE5-8EE9A91F84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98713"/>
            <a:ext cx="2095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Shape 286">
            <a:extLst>
              <a:ext uri="{FF2B5EF4-FFF2-40B4-BE49-F238E27FC236}">
                <a16:creationId xmlns:a16="http://schemas.microsoft.com/office/drawing/2014/main" id="{02616A34-91C4-4F82-A3AE-267B62D8719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2155825"/>
            <a:ext cx="1500187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31" name="Shape 287">
            <a:extLst>
              <a:ext uri="{FF2B5EF4-FFF2-40B4-BE49-F238E27FC236}">
                <a16:creationId xmlns:a16="http://schemas.microsoft.com/office/drawing/2014/main" id="{850A5E25-F6C3-4158-B590-0DEFC0DE6A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2" name="Shape 288">
            <a:extLst>
              <a:ext uri="{FF2B5EF4-FFF2-40B4-BE49-F238E27FC236}">
                <a16:creationId xmlns:a16="http://schemas.microsoft.com/office/drawing/2014/main" id="{B1B59274-772C-4DD7-80D9-9E7EF5B81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37000"/>
              <a:buFont typeface="Arial" panose="020B0604020202020204" pitchFamily="34" charset="0"/>
              <a:buNone/>
            </a:pPr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OBJETIVOS DA PPP</a:t>
            </a:r>
          </a:p>
        </p:txBody>
      </p:sp>
      <p:sp>
        <p:nvSpPr>
          <p:cNvPr id="30733" name="Shape 289">
            <a:extLst>
              <a:ext uri="{FF2B5EF4-FFF2-40B4-BE49-F238E27FC236}">
                <a16:creationId xmlns:a16="http://schemas.microsoft.com/office/drawing/2014/main" id="{AF2A8F22-F724-42CC-8C10-B7D4DC96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0" name="Shape 290">
            <a:extLst>
              <a:ext uri="{FF2B5EF4-FFF2-40B4-BE49-F238E27FC236}">
                <a16:creationId xmlns:a16="http://schemas.microsoft.com/office/drawing/2014/main" id="{7FAAADFB-6B5C-4371-B11B-C63F454D60EB}"/>
              </a:ext>
            </a:extLst>
          </p:cNvPr>
          <p:cNvSpPr/>
          <p:nvPr/>
        </p:nvSpPr>
        <p:spPr>
          <a:xfrm>
            <a:off x="176213" y="1336675"/>
            <a:ext cx="2782887" cy="7508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pt-BR" sz="4800" b="1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</a:p>
        </p:txBody>
      </p:sp>
      <p:sp>
        <p:nvSpPr>
          <p:cNvPr id="30735" name="Shape 291">
            <a:extLst>
              <a:ext uri="{FF2B5EF4-FFF2-40B4-BE49-F238E27FC236}">
                <a16:creationId xmlns:a16="http://schemas.microsoft.com/office/drawing/2014/main" id="{A119C94A-CF01-4EB7-A595-0CD2D74B6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025" y="1336675"/>
            <a:ext cx="2782888" cy="750888"/>
          </a:xfrm>
          <a:prstGeom prst="rect">
            <a:avLst/>
          </a:prstGeom>
          <a:solidFill>
            <a:srgbClr val="E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38"/>
              </a:spcBef>
            </a:pPr>
            <a:r>
              <a:rPr lang="pt-BR" altLang="pt-BR" sz="4800" b="1">
                <a:solidFill>
                  <a:srgbClr val="FFFFFF"/>
                </a:solidFill>
                <a:latin typeface="Open Sans" charset="0"/>
                <a:sym typeface="Open Sans" charset="0"/>
              </a:rPr>
              <a:t>02</a:t>
            </a:r>
          </a:p>
        </p:txBody>
      </p:sp>
      <p:sp>
        <p:nvSpPr>
          <p:cNvPr id="30736" name="Shape 292">
            <a:extLst>
              <a:ext uri="{FF2B5EF4-FFF2-40B4-BE49-F238E27FC236}">
                <a16:creationId xmlns:a16="http://schemas.microsoft.com/office/drawing/2014/main" id="{9BDD5A8D-8811-4276-AFE0-6A9E65FF7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1336675"/>
            <a:ext cx="2782887" cy="750888"/>
          </a:xfrm>
          <a:prstGeom prst="rect">
            <a:avLst/>
          </a:prstGeom>
          <a:solidFill>
            <a:srgbClr val="B044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38"/>
              </a:spcBef>
            </a:pPr>
            <a:r>
              <a:rPr lang="pt-BR" altLang="pt-BR" sz="4800" b="1">
                <a:solidFill>
                  <a:srgbClr val="FFFFFF"/>
                </a:solidFill>
                <a:latin typeface="Open Sans" charset="0"/>
                <a:sym typeface="Open Sans" charset="0"/>
              </a:rPr>
              <a:t>03</a:t>
            </a:r>
          </a:p>
        </p:txBody>
      </p:sp>
      <p:pic>
        <p:nvPicPr>
          <p:cNvPr id="30737" name="Shape 293">
            <a:extLst>
              <a:ext uri="{FF2B5EF4-FFF2-40B4-BE49-F238E27FC236}">
                <a16:creationId xmlns:a16="http://schemas.microsoft.com/office/drawing/2014/main" id="{0A51A797-2602-4CB3-83C6-4E96ADEECC8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1922463"/>
            <a:ext cx="24145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Shape 294">
            <a:extLst>
              <a:ext uri="{FF2B5EF4-FFF2-40B4-BE49-F238E27FC236}">
                <a16:creationId xmlns:a16="http://schemas.microsoft.com/office/drawing/2014/main" id="{923675AA-61AD-4204-97F6-AE3E6DB3D4B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Shape 295">
            <a:extLst>
              <a:ext uri="{FF2B5EF4-FFF2-40B4-BE49-F238E27FC236}">
                <a16:creationId xmlns:a16="http://schemas.microsoft.com/office/drawing/2014/main" id="{6941B5D0-2EBC-4954-9969-5154E2FD10C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Shape 296">
            <a:extLst>
              <a:ext uri="{FF2B5EF4-FFF2-40B4-BE49-F238E27FC236}">
                <a16:creationId xmlns:a16="http://schemas.microsoft.com/office/drawing/2014/main" id="{96AABF6F-28A9-40BA-9EAE-19E90DD74E3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Gráfico 2" descr="Lista de verificação">
            <a:extLst>
              <a:ext uri="{FF2B5EF4-FFF2-40B4-BE49-F238E27FC236}">
                <a16:creationId xmlns:a16="http://schemas.microsoft.com/office/drawing/2014/main" id="{D3FE2A24-75EE-407B-9E65-BD9B99F54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52425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hape 303">
            <a:extLst>
              <a:ext uri="{FF2B5EF4-FFF2-40B4-BE49-F238E27FC236}">
                <a16:creationId xmlns:a16="http://schemas.microsoft.com/office/drawing/2014/main" id="{7114B3E9-2A11-4CF3-8B89-28240C9731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1" name="Shape 304">
            <a:extLst>
              <a:ext uri="{FF2B5EF4-FFF2-40B4-BE49-F238E27FC236}">
                <a16:creationId xmlns:a16="http://schemas.microsoft.com/office/drawing/2014/main" id="{1F4DE80E-22B2-49F4-BCAA-1D98BD65E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2772" name="Shape 306">
            <a:extLst>
              <a:ext uri="{FF2B5EF4-FFF2-40B4-BE49-F238E27FC236}">
                <a16:creationId xmlns:a16="http://schemas.microsoft.com/office/drawing/2014/main" id="{8083E718-6CA4-407C-B028-57AD4E67C2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801813"/>
            <a:ext cx="79851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Shape 308">
            <a:extLst>
              <a:ext uri="{FF2B5EF4-FFF2-40B4-BE49-F238E27FC236}">
                <a16:creationId xmlns:a16="http://schemas.microsoft.com/office/drawing/2014/main" id="{A10821EB-4D2F-4AEF-B6B3-A177A6EA61B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188" y="1693863"/>
            <a:ext cx="4848226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4" name="Shape 309">
            <a:extLst>
              <a:ext uri="{FF2B5EF4-FFF2-40B4-BE49-F238E27FC236}">
                <a16:creationId xmlns:a16="http://schemas.microsoft.com/office/drawing/2014/main" id="{B8A811F0-86B4-4A1F-BA12-FF6C42CC68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57438" y="2206625"/>
            <a:ext cx="1295400" cy="0"/>
          </a:xfrm>
          <a:prstGeom prst="straightConnector1">
            <a:avLst/>
          </a:prstGeom>
          <a:noFill/>
          <a:ln w="19050">
            <a:solidFill>
              <a:srgbClr val="E06666"/>
            </a:solidFill>
            <a:round/>
            <a:headEnd type="none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5" name="Shape 310">
            <a:extLst>
              <a:ext uri="{FF2B5EF4-FFF2-40B4-BE49-F238E27FC236}">
                <a16:creationId xmlns:a16="http://schemas.microsoft.com/office/drawing/2014/main" id="{4877B26C-2CF2-48FD-804B-8153B8C4BC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57438" y="3392488"/>
            <a:ext cx="1295400" cy="0"/>
          </a:xfrm>
          <a:prstGeom prst="straightConnector1">
            <a:avLst/>
          </a:prstGeom>
          <a:noFill/>
          <a:ln w="19050">
            <a:solidFill>
              <a:srgbClr val="E06666"/>
            </a:solidFill>
            <a:round/>
            <a:headEnd type="none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6" name="Shape 311">
            <a:extLst>
              <a:ext uri="{FF2B5EF4-FFF2-40B4-BE49-F238E27FC236}">
                <a16:creationId xmlns:a16="http://schemas.microsoft.com/office/drawing/2014/main" id="{E07808EF-71DA-4265-BAAC-2694610460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52738" y="4405313"/>
            <a:ext cx="800100" cy="0"/>
          </a:xfrm>
          <a:prstGeom prst="straightConnector1">
            <a:avLst/>
          </a:prstGeom>
          <a:noFill/>
          <a:ln w="19050">
            <a:solidFill>
              <a:srgbClr val="E06666"/>
            </a:solidFill>
            <a:round/>
            <a:headEnd type="none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777" name="Shape 312">
            <a:extLst>
              <a:ext uri="{FF2B5EF4-FFF2-40B4-BE49-F238E27FC236}">
                <a16:creationId xmlns:a16="http://schemas.microsoft.com/office/drawing/2014/main" id="{5D1D57C3-C3FA-4779-A327-BA89C4B2586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2863850"/>
            <a:ext cx="9969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Shape 313">
            <a:extLst>
              <a:ext uri="{FF2B5EF4-FFF2-40B4-BE49-F238E27FC236}">
                <a16:creationId xmlns:a16="http://schemas.microsoft.com/office/drawing/2014/main" id="{8CE3C742-3870-4261-8523-CCE86005D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063625"/>
            <a:ext cx="8156575" cy="4333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ÁREAS PRIORITÁRIAS</a:t>
            </a:r>
          </a:p>
        </p:txBody>
      </p:sp>
      <p:pic>
        <p:nvPicPr>
          <p:cNvPr id="32779" name="Shape 314">
            <a:extLst>
              <a:ext uri="{FF2B5EF4-FFF2-40B4-BE49-F238E27FC236}">
                <a16:creationId xmlns:a16="http://schemas.microsoft.com/office/drawing/2014/main" id="{CFD26524-02F5-4D98-AA9B-684FD2FFB44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Shape 315">
            <a:extLst>
              <a:ext uri="{FF2B5EF4-FFF2-40B4-BE49-F238E27FC236}">
                <a16:creationId xmlns:a16="http://schemas.microsoft.com/office/drawing/2014/main" id="{C3BDDC2E-3371-4C28-9764-EC4E0262023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Shape 316">
            <a:extLst>
              <a:ext uri="{FF2B5EF4-FFF2-40B4-BE49-F238E27FC236}">
                <a16:creationId xmlns:a16="http://schemas.microsoft.com/office/drawing/2014/main" id="{8F9811F6-FF1A-4406-961B-D627E90E5A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CaixaDeTexto 1">
            <a:extLst>
              <a:ext uri="{FF2B5EF4-FFF2-40B4-BE49-F238E27FC236}">
                <a16:creationId xmlns:a16="http://schemas.microsoft.com/office/drawing/2014/main" id="{D0617F0B-4F31-470C-91C7-13C62D0E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2114550"/>
            <a:ext cx="3959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BR" altLang="pt-BR" sz="1600" b="1"/>
              <a:t>PRÓXIMAS A EIXOS DE TRANSPORTE</a:t>
            </a:r>
          </a:p>
          <a:p>
            <a:pPr algn="ctr"/>
            <a:r>
              <a:rPr lang="pt-BR" altLang="pt-BR" sz="1600" b="1"/>
              <a:t>CONFORME PDE</a:t>
            </a:r>
          </a:p>
        </p:txBody>
      </p:sp>
      <p:sp>
        <p:nvSpPr>
          <p:cNvPr id="32783" name="CaixaDeTexto 17">
            <a:extLst>
              <a:ext uri="{FF2B5EF4-FFF2-40B4-BE49-F238E27FC236}">
                <a16:creationId xmlns:a16="http://schemas.microsoft.com/office/drawing/2014/main" id="{B3CD23F1-E2C0-43C4-978A-C7D486B24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8" y="3136900"/>
            <a:ext cx="3579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BR" altLang="pt-BR" sz="1600" b="1"/>
              <a:t>SUBUTILIZADAS, DESOCUPADAS </a:t>
            </a:r>
          </a:p>
          <a:p>
            <a:pPr algn="ctr"/>
            <a:r>
              <a:rPr lang="pt-BR" altLang="pt-BR" sz="1600" b="1"/>
              <a:t>OU SEM PROJETO</a:t>
            </a:r>
          </a:p>
        </p:txBody>
      </p:sp>
      <p:sp>
        <p:nvSpPr>
          <p:cNvPr id="32784" name="CaixaDeTexto 18">
            <a:extLst>
              <a:ext uri="{FF2B5EF4-FFF2-40B4-BE49-F238E27FC236}">
                <a16:creationId xmlns:a16="http://schemas.microsoft.com/office/drawing/2014/main" id="{4C5F9FC7-2DA6-42D4-B5BB-0FEAE98C8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4248150"/>
            <a:ext cx="4081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BR" altLang="pt-BR" sz="1600" b="1"/>
              <a:t>REQUALIFICAÇÃO DE EQUIPAMENTOS</a:t>
            </a:r>
          </a:p>
          <a:p>
            <a:pPr algn="ctr"/>
            <a:r>
              <a:rPr lang="pt-BR" altLang="pt-BR" sz="1600" b="1"/>
              <a:t>PÚBLICOS</a:t>
            </a:r>
          </a:p>
        </p:txBody>
      </p:sp>
      <p:pic>
        <p:nvPicPr>
          <p:cNvPr id="32785" name="Gráfico 19" descr="Médico">
            <a:extLst>
              <a:ext uri="{FF2B5EF4-FFF2-40B4-BE49-F238E27FC236}">
                <a16:creationId xmlns:a16="http://schemas.microsoft.com/office/drawing/2014/main" id="{F5EAD9F1-F9B8-4B7F-BECC-1FC4FCD6C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006850"/>
            <a:ext cx="79533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6" name="Shape 288">
            <a:extLst>
              <a:ext uri="{FF2B5EF4-FFF2-40B4-BE49-F238E27FC236}">
                <a16:creationId xmlns:a16="http://schemas.microsoft.com/office/drawing/2014/main" id="{244DE6D5-3A8A-4E0C-83DA-95C57ABA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37000"/>
              <a:buFont typeface="Arial" panose="020B0604020202020204" pitchFamily="34" charset="0"/>
              <a:buNone/>
            </a:pPr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AÇÕES</a:t>
            </a:r>
          </a:p>
        </p:txBody>
      </p:sp>
      <p:cxnSp>
        <p:nvCxnSpPr>
          <p:cNvPr id="32787" name="Shape 311">
            <a:extLst>
              <a:ext uri="{FF2B5EF4-FFF2-40B4-BE49-F238E27FC236}">
                <a16:creationId xmlns:a16="http://schemas.microsoft.com/office/drawing/2014/main" id="{1AFF1796-6CCF-49F2-B91B-E9845DF9E8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25775" y="5341938"/>
            <a:ext cx="627063" cy="0"/>
          </a:xfrm>
          <a:prstGeom prst="straightConnector1">
            <a:avLst/>
          </a:prstGeom>
          <a:noFill/>
          <a:ln w="19050">
            <a:solidFill>
              <a:srgbClr val="E06666"/>
            </a:solidFill>
            <a:round/>
            <a:headEnd type="none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71812DB-2A3F-42FE-BDEB-65A1ADDBD73F}"/>
              </a:ext>
            </a:extLst>
          </p:cNvPr>
          <p:cNvCxnSpPr>
            <a:cxnSpLocks/>
          </p:cNvCxnSpPr>
          <p:nvPr/>
        </p:nvCxnSpPr>
        <p:spPr>
          <a:xfrm flipH="1" flipV="1">
            <a:off x="2525713" y="4986338"/>
            <a:ext cx="500062" cy="3556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789" name="Gráfico 7" descr="Casa">
            <a:extLst>
              <a:ext uri="{FF2B5EF4-FFF2-40B4-BE49-F238E27FC236}">
                <a16:creationId xmlns:a16="http://schemas.microsoft.com/office/drawing/2014/main" id="{7248F466-3953-4974-B556-80AEE964C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5002213"/>
            <a:ext cx="62706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0" name="CaixaDeTexto 18">
            <a:extLst>
              <a:ext uri="{FF2B5EF4-FFF2-40B4-BE49-F238E27FC236}">
                <a16:creationId xmlns:a16="http://schemas.microsoft.com/office/drawing/2014/main" id="{A7F34E15-CA81-4BCB-A007-36EF83C3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5164138"/>
            <a:ext cx="3752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BR" altLang="pt-BR" sz="1600" b="1"/>
              <a:t>NÃO ESTAR VINCULADA A OUTROS</a:t>
            </a:r>
          </a:p>
          <a:p>
            <a:pPr algn="ctr"/>
            <a:r>
              <a:rPr lang="pt-BR" altLang="pt-BR" sz="1600" b="1"/>
              <a:t>PROGRAMAS (MCMV)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18" name="Shape 321">
            <a:extLst>
              <a:ext uri="{FF2B5EF4-FFF2-40B4-BE49-F238E27FC236}">
                <a16:creationId xmlns:a16="http://schemas.microsoft.com/office/drawing/2014/main" id="{6A0F6057-27CC-445F-9F4C-E90256642B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819" name="Shape 322">
            <a:extLst>
              <a:ext uri="{FF2B5EF4-FFF2-40B4-BE49-F238E27FC236}">
                <a16:creationId xmlns:a16="http://schemas.microsoft.com/office/drawing/2014/main" id="{210C2717-5C40-4BA0-98D7-BAA38BE80F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588"/>
            <a:ext cx="8143875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hape 323">
            <a:extLst>
              <a:ext uri="{FF2B5EF4-FFF2-40B4-BE49-F238E27FC236}">
                <a16:creationId xmlns:a16="http://schemas.microsoft.com/office/drawing/2014/main" id="{07CBB65C-BE12-45E1-B69B-B1B2DE53B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46275"/>
            <a:ext cx="6627813" cy="3508375"/>
          </a:xfrm>
          <a:prstGeom prst="rect">
            <a:avLst/>
          </a:prstGeom>
          <a:noFill/>
          <a:ln w="19050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1" name="Shape 324">
            <a:extLst>
              <a:ext uri="{FF2B5EF4-FFF2-40B4-BE49-F238E27FC236}">
                <a16:creationId xmlns:a16="http://schemas.microsoft.com/office/drawing/2014/main" id="{CDAE4005-3F05-40C2-B770-A21258529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4822" name="Shape 325">
            <a:extLst>
              <a:ext uri="{FF2B5EF4-FFF2-40B4-BE49-F238E27FC236}">
                <a16:creationId xmlns:a16="http://schemas.microsoft.com/office/drawing/2014/main" id="{88089D75-13CA-4986-9812-4744AF7C223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Shape 326">
            <a:extLst>
              <a:ext uri="{FF2B5EF4-FFF2-40B4-BE49-F238E27FC236}">
                <a16:creationId xmlns:a16="http://schemas.microsoft.com/office/drawing/2014/main" id="{37E9C9A2-2C25-4041-9B12-5946E7769D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Shape 327">
            <a:extLst>
              <a:ext uri="{FF2B5EF4-FFF2-40B4-BE49-F238E27FC236}">
                <a16:creationId xmlns:a16="http://schemas.microsoft.com/office/drawing/2014/main" id="{B0CB2A0D-BDB3-4C70-BFF0-6D024F76B36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Shape 329">
            <a:extLst>
              <a:ext uri="{FF2B5EF4-FFF2-40B4-BE49-F238E27FC236}">
                <a16:creationId xmlns:a16="http://schemas.microsoft.com/office/drawing/2014/main" id="{282ADAF3-C18C-4F99-B3B5-B95752AF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063625"/>
            <a:ext cx="8156575" cy="4333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OPORTUNIDADE: </a:t>
            </a:r>
            <a:r>
              <a:rPr lang="pt-BR" altLang="pt-BR" sz="2000">
                <a:solidFill>
                  <a:srgbClr val="666666"/>
                </a:solidFill>
                <a:latin typeface="Open Sans" charset="0"/>
                <a:sym typeface="Open Sans" charset="0"/>
              </a:rPr>
              <a:t>34 mil unidades habitacionais</a:t>
            </a:r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 </a:t>
            </a:r>
          </a:p>
        </p:txBody>
      </p:sp>
      <p:sp>
        <p:nvSpPr>
          <p:cNvPr id="34826" name="Shape 212">
            <a:extLst>
              <a:ext uri="{FF2B5EF4-FFF2-40B4-BE49-F238E27FC236}">
                <a16:creationId xmlns:a16="http://schemas.microsoft.com/office/drawing/2014/main" id="{EA647F51-76F6-467E-AEEA-0569916FC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MAPEAMENTO DE ÁREAS </a:t>
            </a:r>
          </a:p>
        </p:txBody>
      </p:sp>
      <p:pic>
        <p:nvPicPr>
          <p:cNvPr id="34827" name="Gráfico 2" descr="Mapa com alfinete">
            <a:extLst>
              <a:ext uri="{FF2B5EF4-FFF2-40B4-BE49-F238E27FC236}">
                <a16:creationId xmlns:a16="http://schemas.microsoft.com/office/drawing/2014/main" id="{261FE0B3-DC33-40B3-B2C0-DC0CF4D82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34950"/>
            <a:ext cx="6635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359">
            <a:extLst>
              <a:ext uri="{FF2B5EF4-FFF2-40B4-BE49-F238E27FC236}">
                <a16:creationId xmlns:a16="http://schemas.microsoft.com/office/drawing/2014/main" id="{CF08F3CD-65F8-446F-AB7B-F000947E4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076325"/>
            <a:ext cx="8154988" cy="42227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Unidades habitacionais por faixa de renda e zoneamento </a:t>
            </a:r>
          </a:p>
        </p:txBody>
      </p:sp>
      <p:cxnSp>
        <p:nvCxnSpPr>
          <p:cNvPr id="36867" name="Shape 361">
            <a:extLst>
              <a:ext uri="{FF2B5EF4-FFF2-40B4-BE49-F238E27FC236}">
                <a16:creationId xmlns:a16="http://schemas.microsoft.com/office/drawing/2014/main" id="{CD766E88-429A-4D8D-AE27-E45C80558D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8" name="Shape 362">
            <a:extLst>
              <a:ext uri="{FF2B5EF4-FFF2-40B4-BE49-F238E27FC236}">
                <a16:creationId xmlns:a16="http://schemas.microsoft.com/office/drawing/2014/main" id="{D9B20471-CF9D-42F9-B7F9-E2B7CC909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6869" name="Shape 363">
            <a:extLst>
              <a:ext uri="{FF2B5EF4-FFF2-40B4-BE49-F238E27FC236}">
                <a16:creationId xmlns:a16="http://schemas.microsoft.com/office/drawing/2014/main" id="{34AEC503-3FBA-4C16-B167-E11B977204A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Shape 364">
            <a:extLst>
              <a:ext uri="{FF2B5EF4-FFF2-40B4-BE49-F238E27FC236}">
                <a16:creationId xmlns:a16="http://schemas.microsoft.com/office/drawing/2014/main" id="{0843BD91-AD9D-46EB-AA8E-56A726CED3F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Shape 365">
            <a:extLst>
              <a:ext uri="{FF2B5EF4-FFF2-40B4-BE49-F238E27FC236}">
                <a16:creationId xmlns:a16="http://schemas.microsoft.com/office/drawing/2014/main" id="{3040C575-D0D3-46AD-8606-4E33B211979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Shape 367">
            <a:extLst>
              <a:ext uri="{FF2B5EF4-FFF2-40B4-BE49-F238E27FC236}">
                <a16:creationId xmlns:a16="http://schemas.microsoft.com/office/drawing/2014/main" id="{D05A9B32-3F19-405F-A7AF-A416540D4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3776663"/>
            <a:ext cx="9286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800"/>
              <a:t>HIS-1  1-3SM</a:t>
            </a:r>
          </a:p>
        </p:txBody>
      </p:sp>
      <p:pic>
        <p:nvPicPr>
          <p:cNvPr id="36873" name="Shape 368">
            <a:extLst>
              <a:ext uri="{FF2B5EF4-FFF2-40B4-BE49-F238E27FC236}">
                <a16:creationId xmlns:a16="http://schemas.microsoft.com/office/drawing/2014/main" id="{FB036063-9658-4FA7-858A-7F2D98F974E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579563"/>
            <a:ext cx="81565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Shape 288">
            <a:extLst>
              <a:ext uri="{FF2B5EF4-FFF2-40B4-BE49-F238E27FC236}">
                <a16:creationId xmlns:a16="http://schemas.microsoft.com/office/drawing/2014/main" id="{9E597FF6-C575-475C-A3D7-7C381F581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37000"/>
              <a:buFont typeface="Arial" panose="020B0604020202020204" pitchFamily="34" charset="0"/>
              <a:buNone/>
            </a:pPr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AÇÕES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373">
            <a:extLst>
              <a:ext uri="{FF2B5EF4-FFF2-40B4-BE49-F238E27FC236}">
                <a16:creationId xmlns:a16="http://schemas.microsoft.com/office/drawing/2014/main" id="{95226475-4637-4464-B7C5-DA8FC1158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076325"/>
            <a:ext cx="8154988" cy="42227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Unidades habitacionais por faixa de renda e zoneamento </a:t>
            </a:r>
          </a:p>
        </p:txBody>
      </p:sp>
      <p:cxnSp>
        <p:nvCxnSpPr>
          <p:cNvPr id="38915" name="Shape 375">
            <a:extLst>
              <a:ext uri="{FF2B5EF4-FFF2-40B4-BE49-F238E27FC236}">
                <a16:creationId xmlns:a16="http://schemas.microsoft.com/office/drawing/2014/main" id="{3F73B50A-2053-461E-BDC7-D8461AE5D7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6" name="Shape 376">
            <a:extLst>
              <a:ext uri="{FF2B5EF4-FFF2-40B4-BE49-F238E27FC236}">
                <a16:creationId xmlns:a16="http://schemas.microsoft.com/office/drawing/2014/main" id="{54F3363B-8964-4A81-BFB3-59E5677CB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8917" name="Shape 377">
            <a:extLst>
              <a:ext uri="{FF2B5EF4-FFF2-40B4-BE49-F238E27FC236}">
                <a16:creationId xmlns:a16="http://schemas.microsoft.com/office/drawing/2014/main" id="{8F7125F4-8D74-453B-86E2-7F13301DC04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760538"/>
            <a:ext cx="8645525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Shape 378">
            <a:extLst>
              <a:ext uri="{FF2B5EF4-FFF2-40B4-BE49-F238E27FC236}">
                <a16:creationId xmlns:a16="http://schemas.microsoft.com/office/drawing/2014/main" id="{2BC54FD9-0CDC-403F-BF5B-3B7B61C247D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Shape 379">
            <a:extLst>
              <a:ext uri="{FF2B5EF4-FFF2-40B4-BE49-F238E27FC236}">
                <a16:creationId xmlns:a16="http://schemas.microsoft.com/office/drawing/2014/main" id="{D0B920C8-F69A-4DF5-931D-E498BD5F920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Shape 380">
            <a:extLst>
              <a:ext uri="{FF2B5EF4-FFF2-40B4-BE49-F238E27FC236}">
                <a16:creationId xmlns:a16="http://schemas.microsoft.com/office/drawing/2014/main" id="{0D7FA1ED-5EBF-4989-8772-1758824CCFC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Shape 381">
            <a:extLst>
              <a:ext uri="{FF2B5EF4-FFF2-40B4-BE49-F238E27FC236}">
                <a16:creationId xmlns:a16="http://schemas.microsoft.com/office/drawing/2014/main" id="{174E5149-4045-4D16-A168-CBA4DAC7D84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041525"/>
            <a:ext cx="81438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Shape 382">
            <a:extLst>
              <a:ext uri="{FF2B5EF4-FFF2-40B4-BE49-F238E27FC236}">
                <a16:creationId xmlns:a16="http://schemas.microsoft.com/office/drawing/2014/main" id="{ECC288AF-F2E7-40EF-9572-B330FFE5D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8" y="1760538"/>
            <a:ext cx="76041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>
                <a:solidFill>
                  <a:srgbClr val="666666"/>
                </a:solidFill>
                <a:latin typeface="Open Sans" charset="0"/>
                <a:sym typeface="Open Sans" charset="0"/>
              </a:rPr>
              <a:t>10.877</a:t>
            </a:r>
          </a:p>
        </p:txBody>
      </p:sp>
      <p:sp>
        <p:nvSpPr>
          <p:cNvPr id="38923" name="Shape 383">
            <a:extLst>
              <a:ext uri="{FF2B5EF4-FFF2-40B4-BE49-F238E27FC236}">
                <a16:creationId xmlns:a16="http://schemas.microsoft.com/office/drawing/2014/main" id="{E1022F69-FD3F-4EF2-9A4D-C7DF86ED0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1390650"/>
            <a:ext cx="7588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>
                <a:solidFill>
                  <a:srgbClr val="666666"/>
                </a:solidFill>
                <a:latin typeface="Open Sans" charset="0"/>
                <a:sym typeface="Open Sans" charset="0"/>
              </a:rPr>
              <a:t>12.286</a:t>
            </a:r>
          </a:p>
        </p:txBody>
      </p:sp>
      <p:sp>
        <p:nvSpPr>
          <p:cNvPr id="38924" name="Shape 384">
            <a:extLst>
              <a:ext uri="{FF2B5EF4-FFF2-40B4-BE49-F238E27FC236}">
                <a16:creationId xmlns:a16="http://schemas.microsoft.com/office/drawing/2014/main" id="{201BF039-CC93-463B-87D5-61DDBA481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2508250"/>
            <a:ext cx="61753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>
                <a:solidFill>
                  <a:srgbClr val="666666"/>
                </a:solidFill>
                <a:latin typeface="Open Sans" charset="0"/>
                <a:sym typeface="Open Sans" charset="0"/>
              </a:rPr>
              <a:t>6.636</a:t>
            </a:r>
          </a:p>
        </p:txBody>
      </p:sp>
      <p:sp>
        <p:nvSpPr>
          <p:cNvPr id="38925" name="Shape 385">
            <a:extLst>
              <a:ext uri="{FF2B5EF4-FFF2-40B4-BE49-F238E27FC236}">
                <a16:creationId xmlns:a16="http://schemas.microsoft.com/office/drawing/2014/main" id="{A3DB6D2C-A4E3-4689-8184-C53215DBC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400" y="2946400"/>
            <a:ext cx="61753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b="1">
                <a:solidFill>
                  <a:srgbClr val="666666"/>
                </a:solidFill>
                <a:latin typeface="Open Sans" charset="0"/>
                <a:sym typeface="Open Sans" charset="0"/>
              </a:rPr>
              <a:t>4.296</a:t>
            </a:r>
          </a:p>
        </p:txBody>
      </p:sp>
      <p:sp>
        <p:nvSpPr>
          <p:cNvPr id="38926" name="Shape 386">
            <a:extLst>
              <a:ext uri="{FF2B5EF4-FFF2-40B4-BE49-F238E27FC236}">
                <a16:creationId xmlns:a16="http://schemas.microsoft.com/office/drawing/2014/main" id="{C73C1201-DE49-4E41-A479-A70A5A8D5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3784600"/>
            <a:ext cx="928687" cy="29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800"/>
              <a:t>HIS-1  1-3SM</a:t>
            </a:r>
          </a:p>
        </p:txBody>
      </p:sp>
      <p:sp>
        <p:nvSpPr>
          <p:cNvPr id="38927" name="Shape 288">
            <a:extLst>
              <a:ext uri="{FF2B5EF4-FFF2-40B4-BE49-F238E27FC236}">
                <a16:creationId xmlns:a16="http://schemas.microsoft.com/office/drawing/2014/main" id="{2A70C0E1-FBE1-4DF5-99B5-3A089134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37000"/>
              <a:buFont typeface="Arial" panose="020B0604020202020204" pitchFamily="34" charset="0"/>
              <a:buNone/>
            </a:pPr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AÇÕES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207">
            <a:extLst>
              <a:ext uri="{FF2B5EF4-FFF2-40B4-BE49-F238E27FC236}">
                <a16:creationId xmlns:a16="http://schemas.microsoft.com/office/drawing/2014/main" id="{816DACA1-3BCF-40DB-B170-5036FF98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835150"/>
            <a:ext cx="2597150" cy="608013"/>
          </a:xfrm>
          <a:prstGeom prst="rect">
            <a:avLst/>
          </a:prstGeom>
          <a:noFill/>
          <a:ln w="28575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 marL="342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</a:pPr>
            <a:r>
              <a:rPr lang="pt-BR" altLang="pt-BR" sz="2000" b="1">
                <a:solidFill>
                  <a:srgbClr val="666666"/>
                </a:solidFill>
                <a:latin typeface="Open Sans" charset="0"/>
                <a:sym typeface="Open Sans" charset="0"/>
              </a:rPr>
              <a:t>META 24</a:t>
            </a:r>
          </a:p>
        </p:txBody>
      </p:sp>
      <p:sp>
        <p:nvSpPr>
          <p:cNvPr id="40963" name="Shape 208">
            <a:extLst>
              <a:ext uri="{FF2B5EF4-FFF2-40B4-BE49-F238E27FC236}">
                <a16:creationId xmlns:a16="http://schemas.microsoft.com/office/drawing/2014/main" id="{FB74C094-C38A-4E2D-A63E-239D0A000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4298950"/>
            <a:ext cx="7912100" cy="1341438"/>
          </a:xfrm>
          <a:prstGeom prst="rect">
            <a:avLst/>
          </a:prstGeom>
          <a:solidFill>
            <a:srgbClr val="FFFFFF"/>
          </a:solidFill>
          <a:ln w="38100">
            <a:solidFill>
              <a:srgbClr val="F1C23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38"/>
              </a:spcBef>
              <a:buClr>
                <a:srgbClr val="000000"/>
              </a:buClr>
              <a:buSzPct val="50000"/>
              <a:buFont typeface="Arial" panose="020B0604020202020204" pitchFamily="34" charset="0"/>
              <a:buNone/>
            </a:pPr>
            <a:r>
              <a:rPr lang="pt-BR" altLang="pt-BR" sz="2200" b="1">
                <a:solidFill>
                  <a:srgbClr val="666666"/>
                </a:solidFill>
                <a:latin typeface="Open Sans" charset="0"/>
                <a:sym typeface="Open Sans" charset="0"/>
              </a:rPr>
              <a:t>PPP</a:t>
            </a:r>
            <a:r>
              <a:rPr lang="pt-BR" altLang="pt-BR" sz="2200">
                <a:solidFill>
                  <a:srgbClr val="666666"/>
                </a:solidFill>
                <a:latin typeface="Open Sans" charset="0"/>
                <a:sym typeface="Open Sans" charset="0"/>
              </a:rPr>
              <a:t> identificou áreas para produção de até </a:t>
            </a:r>
            <a:r>
              <a:rPr lang="pt-BR" altLang="pt-BR" sz="2200" b="1">
                <a:solidFill>
                  <a:srgbClr val="666666"/>
                </a:solidFill>
                <a:latin typeface="Open Sans" charset="0"/>
                <a:sym typeface="Open Sans" charset="0"/>
              </a:rPr>
              <a:t>34.000 uhs</a:t>
            </a:r>
          </a:p>
          <a:p>
            <a:pPr algn="ctr" eaLnBrk="1" hangingPunct="1">
              <a:spcBef>
                <a:spcPts val="638"/>
              </a:spcBef>
              <a:buClr>
                <a:srgbClr val="000000"/>
              </a:buClr>
              <a:buSzPct val="50000"/>
              <a:buFont typeface="Arial" panose="020B0604020202020204" pitchFamily="34" charset="0"/>
              <a:buNone/>
            </a:pPr>
            <a:r>
              <a:rPr lang="pt-BR" altLang="pt-BR" sz="2200" b="1">
                <a:solidFill>
                  <a:srgbClr val="666666"/>
                </a:solidFill>
                <a:latin typeface="Open Sans" charset="0"/>
                <a:sym typeface="Open Sans" charset="0"/>
              </a:rPr>
              <a:t>4.000 uhs através de PPP </a:t>
            </a:r>
            <a:r>
              <a:rPr lang="pt-BR" altLang="pt-BR" sz="2200">
                <a:solidFill>
                  <a:srgbClr val="666666"/>
                </a:solidFill>
                <a:latin typeface="Open Sans" charset="0"/>
                <a:sym typeface="Open Sans" charset="0"/>
              </a:rPr>
              <a:t>na gestão 2017/2020</a:t>
            </a:r>
            <a:endParaRPr lang="pt-BR" altLang="pt-BR" sz="2200" b="1">
              <a:solidFill>
                <a:srgbClr val="666666"/>
              </a:solidFill>
              <a:latin typeface="Open Sans" charset="0"/>
              <a:sym typeface="Open Sans" charset="0"/>
            </a:endParaRPr>
          </a:p>
        </p:txBody>
      </p:sp>
      <p:sp>
        <p:nvSpPr>
          <p:cNvPr id="40964" name="Shape 209">
            <a:extLst>
              <a:ext uri="{FF2B5EF4-FFF2-40B4-BE49-F238E27FC236}">
                <a16:creationId xmlns:a16="http://schemas.microsoft.com/office/drawing/2014/main" id="{B1DA775C-7E95-43E2-A65D-B28664E78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2501900"/>
            <a:ext cx="2597150" cy="163512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Beneficiar 210 mil famílias com Regularização Fundiária</a:t>
            </a:r>
          </a:p>
        </p:txBody>
      </p:sp>
      <p:sp>
        <p:nvSpPr>
          <p:cNvPr id="40965" name="Shape 210">
            <a:extLst>
              <a:ext uri="{FF2B5EF4-FFF2-40B4-BE49-F238E27FC236}">
                <a16:creationId xmlns:a16="http://schemas.microsoft.com/office/drawing/2014/main" id="{320CBEDC-F3DD-4062-8D1A-6571E43DC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850" y="2501900"/>
            <a:ext cx="2598738" cy="163512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Beneficiar 27 mil famílias com Urbanização de Assentamentos</a:t>
            </a:r>
          </a:p>
        </p:txBody>
      </p:sp>
      <p:sp>
        <p:nvSpPr>
          <p:cNvPr id="40966" name="Shape 211">
            <a:extLst>
              <a:ext uri="{FF2B5EF4-FFF2-40B4-BE49-F238E27FC236}">
                <a16:creationId xmlns:a16="http://schemas.microsoft.com/office/drawing/2014/main" id="{13897E2B-F1C4-4B38-B1FB-B63FE21F0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5" y="2501900"/>
            <a:ext cx="2598738" cy="1797050"/>
          </a:xfrm>
          <a:prstGeom prst="rect">
            <a:avLst/>
          </a:prstGeom>
          <a:solidFill>
            <a:srgbClr val="FFE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Entregar </a:t>
            </a:r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25 mil moradias</a:t>
            </a:r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 via aquisição ou locação social</a:t>
            </a:r>
          </a:p>
        </p:txBody>
      </p:sp>
      <p:sp>
        <p:nvSpPr>
          <p:cNvPr id="40967" name="Shape 212">
            <a:extLst>
              <a:ext uri="{FF2B5EF4-FFF2-40B4-BE49-F238E27FC236}">
                <a16:creationId xmlns:a16="http://schemas.microsoft.com/office/drawing/2014/main" id="{6F3F46AC-F730-441F-9031-A029CEB07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CONTEXTO ATUAL</a:t>
            </a:r>
          </a:p>
        </p:txBody>
      </p:sp>
      <p:cxnSp>
        <p:nvCxnSpPr>
          <p:cNvPr id="40968" name="Shape 213">
            <a:extLst>
              <a:ext uri="{FF2B5EF4-FFF2-40B4-BE49-F238E27FC236}">
                <a16:creationId xmlns:a16="http://schemas.microsoft.com/office/drawing/2014/main" id="{80ECAF2D-32B7-43F6-B058-1CC4CAABA5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9" name="Shape 214">
            <a:extLst>
              <a:ext uri="{FF2B5EF4-FFF2-40B4-BE49-F238E27FC236}">
                <a16:creationId xmlns:a16="http://schemas.microsoft.com/office/drawing/2014/main" id="{C34AB0EF-8463-4C6D-ACF6-3C0AE7A8B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0970" name="Shape 215">
            <a:extLst>
              <a:ext uri="{FF2B5EF4-FFF2-40B4-BE49-F238E27FC236}">
                <a16:creationId xmlns:a16="http://schemas.microsoft.com/office/drawing/2014/main" id="{498F2F88-4BCC-4BF3-9C8E-AECA237D2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850" y="1835150"/>
            <a:ext cx="2598738" cy="608013"/>
          </a:xfrm>
          <a:prstGeom prst="rect">
            <a:avLst/>
          </a:prstGeom>
          <a:noFill/>
          <a:ln w="28575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 marL="342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</a:pPr>
            <a:r>
              <a:rPr lang="pt-BR" altLang="pt-BR" sz="2000" b="1">
                <a:solidFill>
                  <a:srgbClr val="666666"/>
                </a:solidFill>
                <a:latin typeface="Open Sans" charset="0"/>
                <a:sym typeface="Open Sans" charset="0"/>
              </a:rPr>
              <a:t>META 25</a:t>
            </a:r>
          </a:p>
        </p:txBody>
      </p:sp>
      <p:sp>
        <p:nvSpPr>
          <p:cNvPr id="40971" name="Shape 216">
            <a:extLst>
              <a:ext uri="{FF2B5EF4-FFF2-40B4-BE49-F238E27FC236}">
                <a16:creationId xmlns:a16="http://schemas.microsoft.com/office/drawing/2014/main" id="{3752E2EF-9274-4AE0-B99F-B5852D22E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5" y="1835150"/>
            <a:ext cx="2598738" cy="608013"/>
          </a:xfrm>
          <a:prstGeom prst="rect">
            <a:avLst/>
          </a:prstGeom>
          <a:noFill/>
          <a:ln w="38100">
            <a:solidFill>
              <a:srgbClr val="F1C2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 marL="342900" indent="-342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</a:pPr>
            <a:r>
              <a:rPr lang="pt-BR" altLang="pt-BR" sz="2000" b="1">
                <a:solidFill>
                  <a:srgbClr val="666666"/>
                </a:solidFill>
                <a:latin typeface="Open Sans" charset="0"/>
                <a:sym typeface="Open Sans" charset="0"/>
              </a:rPr>
              <a:t>META 26</a:t>
            </a:r>
          </a:p>
        </p:txBody>
      </p:sp>
      <p:pic>
        <p:nvPicPr>
          <p:cNvPr id="40972" name="Shape 218">
            <a:extLst>
              <a:ext uri="{FF2B5EF4-FFF2-40B4-BE49-F238E27FC236}">
                <a16:creationId xmlns:a16="http://schemas.microsoft.com/office/drawing/2014/main" id="{81944330-E2F6-446C-855B-15B32A1918D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Shape 219">
            <a:extLst>
              <a:ext uri="{FF2B5EF4-FFF2-40B4-BE49-F238E27FC236}">
                <a16:creationId xmlns:a16="http://schemas.microsoft.com/office/drawing/2014/main" id="{E10D18C6-0074-4615-B1AE-4D29E228548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Shape 220">
            <a:extLst>
              <a:ext uri="{FF2B5EF4-FFF2-40B4-BE49-F238E27FC236}">
                <a16:creationId xmlns:a16="http://schemas.microsoft.com/office/drawing/2014/main" id="{170EF91A-F40B-48D1-AC8C-F657A5858E5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5" name="Shape 146">
            <a:extLst>
              <a:ext uri="{FF2B5EF4-FFF2-40B4-BE49-F238E27FC236}">
                <a16:creationId xmlns:a16="http://schemas.microsoft.com/office/drawing/2014/main" id="{262C0AA7-A1C5-46A4-9E47-FC929CA44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076325"/>
            <a:ext cx="8154988" cy="42227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METAS 2017/2020</a:t>
            </a:r>
          </a:p>
        </p:txBody>
      </p:sp>
      <p:pic>
        <p:nvPicPr>
          <p:cNvPr id="40976" name="Gráfico 2" descr="Lista">
            <a:extLst>
              <a:ext uri="{FF2B5EF4-FFF2-40B4-BE49-F238E27FC236}">
                <a16:creationId xmlns:a16="http://schemas.microsoft.com/office/drawing/2014/main" id="{B778826D-8679-4CDE-9713-5A84A3815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016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207">
            <a:extLst>
              <a:ext uri="{FF2B5EF4-FFF2-40B4-BE49-F238E27FC236}">
                <a16:creationId xmlns:a16="http://schemas.microsoft.com/office/drawing/2014/main" id="{9A3516CD-665B-4838-BC40-76F48A98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835150"/>
            <a:ext cx="2597150" cy="608013"/>
          </a:xfrm>
          <a:prstGeom prst="rect">
            <a:avLst/>
          </a:prstGeom>
          <a:noFill/>
          <a:ln w="28575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 marL="342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</a:pPr>
            <a:r>
              <a:rPr lang="pt-BR" altLang="pt-BR" sz="2000" b="1">
                <a:solidFill>
                  <a:srgbClr val="666666"/>
                </a:solidFill>
                <a:latin typeface="Open Sans" charset="0"/>
                <a:sym typeface="Open Sans" charset="0"/>
              </a:rPr>
              <a:t>META 24</a:t>
            </a:r>
          </a:p>
        </p:txBody>
      </p:sp>
      <p:sp>
        <p:nvSpPr>
          <p:cNvPr id="43011" name="Shape 209">
            <a:extLst>
              <a:ext uri="{FF2B5EF4-FFF2-40B4-BE49-F238E27FC236}">
                <a16:creationId xmlns:a16="http://schemas.microsoft.com/office/drawing/2014/main" id="{F7CA600D-F23D-4047-801C-7E2DB6BD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2501900"/>
            <a:ext cx="2597150" cy="163512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Beneficiar 210 mil famílias com Regularização Fundiária</a:t>
            </a:r>
          </a:p>
        </p:txBody>
      </p:sp>
      <p:sp>
        <p:nvSpPr>
          <p:cNvPr id="43012" name="Shape 210">
            <a:extLst>
              <a:ext uri="{FF2B5EF4-FFF2-40B4-BE49-F238E27FC236}">
                <a16:creationId xmlns:a16="http://schemas.microsoft.com/office/drawing/2014/main" id="{87FB6C04-7FED-42B0-9A83-2A5FCBC72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850" y="2501900"/>
            <a:ext cx="2598738" cy="163512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Beneficiar 27 mil famílias com Urbanização de Assentamentos</a:t>
            </a:r>
          </a:p>
        </p:txBody>
      </p:sp>
      <p:sp>
        <p:nvSpPr>
          <p:cNvPr id="43013" name="Shape 211">
            <a:extLst>
              <a:ext uri="{FF2B5EF4-FFF2-40B4-BE49-F238E27FC236}">
                <a16:creationId xmlns:a16="http://schemas.microsoft.com/office/drawing/2014/main" id="{AF385260-8FA4-4A97-A3AE-D43B6B7D6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5" y="2501900"/>
            <a:ext cx="2598738" cy="1797050"/>
          </a:xfrm>
          <a:prstGeom prst="rect">
            <a:avLst/>
          </a:prstGeom>
          <a:solidFill>
            <a:srgbClr val="FFE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Entregar </a:t>
            </a:r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25 mil moradias</a:t>
            </a:r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 via aquisição ou locação social</a:t>
            </a:r>
          </a:p>
        </p:txBody>
      </p:sp>
      <p:sp>
        <p:nvSpPr>
          <p:cNvPr id="43014" name="Shape 212">
            <a:extLst>
              <a:ext uri="{FF2B5EF4-FFF2-40B4-BE49-F238E27FC236}">
                <a16:creationId xmlns:a16="http://schemas.microsoft.com/office/drawing/2014/main" id="{A81B58FF-DC75-4329-A1F6-FCA4E1A92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CONTEXTO ATUAL</a:t>
            </a:r>
          </a:p>
        </p:txBody>
      </p:sp>
      <p:cxnSp>
        <p:nvCxnSpPr>
          <p:cNvPr id="43015" name="Shape 213">
            <a:extLst>
              <a:ext uri="{FF2B5EF4-FFF2-40B4-BE49-F238E27FC236}">
                <a16:creationId xmlns:a16="http://schemas.microsoft.com/office/drawing/2014/main" id="{6FD0D33D-CBE3-4AF5-8FEC-6185548CCB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6" name="Shape 214">
            <a:extLst>
              <a:ext uri="{FF2B5EF4-FFF2-40B4-BE49-F238E27FC236}">
                <a16:creationId xmlns:a16="http://schemas.microsoft.com/office/drawing/2014/main" id="{F4A1762F-58AE-459A-A616-866B35A45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7" name="Shape 215">
            <a:extLst>
              <a:ext uri="{FF2B5EF4-FFF2-40B4-BE49-F238E27FC236}">
                <a16:creationId xmlns:a16="http://schemas.microsoft.com/office/drawing/2014/main" id="{8A0F4F88-136B-4351-B8DB-7ECF1873F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850" y="1835150"/>
            <a:ext cx="2598738" cy="608013"/>
          </a:xfrm>
          <a:prstGeom prst="rect">
            <a:avLst/>
          </a:prstGeom>
          <a:noFill/>
          <a:ln w="28575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 marL="342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</a:pPr>
            <a:r>
              <a:rPr lang="pt-BR" altLang="pt-BR" sz="2000" b="1">
                <a:solidFill>
                  <a:srgbClr val="666666"/>
                </a:solidFill>
                <a:latin typeface="Open Sans" charset="0"/>
                <a:sym typeface="Open Sans" charset="0"/>
              </a:rPr>
              <a:t>META 25</a:t>
            </a:r>
          </a:p>
        </p:txBody>
      </p:sp>
      <p:sp>
        <p:nvSpPr>
          <p:cNvPr id="43018" name="Shape 216">
            <a:extLst>
              <a:ext uri="{FF2B5EF4-FFF2-40B4-BE49-F238E27FC236}">
                <a16:creationId xmlns:a16="http://schemas.microsoft.com/office/drawing/2014/main" id="{9947FBCC-084C-468B-9BEF-E1C5A0FA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5" y="1835150"/>
            <a:ext cx="2598738" cy="608013"/>
          </a:xfrm>
          <a:prstGeom prst="rect">
            <a:avLst/>
          </a:prstGeom>
          <a:noFill/>
          <a:ln w="38100">
            <a:solidFill>
              <a:srgbClr val="F1C2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 marL="342900" indent="-342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</a:pPr>
            <a:r>
              <a:rPr lang="pt-BR" altLang="pt-BR" sz="2000" b="1">
                <a:solidFill>
                  <a:srgbClr val="666666"/>
                </a:solidFill>
                <a:latin typeface="Open Sans" charset="0"/>
                <a:sym typeface="Open Sans" charset="0"/>
              </a:rPr>
              <a:t>META 26</a:t>
            </a:r>
          </a:p>
        </p:txBody>
      </p:sp>
      <p:pic>
        <p:nvPicPr>
          <p:cNvPr id="43019" name="Shape 218">
            <a:extLst>
              <a:ext uri="{FF2B5EF4-FFF2-40B4-BE49-F238E27FC236}">
                <a16:creationId xmlns:a16="http://schemas.microsoft.com/office/drawing/2014/main" id="{974C6630-DC41-412C-BE18-C049A0E273E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Shape 219">
            <a:extLst>
              <a:ext uri="{FF2B5EF4-FFF2-40B4-BE49-F238E27FC236}">
                <a16:creationId xmlns:a16="http://schemas.microsoft.com/office/drawing/2014/main" id="{FF6B666F-47BE-4291-B157-30AFEB7DCE3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Shape 220">
            <a:extLst>
              <a:ext uri="{FF2B5EF4-FFF2-40B4-BE49-F238E27FC236}">
                <a16:creationId xmlns:a16="http://schemas.microsoft.com/office/drawing/2014/main" id="{9809EC5A-B365-43EA-A646-DE5E5C00C36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Shape 146">
            <a:extLst>
              <a:ext uri="{FF2B5EF4-FFF2-40B4-BE49-F238E27FC236}">
                <a16:creationId xmlns:a16="http://schemas.microsoft.com/office/drawing/2014/main" id="{4FCAC6E2-95FB-4363-B048-E0BBE85DC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076325"/>
            <a:ext cx="8154988" cy="42227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METAS 2017/2020</a:t>
            </a:r>
          </a:p>
        </p:txBody>
      </p:sp>
      <p:sp>
        <p:nvSpPr>
          <p:cNvPr id="43023" name="Shape 208">
            <a:extLst>
              <a:ext uri="{FF2B5EF4-FFF2-40B4-BE49-F238E27FC236}">
                <a16:creationId xmlns:a16="http://schemas.microsoft.com/office/drawing/2014/main" id="{04D221E2-DAD4-48F1-AA0C-FCFE96E33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4298950"/>
            <a:ext cx="7912100" cy="1341438"/>
          </a:xfrm>
          <a:prstGeom prst="rect">
            <a:avLst/>
          </a:prstGeom>
          <a:solidFill>
            <a:srgbClr val="FFFFFF"/>
          </a:solidFill>
          <a:ln w="38100">
            <a:solidFill>
              <a:srgbClr val="F1C23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38"/>
              </a:spcBef>
              <a:buClr>
                <a:srgbClr val="000000"/>
              </a:buClr>
              <a:buSzPct val="50000"/>
              <a:buFont typeface="Arial" panose="020B0604020202020204" pitchFamily="34" charset="0"/>
              <a:buNone/>
            </a:pPr>
            <a:r>
              <a:rPr lang="pt-BR" altLang="pt-BR" sz="2200">
                <a:solidFill>
                  <a:srgbClr val="666666"/>
                </a:solidFill>
                <a:latin typeface="Open Sans" charset="0"/>
                <a:sym typeface="Open Sans" charset="0"/>
              </a:rPr>
              <a:t>Produzir 4 mil moradias por meio de</a:t>
            </a:r>
          </a:p>
          <a:p>
            <a:pPr algn="ctr" eaLnBrk="1" hangingPunct="1">
              <a:spcBef>
                <a:spcPts val="638"/>
              </a:spcBef>
              <a:buClr>
                <a:srgbClr val="000000"/>
              </a:buClr>
              <a:buSzPct val="50000"/>
              <a:buFont typeface="Arial" panose="020B0604020202020204" pitchFamily="34" charset="0"/>
              <a:buNone/>
            </a:pPr>
            <a:r>
              <a:rPr lang="pt-BR" altLang="pt-BR" sz="2200">
                <a:solidFill>
                  <a:srgbClr val="666666"/>
                </a:solidFill>
                <a:latin typeface="Open Sans" charset="0"/>
                <a:sym typeface="Open Sans" charset="0"/>
              </a:rPr>
              <a:t> </a:t>
            </a:r>
            <a:r>
              <a:rPr lang="pt-BR" altLang="pt-BR" sz="2200" b="1">
                <a:solidFill>
                  <a:srgbClr val="666666"/>
                </a:solidFill>
                <a:latin typeface="Open Sans" charset="0"/>
                <a:sym typeface="Open Sans" charset="0"/>
              </a:rPr>
              <a:t>Parceria Público Privada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>
            <a:extLst>
              <a:ext uri="{FF2B5EF4-FFF2-40B4-BE49-F238E27FC236}">
                <a16:creationId xmlns:a16="http://schemas.microsoft.com/office/drawing/2014/main" id="{EE2DE3DF-FDF4-4C91-999B-8943EB856151}"/>
              </a:ext>
            </a:extLst>
          </p:cNvPr>
          <p:cNvSpPr/>
          <p:nvPr/>
        </p:nvSpPr>
        <p:spPr>
          <a:xfrm>
            <a:off x="5327650" y="2949575"/>
            <a:ext cx="2903538" cy="1470025"/>
          </a:xfrm>
          <a:prstGeom prst="rect">
            <a:avLst/>
          </a:prstGeom>
          <a:noFill/>
          <a:ln w="3810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 eaLnBrk="1" fontAlgn="auto" hangingPunct="1">
              <a:spcBef>
                <a:spcPts val="360"/>
              </a:spcBef>
              <a:spcAft>
                <a:spcPts val="0"/>
              </a:spcAft>
              <a:defRPr/>
            </a:pPr>
            <a:r>
              <a:rPr lang="pt-BR" sz="2800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DÉFICIT</a:t>
            </a:r>
          </a:p>
          <a:p>
            <a:pPr algn="ctr" eaLnBrk="1" fontAlgn="auto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  <a:defRPr/>
            </a:pPr>
            <a:r>
              <a:rPr lang="pt-BR" sz="2800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HABITACIONAL</a:t>
            </a:r>
          </a:p>
          <a:p>
            <a:pPr marL="342900" algn="ctr" eaLnBrk="1" fontAlgn="auto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pt-BR" sz="2000" kern="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474 mil unidades</a:t>
            </a:r>
          </a:p>
        </p:txBody>
      </p:sp>
      <p:sp>
        <p:nvSpPr>
          <p:cNvPr id="7171" name="Shape 122">
            <a:extLst>
              <a:ext uri="{FF2B5EF4-FFF2-40B4-BE49-F238E27FC236}">
                <a16:creationId xmlns:a16="http://schemas.microsoft.com/office/drawing/2014/main" id="{517A14F8-C6D9-45A9-BB99-D274341EE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763" y="2219325"/>
            <a:ext cx="2201862" cy="1039813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3000" b="1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75% HIS</a:t>
            </a:r>
          </a:p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0-6 SM | 358mil</a:t>
            </a:r>
            <a:r>
              <a:rPr lang="pt-BR" altLang="pt-BR" sz="2000" b="1">
                <a:solidFill>
                  <a:srgbClr val="B7B7B7"/>
                </a:solidFill>
                <a:latin typeface="Open Sans" panose="020B0604020202020204" charset="0"/>
                <a:sym typeface="Open Sans" panose="020B0604020202020204" charset="0"/>
              </a:rPr>
              <a:t> </a:t>
            </a:r>
            <a:r>
              <a:rPr lang="pt-BR" altLang="pt-BR" sz="2500" b="1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 </a:t>
            </a:r>
          </a:p>
        </p:txBody>
      </p:sp>
      <p:sp>
        <p:nvSpPr>
          <p:cNvPr id="7172" name="Shape 123">
            <a:extLst>
              <a:ext uri="{FF2B5EF4-FFF2-40B4-BE49-F238E27FC236}">
                <a16:creationId xmlns:a16="http://schemas.microsoft.com/office/drawing/2014/main" id="{8076F9B3-3C9C-4E36-8939-E1C8D8009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140200"/>
            <a:ext cx="2290762" cy="1039813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3000" b="1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25% HMP</a:t>
            </a:r>
          </a:p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6-10 SM | 116mil</a:t>
            </a:r>
            <a:r>
              <a:rPr lang="pt-BR" altLang="pt-BR" sz="1800" b="1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  </a:t>
            </a:r>
          </a:p>
        </p:txBody>
      </p:sp>
      <p:cxnSp>
        <p:nvCxnSpPr>
          <p:cNvPr id="7173" name="Shape 124">
            <a:extLst>
              <a:ext uri="{FF2B5EF4-FFF2-40B4-BE49-F238E27FC236}">
                <a16:creationId xmlns:a16="http://schemas.microsoft.com/office/drawing/2014/main" id="{0ECBFC33-9A14-4E10-92F2-B34E45B01E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30688" y="2692400"/>
            <a:ext cx="658812" cy="0"/>
          </a:xfrm>
          <a:prstGeom prst="straightConnector1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Shape 125">
            <a:extLst>
              <a:ext uri="{FF2B5EF4-FFF2-40B4-BE49-F238E27FC236}">
                <a16:creationId xmlns:a16="http://schemas.microsoft.com/office/drawing/2014/main" id="{DDC11C82-B387-4350-B33B-DB717EB695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02200" y="2679700"/>
            <a:ext cx="0" cy="1946275"/>
          </a:xfrm>
          <a:prstGeom prst="straightConnector1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Shape 126">
            <a:extLst>
              <a:ext uri="{FF2B5EF4-FFF2-40B4-BE49-F238E27FC236}">
                <a16:creationId xmlns:a16="http://schemas.microsoft.com/office/drawing/2014/main" id="{CC23C648-7863-4A30-BD48-23B86FCEB8C3}"/>
              </a:ext>
            </a:extLst>
          </p:cNvPr>
          <p:cNvCxnSpPr>
            <a:cxnSpLocks noChangeShapeType="1"/>
            <a:stCxn id="121" idx="1"/>
          </p:cNvCxnSpPr>
          <p:nvPr/>
        </p:nvCxnSpPr>
        <p:spPr bwMode="auto">
          <a:xfrm flipH="1">
            <a:off x="4943475" y="3684588"/>
            <a:ext cx="384175" cy="0"/>
          </a:xfrm>
          <a:prstGeom prst="straightConnector1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Shape 127">
            <a:extLst>
              <a:ext uri="{FF2B5EF4-FFF2-40B4-BE49-F238E27FC236}">
                <a16:creationId xmlns:a16="http://schemas.microsoft.com/office/drawing/2014/main" id="{6BEFB4F0-C418-4AC4-8703-416E0E9D97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3075" y="4616450"/>
            <a:ext cx="615950" cy="4763"/>
          </a:xfrm>
          <a:prstGeom prst="straightConnector1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9" name="Shape 128">
            <a:extLst>
              <a:ext uri="{FF2B5EF4-FFF2-40B4-BE49-F238E27FC236}">
                <a16:creationId xmlns:a16="http://schemas.microsoft.com/office/drawing/2014/main" id="{A4CE19E6-F0B6-4683-BA61-FD0F9CAA6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CONTEXTO ATUAL</a:t>
            </a:r>
          </a:p>
        </p:txBody>
      </p:sp>
      <p:cxnSp>
        <p:nvCxnSpPr>
          <p:cNvPr id="5130" name="Shape 129">
            <a:extLst>
              <a:ext uri="{FF2B5EF4-FFF2-40B4-BE49-F238E27FC236}">
                <a16:creationId xmlns:a16="http://schemas.microsoft.com/office/drawing/2014/main" id="{CFE5EFA7-C948-4118-B3F0-6633CD4CE2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1" name="Shape 130">
            <a:extLst>
              <a:ext uri="{FF2B5EF4-FFF2-40B4-BE49-F238E27FC236}">
                <a16:creationId xmlns:a16="http://schemas.microsoft.com/office/drawing/2014/main" id="{05DE1FB8-FFDA-4DFC-BDB3-85569FE97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5132" name="Shape 131">
            <a:extLst>
              <a:ext uri="{FF2B5EF4-FFF2-40B4-BE49-F238E27FC236}">
                <a16:creationId xmlns:a16="http://schemas.microsoft.com/office/drawing/2014/main" id="{E2238C6D-E5BA-4E7C-A7A2-E756C0F089B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90688"/>
            <a:ext cx="1973263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Shape 133">
            <a:extLst>
              <a:ext uri="{FF2B5EF4-FFF2-40B4-BE49-F238E27FC236}">
                <a16:creationId xmlns:a16="http://schemas.microsoft.com/office/drawing/2014/main" id="{8AB1C893-1AF8-46EE-910E-F2D22CD335C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Shape 134">
            <a:extLst>
              <a:ext uri="{FF2B5EF4-FFF2-40B4-BE49-F238E27FC236}">
                <a16:creationId xmlns:a16="http://schemas.microsoft.com/office/drawing/2014/main" id="{9CEB5133-1A5C-44E6-8A8B-F6748DEF242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Shape 135">
            <a:extLst>
              <a:ext uri="{FF2B5EF4-FFF2-40B4-BE49-F238E27FC236}">
                <a16:creationId xmlns:a16="http://schemas.microsoft.com/office/drawing/2014/main" id="{9EC6833B-23B2-441B-9D22-9D2B35A7B1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Shape 136">
            <a:extLst>
              <a:ext uri="{FF2B5EF4-FFF2-40B4-BE49-F238E27FC236}">
                <a16:creationId xmlns:a16="http://schemas.microsoft.com/office/drawing/2014/main" id="{99E97EC3-57B6-4351-908C-4CEFAE51F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413" y="5788025"/>
            <a:ext cx="3371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latin typeface="Open Sans" charset="0"/>
                <a:sym typeface="Open Sans" charset="0"/>
              </a:rPr>
              <a:t>Fonte: Plano Municipal de Habitação (2016)</a:t>
            </a:r>
          </a:p>
        </p:txBody>
      </p:sp>
      <p:pic>
        <p:nvPicPr>
          <p:cNvPr id="5137" name="Gráfico 2" descr="Informações">
            <a:extLst>
              <a:ext uri="{FF2B5EF4-FFF2-40B4-BE49-F238E27FC236}">
                <a16:creationId xmlns:a16="http://schemas.microsoft.com/office/drawing/2014/main" id="{6841DBF5-D98E-466E-BAA9-59CD75E4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85763"/>
            <a:ext cx="4556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Shape 146">
            <a:extLst>
              <a:ext uri="{FF2B5EF4-FFF2-40B4-BE49-F238E27FC236}">
                <a16:creationId xmlns:a16="http://schemas.microsoft.com/office/drawing/2014/main" id="{1B47FDE1-F7C6-43D0-A6FE-A76A5CE8B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076325"/>
            <a:ext cx="8154988" cy="42227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DEFICIT HABITACIONAL </a:t>
            </a:r>
          </a:p>
        </p:txBody>
      </p:sp>
      <p:pic>
        <p:nvPicPr>
          <p:cNvPr id="5139" name="Gráfico 20" descr="Casa">
            <a:extLst>
              <a:ext uri="{FF2B5EF4-FFF2-40B4-BE49-F238E27FC236}">
                <a16:creationId xmlns:a16="http://schemas.microsoft.com/office/drawing/2014/main" id="{AFDABA14-D8BC-4461-A458-24CBDA91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2317750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Gráfico 21" descr="Casa">
            <a:extLst>
              <a:ext uri="{FF2B5EF4-FFF2-40B4-BE49-F238E27FC236}">
                <a16:creationId xmlns:a16="http://schemas.microsoft.com/office/drawing/2014/main" id="{D4226FA7-F5CE-4A3A-B6E8-A0C345B21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317750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Gráfico 22" descr="Casa">
            <a:extLst>
              <a:ext uri="{FF2B5EF4-FFF2-40B4-BE49-F238E27FC236}">
                <a16:creationId xmlns:a16="http://schemas.microsoft.com/office/drawing/2014/main" id="{937AD6F2-6D83-4C62-B3AA-8CEEC796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2311400"/>
            <a:ext cx="6318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Gráfico 23" descr="Casa">
            <a:extLst>
              <a:ext uri="{FF2B5EF4-FFF2-40B4-BE49-F238E27FC236}">
                <a16:creationId xmlns:a16="http://schemas.microsoft.com/office/drawing/2014/main" id="{C07BA351-E901-458D-89F9-26D653F8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2317750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Gráfico 24" descr="Casa">
            <a:extLst>
              <a:ext uri="{FF2B5EF4-FFF2-40B4-BE49-F238E27FC236}">
                <a16:creationId xmlns:a16="http://schemas.microsoft.com/office/drawing/2014/main" id="{76A9FA3A-A697-4634-AEEA-A235B5DD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317750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Gráfico 25" descr="Casa">
            <a:extLst>
              <a:ext uri="{FF2B5EF4-FFF2-40B4-BE49-F238E27FC236}">
                <a16:creationId xmlns:a16="http://schemas.microsoft.com/office/drawing/2014/main" id="{55A78765-296C-4226-B44C-3C622ABEF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2311400"/>
            <a:ext cx="6318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438A7D2C-7481-45D6-8426-1C6A64A59048}"/>
              </a:ext>
            </a:extLst>
          </p:cNvPr>
          <p:cNvSpPr/>
          <p:nvPr/>
        </p:nvSpPr>
        <p:spPr>
          <a:xfrm>
            <a:off x="350838" y="1973263"/>
            <a:ext cx="5946775" cy="23272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5059" name="Shape 226">
            <a:extLst>
              <a:ext uri="{FF2B5EF4-FFF2-40B4-BE49-F238E27FC236}">
                <a16:creationId xmlns:a16="http://schemas.microsoft.com/office/drawing/2014/main" id="{A36B7E2F-1B54-416D-8093-70EA235AD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3121025"/>
            <a:ext cx="4448175" cy="463550"/>
          </a:xfrm>
          <a:prstGeom prst="rect">
            <a:avLst/>
          </a:prstGeom>
          <a:solidFill>
            <a:srgbClr val="F2C46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61000"/>
              <a:buFont typeface="Arial" panose="020B0604020202020204" pitchFamily="34" charset="0"/>
              <a:buNone/>
            </a:pPr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60%</a:t>
            </a:r>
          </a:p>
        </p:txBody>
      </p:sp>
      <p:sp>
        <p:nvSpPr>
          <p:cNvPr id="19460" name="Shape 227">
            <a:extLst>
              <a:ext uri="{FF2B5EF4-FFF2-40B4-BE49-F238E27FC236}">
                <a16:creationId xmlns:a16="http://schemas.microsoft.com/office/drawing/2014/main" id="{07D168FB-7F2D-4436-8E06-ABE243F8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013" y="3121025"/>
            <a:ext cx="1647825" cy="463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>
            <a:lvl1pPr indent="-698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61000"/>
              <a:buFont typeface="Arial" panose="020B0604020202020204" pitchFamily="34" charset="0"/>
              <a:buNone/>
              <a:defRPr/>
            </a:pPr>
            <a:r>
              <a:rPr lang="pt-BR" altLang="pt-BR" sz="1800" b="1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20%</a:t>
            </a:r>
          </a:p>
        </p:txBody>
      </p:sp>
      <p:sp>
        <p:nvSpPr>
          <p:cNvPr id="45061" name="Shape 228">
            <a:extLst>
              <a:ext uri="{FF2B5EF4-FFF2-40B4-BE49-F238E27FC236}">
                <a16:creationId xmlns:a16="http://schemas.microsoft.com/office/drawing/2014/main" id="{2AE7A27D-1916-475F-9C1B-A5EEC3D3E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613" y="3121025"/>
            <a:ext cx="1792287" cy="463550"/>
          </a:xfrm>
          <a:prstGeom prst="rect">
            <a:avLst/>
          </a:prstGeom>
          <a:solidFill>
            <a:srgbClr val="D7AB9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20%</a:t>
            </a:r>
          </a:p>
        </p:txBody>
      </p:sp>
      <p:sp>
        <p:nvSpPr>
          <p:cNvPr id="232" name="Shape 232">
            <a:extLst>
              <a:ext uri="{FF2B5EF4-FFF2-40B4-BE49-F238E27FC236}">
                <a16:creationId xmlns:a16="http://schemas.microsoft.com/office/drawing/2014/main" id="{79075050-0F3F-4C40-93C9-3E2B251C9FA0}"/>
              </a:ext>
            </a:extLst>
          </p:cNvPr>
          <p:cNvSpPr txBox="1"/>
          <p:nvPr/>
        </p:nvSpPr>
        <p:spPr>
          <a:xfrm>
            <a:off x="2106613" y="3717925"/>
            <a:ext cx="1255712" cy="741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HIS 1 e 2</a:t>
            </a:r>
          </a:p>
          <a:p>
            <a:pPr marL="342900" algn="ctr" eaLnBrk="1" fontAlgn="auto" hangingPunct="1">
              <a:spcBef>
                <a:spcPts val="360"/>
              </a:spcBef>
              <a:spcAft>
                <a:spcPts val="0"/>
              </a:spcAft>
              <a:defRPr/>
            </a:pPr>
            <a:endParaRPr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eaLnBrk="1" fontAlgn="auto" hangingPunct="1">
              <a:spcBef>
                <a:spcPts val="560"/>
              </a:spcBef>
              <a:spcAft>
                <a:spcPts val="0"/>
              </a:spcAft>
              <a:defRPr/>
            </a:pPr>
            <a:endParaRPr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Shape 233">
            <a:extLst>
              <a:ext uri="{FF2B5EF4-FFF2-40B4-BE49-F238E27FC236}">
                <a16:creationId xmlns:a16="http://schemas.microsoft.com/office/drawing/2014/main" id="{C5B0E108-DC44-47D9-8152-9B32BD4D40A7}"/>
              </a:ext>
            </a:extLst>
          </p:cNvPr>
          <p:cNvSpPr txBox="1"/>
          <p:nvPr/>
        </p:nvSpPr>
        <p:spPr>
          <a:xfrm>
            <a:off x="5272088" y="3621088"/>
            <a:ext cx="1255712" cy="742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HMP</a:t>
            </a:r>
          </a:p>
          <a:p>
            <a:pPr marL="342900" eaLnBrk="1" fontAlgn="auto" hangingPunct="1">
              <a:spcBef>
                <a:spcPts val="560"/>
              </a:spcBef>
              <a:spcAft>
                <a:spcPts val="0"/>
              </a:spcAft>
              <a:defRPr/>
            </a:pPr>
            <a:endParaRPr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Shape 234">
            <a:extLst>
              <a:ext uri="{FF2B5EF4-FFF2-40B4-BE49-F238E27FC236}">
                <a16:creationId xmlns:a16="http://schemas.microsoft.com/office/drawing/2014/main" id="{A5C0BC64-FE42-47DE-97B1-48F1A50F5E5D}"/>
              </a:ext>
            </a:extLst>
          </p:cNvPr>
          <p:cNvSpPr txBox="1"/>
          <p:nvPr/>
        </p:nvSpPr>
        <p:spPr>
          <a:xfrm>
            <a:off x="6099175" y="3714750"/>
            <a:ext cx="2189163" cy="742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EQUIPAMENTOS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INFRAESTRUTURA</a:t>
            </a:r>
          </a:p>
          <a:p>
            <a:pPr marL="342900" algn="ctr" eaLnBrk="1" fontAlgn="auto" hangingPunct="1">
              <a:spcBef>
                <a:spcPts val="560"/>
              </a:spcBef>
              <a:spcAft>
                <a:spcPts val="0"/>
              </a:spcAft>
              <a:defRPr/>
            </a:pPr>
            <a:endParaRPr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5065" name="Shape 235">
            <a:extLst>
              <a:ext uri="{FF2B5EF4-FFF2-40B4-BE49-F238E27FC236}">
                <a16:creationId xmlns:a16="http://schemas.microsoft.com/office/drawing/2014/main" id="{59C042AD-DE55-4F3E-BC7E-3B0549747C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6" name="Shape 236">
            <a:extLst>
              <a:ext uri="{FF2B5EF4-FFF2-40B4-BE49-F238E27FC236}">
                <a16:creationId xmlns:a16="http://schemas.microsoft.com/office/drawing/2014/main" id="{BB630E09-6B45-4AA3-BAE9-2152B23DA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67" name="Shape 239">
            <a:extLst>
              <a:ext uri="{FF2B5EF4-FFF2-40B4-BE49-F238E27FC236}">
                <a16:creationId xmlns:a16="http://schemas.microsoft.com/office/drawing/2014/main" id="{D4D7284D-6260-47BF-A073-D9A7854EA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8" y="4443413"/>
            <a:ext cx="8185151" cy="642937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marL="342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Complementar as demais formas de produção habitacional</a:t>
            </a:r>
          </a:p>
        </p:txBody>
      </p:sp>
      <p:pic>
        <p:nvPicPr>
          <p:cNvPr id="45068" name="Shape 240">
            <a:extLst>
              <a:ext uri="{FF2B5EF4-FFF2-40B4-BE49-F238E27FC236}">
                <a16:creationId xmlns:a16="http://schemas.microsoft.com/office/drawing/2014/main" id="{14614761-B91B-46D5-972E-4242B099E3E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Shape 241">
            <a:extLst>
              <a:ext uri="{FF2B5EF4-FFF2-40B4-BE49-F238E27FC236}">
                <a16:creationId xmlns:a16="http://schemas.microsoft.com/office/drawing/2014/main" id="{E0FA51AC-CA21-4753-8D1C-C8E8ADB7530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Shape 242">
            <a:extLst>
              <a:ext uri="{FF2B5EF4-FFF2-40B4-BE49-F238E27FC236}">
                <a16:creationId xmlns:a16="http://schemas.microsoft.com/office/drawing/2014/main" id="{51F60EFA-1B4A-490F-B00B-4FF7EBABD3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Shape 243">
            <a:extLst>
              <a:ext uri="{FF2B5EF4-FFF2-40B4-BE49-F238E27FC236}">
                <a16:creationId xmlns:a16="http://schemas.microsoft.com/office/drawing/2014/main" id="{CC7ECABF-155C-4403-9A4B-22DE8EABE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37000"/>
              <a:buFont typeface="Arial" panose="020B0604020202020204" pitchFamily="34" charset="0"/>
              <a:buNone/>
            </a:pPr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OBJETIVOS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4DF81D6-E7BF-4711-A071-AEDAB49AE6BC}"/>
              </a:ext>
            </a:extLst>
          </p:cNvPr>
          <p:cNvSpPr/>
          <p:nvPr/>
        </p:nvSpPr>
        <p:spPr>
          <a:xfrm>
            <a:off x="350838" y="2952750"/>
            <a:ext cx="5946775" cy="10636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5073" name="Shape 146">
            <a:extLst>
              <a:ext uri="{FF2B5EF4-FFF2-40B4-BE49-F238E27FC236}">
                <a16:creationId xmlns:a16="http://schemas.microsoft.com/office/drawing/2014/main" id="{A895033C-48AC-471D-B5C1-B33A347DA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076325"/>
            <a:ext cx="8154988" cy="42227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DISTRIBUIÇÃO DE RECURSOS</a:t>
            </a:r>
          </a:p>
        </p:txBody>
      </p:sp>
      <p:sp>
        <p:nvSpPr>
          <p:cNvPr id="45074" name="Shape 239">
            <a:extLst>
              <a:ext uri="{FF2B5EF4-FFF2-40B4-BE49-F238E27FC236}">
                <a16:creationId xmlns:a16="http://schemas.microsoft.com/office/drawing/2014/main" id="{DC72F427-18EB-46EC-903F-9F83B77D2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29225"/>
            <a:ext cx="8185150" cy="642938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marL="342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Promover diversidade de usos e rendas nos empreendimentos</a:t>
            </a:r>
          </a:p>
        </p:txBody>
      </p:sp>
      <p:pic>
        <p:nvPicPr>
          <p:cNvPr id="45075" name="Gráfico 22" descr="Casa">
            <a:extLst>
              <a:ext uri="{FF2B5EF4-FFF2-40B4-BE49-F238E27FC236}">
                <a16:creationId xmlns:a16="http://schemas.microsoft.com/office/drawing/2014/main" id="{14465C9A-9743-435A-8FBC-BA36F733B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1974850"/>
            <a:ext cx="9890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6" name="Gráfico 23" descr="Casa">
            <a:extLst>
              <a:ext uri="{FF2B5EF4-FFF2-40B4-BE49-F238E27FC236}">
                <a16:creationId xmlns:a16="http://schemas.microsoft.com/office/drawing/2014/main" id="{0CEF88A3-0FB8-46E8-B1CC-4EE27427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973263"/>
            <a:ext cx="9906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7" name="Gráfico 3" descr="Médico">
            <a:extLst>
              <a:ext uri="{FF2B5EF4-FFF2-40B4-BE49-F238E27FC236}">
                <a16:creationId xmlns:a16="http://schemas.microsoft.com/office/drawing/2014/main" id="{8390BC61-97CC-4F5B-A806-C835C8830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154238"/>
            <a:ext cx="7953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8" name="Gráfico 5" descr="Livros">
            <a:extLst>
              <a:ext uri="{FF2B5EF4-FFF2-40B4-BE49-F238E27FC236}">
                <a16:creationId xmlns:a16="http://schemas.microsoft.com/office/drawing/2014/main" id="{562843E4-D71E-44D9-A659-62201B0B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185988"/>
            <a:ext cx="7953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226">
            <a:extLst>
              <a:ext uri="{FF2B5EF4-FFF2-40B4-BE49-F238E27FC236}">
                <a16:creationId xmlns:a16="http://schemas.microsoft.com/office/drawing/2014/main" id="{0E83C973-3903-4CF8-BFD5-E0710588C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3121025"/>
            <a:ext cx="4448175" cy="463550"/>
          </a:xfrm>
          <a:prstGeom prst="rect">
            <a:avLst/>
          </a:prstGeom>
          <a:solidFill>
            <a:srgbClr val="F2C46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61000"/>
              <a:buFont typeface="Arial" panose="020B0604020202020204" pitchFamily="34" charset="0"/>
              <a:buNone/>
            </a:pPr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60%</a:t>
            </a:r>
          </a:p>
        </p:txBody>
      </p:sp>
      <p:sp>
        <p:nvSpPr>
          <p:cNvPr id="19460" name="Shape 227">
            <a:extLst>
              <a:ext uri="{FF2B5EF4-FFF2-40B4-BE49-F238E27FC236}">
                <a16:creationId xmlns:a16="http://schemas.microsoft.com/office/drawing/2014/main" id="{07D168FB-7F2D-4436-8E06-ABE243F8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013" y="3121025"/>
            <a:ext cx="1647825" cy="463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>
            <a:lvl1pPr indent="-698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61000"/>
              <a:buFont typeface="Arial" panose="020B0604020202020204" pitchFamily="34" charset="0"/>
              <a:buNone/>
              <a:defRPr/>
            </a:pPr>
            <a:r>
              <a:rPr lang="pt-BR" altLang="pt-BR" sz="1800" b="1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20%</a:t>
            </a:r>
          </a:p>
        </p:txBody>
      </p:sp>
      <p:sp>
        <p:nvSpPr>
          <p:cNvPr id="47108" name="Shape 228">
            <a:extLst>
              <a:ext uri="{FF2B5EF4-FFF2-40B4-BE49-F238E27FC236}">
                <a16:creationId xmlns:a16="http://schemas.microsoft.com/office/drawing/2014/main" id="{FF57B5F1-FFC3-4D03-AC0C-342FBF62C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613" y="3121025"/>
            <a:ext cx="1792287" cy="463550"/>
          </a:xfrm>
          <a:prstGeom prst="rect">
            <a:avLst/>
          </a:prstGeom>
          <a:solidFill>
            <a:srgbClr val="D7AB9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20%</a:t>
            </a:r>
          </a:p>
        </p:txBody>
      </p:sp>
      <p:sp>
        <p:nvSpPr>
          <p:cNvPr id="232" name="Shape 232">
            <a:extLst>
              <a:ext uri="{FF2B5EF4-FFF2-40B4-BE49-F238E27FC236}">
                <a16:creationId xmlns:a16="http://schemas.microsoft.com/office/drawing/2014/main" id="{79075050-0F3F-4C40-93C9-3E2B251C9FA0}"/>
              </a:ext>
            </a:extLst>
          </p:cNvPr>
          <p:cNvSpPr txBox="1"/>
          <p:nvPr/>
        </p:nvSpPr>
        <p:spPr>
          <a:xfrm>
            <a:off x="2106613" y="3717925"/>
            <a:ext cx="1104900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HIS 1 e 2</a:t>
            </a:r>
          </a:p>
          <a:p>
            <a:pPr marL="342900" algn="ctr" eaLnBrk="1" fontAlgn="auto" hangingPunct="1">
              <a:spcBef>
                <a:spcPts val="360"/>
              </a:spcBef>
              <a:spcAft>
                <a:spcPts val="0"/>
              </a:spcAft>
              <a:defRPr/>
            </a:pPr>
            <a:endParaRPr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eaLnBrk="1" fontAlgn="auto" hangingPunct="1">
              <a:spcBef>
                <a:spcPts val="560"/>
              </a:spcBef>
              <a:spcAft>
                <a:spcPts val="0"/>
              </a:spcAft>
              <a:defRPr/>
            </a:pPr>
            <a:endParaRPr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Shape 233">
            <a:extLst>
              <a:ext uri="{FF2B5EF4-FFF2-40B4-BE49-F238E27FC236}">
                <a16:creationId xmlns:a16="http://schemas.microsoft.com/office/drawing/2014/main" id="{C5B0E108-DC44-47D9-8152-9B32BD4D40A7}"/>
              </a:ext>
            </a:extLst>
          </p:cNvPr>
          <p:cNvSpPr txBox="1"/>
          <p:nvPr/>
        </p:nvSpPr>
        <p:spPr>
          <a:xfrm>
            <a:off x="5272088" y="3621088"/>
            <a:ext cx="1255712" cy="742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HMP</a:t>
            </a:r>
          </a:p>
          <a:p>
            <a:pPr marL="342900" eaLnBrk="1" fontAlgn="auto" hangingPunct="1">
              <a:spcBef>
                <a:spcPts val="560"/>
              </a:spcBef>
              <a:spcAft>
                <a:spcPts val="0"/>
              </a:spcAft>
              <a:defRPr/>
            </a:pPr>
            <a:endParaRPr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Shape 234">
            <a:extLst>
              <a:ext uri="{FF2B5EF4-FFF2-40B4-BE49-F238E27FC236}">
                <a16:creationId xmlns:a16="http://schemas.microsoft.com/office/drawing/2014/main" id="{A5C0BC64-FE42-47DE-97B1-48F1A50F5E5D}"/>
              </a:ext>
            </a:extLst>
          </p:cNvPr>
          <p:cNvSpPr txBox="1"/>
          <p:nvPr/>
        </p:nvSpPr>
        <p:spPr>
          <a:xfrm>
            <a:off x="6099175" y="3714750"/>
            <a:ext cx="2189163" cy="742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EQUIPAMENTOS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INFRAESTRUTURA</a:t>
            </a:r>
          </a:p>
          <a:p>
            <a:pPr marL="342900" algn="ctr" eaLnBrk="1" fontAlgn="auto" hangingPunct="1">
              <a:spcBef>
                <a:spcPts val="560"/>
              </a:spcBef>
              <a:spcAft>
                <a:spcPts val="0"/>
              </a:spcAft>
              <a:defRPr/>
            </a:pPr>
            <a:endParaRPr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7112" name="Shape 235">
            <a:extLst>
              <a:ext uri="{FF2B5EF4-FFF2-40B4-BE49-F238E27FC236}">
                <a16:creationId xmlns:a16="http://schemas.microsoft.com/office/drawing/2014/main" id="{149788D6-448B-47EA-9AFF-554B1716B2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3" name="Shape 236">
            <a:extLst>
              <a:ext uri="{FF2B5EF4-FFF2-40B4-BE49-F238E27FC236}">
                <a16:creationId xmlns:a16="http://schemas.microsoft.com/office/drawing/2014/main" id="{23AB41A9-EBA0-4957-89D6-B228C3AC1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4" name="Shape 239">
            <a:extLst>
              <a:ext uri="{FF2B5EF4-FFF2-40B4-BE49-F238E27FC236}">
                <a16:creationId xmlns:a16="http://schemas.microsoft.com/office/drawing/2014/main" id="{2B33D54F-B8A4-47EE-BC47-05E4FDBA7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8" y="4443413"/>
            <a:ext cx="8185151" cy="642937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marL="342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Possibilidade de destinação de até 15% para Locação Social</a:t>
            </a:r>
          </a:p>
        </p:txBody>
      </p:sp>
      <p:pic>
        <p:nvPicPr>
          <p:cNvPr id="47115" name="Shape 240">
            <a:extLst>
              <a:ext uri="{FF2B5EF4-FFF2-40B4-BE49-F238E27FC236}">
                <a16:creationId xmlns:a16="http://schemas.microsoft.com/office/drawing/2014/main" id="{BFE5DA8C-792C-4D8A-AB25-1892291FCA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Shape 241">
            <a:extLst>
              <a:ext uri="{FF2B5EF4-FFF2-40B4-BE49-F238E27FC236}">
                <a16:creationId xmlns:a16="http://schemas.microsoft.com/office/drawing/2014/main" id="{8896DBB0-998B-46BF-96D3-595C9401BDD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Shape 242">
            <a:extLst>
              <a:ext uri="{FF2B5EF4-FFF2-40B4-BE49-F238E27FC236}">
                <a16:creationId xmlns:a16="http://schemas.microsoft.com/office/drawing/2014/main" id="{4F8003B0-535C-44E1-BBE2-BDD5C2BE523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8" name="Shape 243">
            <a:extLst>
              <a:ext uri="{FF2B5EF4-FFF2-40B4-BE49-F238E27FC236}">
                <a16:creationId xmlns:a16="http://schemas.microsoft.com/office/drawing/2014/main" id="{5B29B1B5-651D-424C-9E47-7F115BE17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37000"/>
              <a:buFont typeface="Arial" panose="020B0604020202020204" pitchFamily="34" charset="0"/>
              <a:buNone/>
            </a:pPr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OBJETIVOS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4DF81D6-E7BF-4711-A071-AEDAB49AE6BC}"/>
              </a:ext>
            </a:extLst>
          </p:cNvPr>
          <p:cNvSpPr/>
          <p:nvPr/>
        </p:nvSpPr>
        <p:spPr>
          <a:xfrm>
            <a:off x="350838" y="2952750"/>
            <a:ext cx="990600" cy="8572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7120" name="Shape 146">
            <a:extLst>
              <a:ext uri="{FF2B5EF4-FFF2-40B4-BE49-F238E27FC236}">
                <a16:creationId xmlns:a16="http://schemas.microsoft.com/office/drawing/2014/main" id="{21E9E76E-7548-41C2-9246-20701C218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076325"/>
            <a:ext cx="8154988" cy="42227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LOCAÇÃO SOCIAL</a:t>
            </a:r>
          </a:p>
        </p:txBody>
      </p:sp>
      <p:sp>
        <p:nvSpPr>
          <p:cNvPr id="47121" name="Shape 239">
            <a:extLst>
              <a:ext uri="{FF2B5EF4-FFF2-40B4-BE49-F238E27FC236}">
                <a16:creationId xmlns:a16="http://schemas.microsoft.com/office/drawing/2014/main" id="{4CA297FC-4417-4B14-BA12-8CCFCE8AC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29225"/>
            <a:ext cx="8185150" cy="642938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marL="342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Atendimento alta vulnerabilidade / redução gentrificação</a:t>
            </a:r>
          </a:p>
        </p:txBody>
      </p:sp>
      <p:pic>
        <p:nvPicPr>
          <p:cNvPr id="47122" name="Gráfico 22" descr="Casa">
            <a:extLst>
              <a:ext uri="{FF2B5EF4-FFF2-40B4-BE49-F238E27FC236}">
                <a16:creationId xmlns:a16="http://schemas.microsoft.com/office/drawing/2014/main" id="{C910E8E2-8F8D-4393-BEC4-BF811015A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1974850"/>
            <a:ext cx="9890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Gráfico 23" descr="Casa">
            <a:extLst>
              <a:ext uri="{FF2B5EF4-FFF2-40B4-BE49-F238E27FC236}">
                <a16:creationId xmlns:a16="http://schemas.microsoft.com/office/drawing/2014/main" id="{89B5DE67-73AA-4F07-ABF9-251D19055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973263"/>
            <a:ext cx="9906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Gráfico 3" descr="Médico">
            <a:extLst>
              <a:ext uri="{FF2B5EF4-FFF2-40B4-BE49-F238E27FC236}">
                <a16:creationId xmlns:a16="http://schemas.microsoft.com/office/drawing/2014/main" id="{F389037C-7240-4F68-99B2-42F6570E9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154238"/>
            <a:ext cx="7953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Gráfico 5" descr="Livros">
            <a:extLst>
              <a:ext uri="{FF2B5EF4-FFF2-40B4-BE49-F238E27FC236}">
                <a16:creationId xmlns:a16="http://schemas.microsoft.com/office/drawing/2014/main" id="{BD760FAD-E14E-45E6-A860-BF5198582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185988"/>
            <a:ext cx="7953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hape 232">
            <a:extLst>
              <a:ext uri="{FF2B5EF4-FFF2-40B4-BE49-F238E27FC236}">
                <a16:creationId xmlns:a16="http://schemas.microsoft.com/office/drawing/2014/main" id="{86648E07-EB50-4D58-A9AE-52EFFFFF402E}"/>
              </a:ext>
            </a:extLst>
          </p:cNvPr>
          <p:cNvSpPr txBox="1"/>
          <p:nvPr/>
        </p:nvSpPr>
        <p:spPr>
          <a:xfrm>
            <a:off x="311150" y="3740150"/>
            <a:ext cx="1106488" cy="8747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LOCAÇÃO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SOCIAL</a:t>
            </a:r>
          </a:p>
          <a:p>
            <a:pPr marL="342900" algn="ctr" eaLnBrk="1" fontAlgn="auto" hangingPunct="1">
              <a:spcBef>
                <a:spcPts val="360"/>
              </a:spcBef>
              <a:spcAft>
                <a:spcPts val="0"/>
              </a:spcAft>
              <a:defRPr/>
            </a:pPr>
            <a:endParaRPr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eaLnBrk="1" fontAlgn="auto" hangingPunct="1">
              <a:spcBef>
                <a:spcPts val="560"/>
              </a:spcBef>
              <a:spcAft>
                <a:spcPts val="0"/>
              </a:spcAft>
              <a:defRPr/>
            </a:pPr>
            <a:endParaRPr b="1" kern="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127" name="Gráfico 25" descr="Casa">
            <a:extLst>
              <a:ext uri="{FF2B5EF4-FFF2-40B4-BE49-F238E27FC236}">
                <a16:creationId xmlns:a16="http://schemas.microsoft.com/office/drawing/2014/main" id="{311D831F-7FC9-4323-A5D3-201CBF1BC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101850"/>
            <a:ext cx="7318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8" name="CaixaDeTexto 3">
            <a:extLst>
              <a:ext uri="{FF2B5EF4-FFF2-40B4-BE49-F238E27FC236}">
                <a16:creationId xmlns:a16="http://schemas.microsoft.com/office/drawing/2014/main" id="{E0487BCF-D0AE-4069-B02B-2EB81EFF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3167063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1800" b="1">
                <a:solidFill>
                  <a:schemeClr val="tx1"/>
                </a:solidFill>
              </a:rPr>
              <a:t>15%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4D519A0-454B-4416-BFE3-277E00728D2B}"/>
              </a:ext>
            </a:extLst>
          </p:cNvPr>
          <p:cNvSpPr/>
          <p:nvPr/>
        </p:nvSpPr>
        <p:spPr>
          <a:xfrm>
            <a:off x="350838" y="1973263"/>
            <a:ext cx="990600" cy="232727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hape 648">
            <a:extLst>
              <a:ext uri="{FF2B5EF4-FFF2-40B4-BE49-F238E27FC236}">
                <a16:creationId xmlns:a16="http://schemas.microsoft.com/office/drawing/2014/main" id="{88C6F019-C5D5-45CF-8AC9-B7ABA157A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ESTRATÉGIAS</a:t>
            </a:r>
          </a:p>
        </p:txBody>
      </p:sp>
      <p:sp>
        <p:nvSpPr>
          <p:cNvPr id="76803" name="Shape 649">
            <a:extLst>
              <a:ext uri="{FF2B5EF4-FFF2-40B4-BE49-F238E27FC236}">
                <a16:creationId xmlns:a16="http://schemas.microsoft.com/office/drawing/2014/main" id="{5C422DB2-5BA3-4924-A330-A16AD385F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063625"/>
            <a:ext cx="8156575" cy="4333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600">
                <a:solidFill>
                  <a:srgbClr val="666666"/>
                </a:solidFill>
                <a:latin typeface="Open Sans" charset="0"/>
                <a:sym typeface="Open Sans" charset="0"/>
              </a:rPr>
              <a:t>ESTIMATIVA DOS INVESTIMENTOS - UNITÁRIO E TOTAL</a:t>
            </a:r>
          </a:p>
        </p:txBody>
      </p:sp>
      <p:pic>
        <p:nvPicPr>
          <p:cNvPr id="76804" name="Shape 650">
            <a:extLst>
              <a:ext uri="{FF2B5EF4-FFF2-40B4-BE49-F238E27FC236}">
                <a16:creationId xmlns:a16="http://schemas.microsoft.com/office/drawing/2014/main" id="{DF984370-2F8D-4F5A-805D-61119DE16AA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Shape 651">
            <a:extLst>
              <a:ext uri="{FF2B5EF4-FFF2-40B4-BE49-F238E27FC236}">
                <a16:creationId xmlns:a16="http://schemas.microsoft.com/office/drawing/2014/main" id="{E452EEC9-21EA-4FC8-9E85-E0010110C56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579563"/>
            <a:ext cx="7158038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806" name="Shape 652">
            <a:extLst>
              <a:ext uri="{FF2B5EF4-FFF2-40B4-BE49-F238E27FC236}">
                <a16:creationId xmlns:a16="http://schemas.microsoft.com/office/drawing/2014/main" id="{3B8C531C-C18B-49BC-B43B-FA150C32D9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6807" name="Shape 653">
            <a:extLst>
              <a:ext uri="{FF2B5EF4-FFF2-40B4-BE49-F238E27FC236}">
                <a16:creationId xmlns:a16="http://schemas.microsoft.com/office/drawing/2014/main" id="{59728379-1CCD-4D04-A3AD-370213A3A6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Shape 654">
            <a:extLst>
              <a:ext uri="{FF2B5EF4-FFF2-40B4-BE49-F238E27FC236}">
                <a16:creationId xmlns:a16="http://schemas.microsoft.com/office/drawing/2014/main" id="{185ED3FA-5BE8-41A4-9D21-92ABE10B470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Shape 655">
            <a:extLst>
              <a:ext uri="{FF2B5EF4-FFF2-40B4-BE49-F238E27FC236}">
                <a16:creationId xmlns:a16="http://schemas.microsoft.com/office/drawing/2014/main" id="{2BA58860-D311-498C-9847-A9425F292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425" y="1449388"/>
            <a:ext cx="40195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666666"/>
                </a:solidFill>
                <a:latin typeface="Open Sans" charset="0"/>
                <a:sym typeface="Open Sans" charset="0"/>
              </a:rPr>
              <a:t>Proporção de investimento por UH</a:t>
            </a:r>
          </a:p>
        </p:txBody>
      </p:sp>
      <p:sp>
        <p:nvSpPr>
          <p:cNvPr id="76810" name="Shape 656">
            <a:extLst>
              <a:ext uri="{FF2B5EF4-FFF2-40B4-BE49-F238E27FC236}">
                <a16:creationId xmlns:a16="http://schemas.microsoft.com/office/drawing/2014/main" id="{84CCDF1B-41EA-45AB-B8FA-7D5814C8B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3676650"/>
            <a:ext cx="283686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666666"/>
                </a:solidFill>
                <a:latin typeface="Open Sans" charset="0"/>
                <a:sym typeface="Open Sans" charset="0"/>
              </a:rPr>
              <a:t>Total investido por área</a:t>
            </a:r>
          </a:p>
        </p:txBody>
      </p:sp>
      <p:pic>
        <p:nvPicPr>
          <p:cNvPr id="76811" name="Shape 635">
            <a:extLst>
              <a:ext uri="{FF2B5EF4-FFF2-40B4-BE49-F238E27FC236}">
                <a16:creationId xmlns:a16="http://schemas.microsoft.com/office/drawing/2014/main" id="{4E986445-09E0-4815-9059-FD214BE5E5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686300"/>
            <a:ext cx="6032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2" name="Shape 238">
            <a:extLst>
              <a:ext uri="{FF2B5EF4-FFF2-40B4-BE49-F238E27FC236}">
                <a16:creationId xmlns:a16="http://schemas.microsoft.com/office/drawing/2014/main" id="{DB468846-3399-41BD-A255-8B88B71A598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244725"/>
            <a:ext cx="96361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48120FC-CBD2-4DE1-9FC6-CB62DAFCB419}"/>
              </a:ext>
            </a:extLst>
          </p:cNvPr>
          <p:cNvGraphicFramePr>
            <a:graphicFrameLocks noGrp="1"/>
          </p:cNvGraphicFramePr>
          <p:nvPr/>
        </p:nvGraphicFramePr>
        <p:xfrm>
          <a:off x="144463" y="1633538"/>
          <a:ext cx="7999413" cy="4321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67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865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FAIXAS DE RENDA E CATEGORIAS UH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DISTRIBUIÇÃO</a:t>
                      </a:r>
                      <a:endParaRPr lang="pt-BR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55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/>
                        <a:t>FAIXAS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SM</a:t>
                      </a:r>
                      <a:endParaRPr lang="pt-BR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RF EM R$ </a:t>
                      </a:r>
                      <a:endParaRPr lang="pt-BR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CAT_FGTS</a:t>
                      </a:r>
                      <a:endParaRPr lang="pt-BR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CAT_SMH</a:t>
                      </a:r>
                      <a:endParaRPr lang="pt-BR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5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RF1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    1,0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  1,1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R$     937,00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R$    1.000,00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Faixa 1 + 1,5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u="none" strike="noStrike" dirty="0"/>
                        <a:t> HIS 1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u="none" strike="noStrike" dirty="0"/>
                        <a:t>60%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5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RF2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    1,1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  1,7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R$  1.000,01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R$    1.600,00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Faixa 1 + 1,5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5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RF3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    1,7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  1,9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R$  1.600,01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R$    1.800,00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Faixa 1 + 1,5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65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RF4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    1,9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  2,5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R$  1.800,01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R$    2.350,00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Faixa 1,5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65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RF5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    2,5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  3,0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R$  2.350,01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R$    2.790,00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Faixa 1,5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65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RF6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    3,0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  3,0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R$  2.790,01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R$    2.811,00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Faixa 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65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RF7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    3,0 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  3,5 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R$  2.811,01 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R$    3.275,00 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Faixa 2 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HIS 2 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20%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65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RF8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    3,5 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  4,3 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R$  3.275,01 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R$    4.000,00 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Faixa 2 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65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RF9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    4,3 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  6,0 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R$  4.000,01 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R$    5.622,00 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Faixa 2 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65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RF10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    6,0 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  7,5 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R$  5.622,01 </a:t>
                      </a:r>
                      <a:endParaRPr lang="pt-BR" sz="14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/>
                        <a:t> R$    7.000,00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Faixa 3 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65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RF11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    7,5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10,0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R$  7.000,01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R$    9.370,00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 Faixa 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HMP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 dirty="0"/>
                        <a:t>20%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65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TOTAL DE UNIDADES 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/>
                        <a:t> 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100%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9262" name="Shape 749">
            <a:extLst>
              <a:ext uri="{FF2B5EF4-FFF2-40B4-BE49-F238E27FC236}">
                <a16:creationId xmlns:a16="http://schemas.microsoft.com/office/drawing/2014/main" id="{6A303F99-BAF0-4592-85EC-11B0E74B1C9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63" name="Shape 242">
            <a:extLst>
              <a:ext uri="{FF2B5EF4-FFF2-40B4-BE49-F238E27FC236}">
                <a16:creationId xmlns:a16="http://schemas.microsoft.com/office/drawing/2014/main" id="{552B6E17-A922-4F77-B366-870D906D6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37000"/>
              <a:buFont typeface="Arial" panose="020B0604020202020204" pitchFamily="34" charset="0"/>
              <a:buNone/>
            </a:pPr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AJUSTES NECESSÁRIOS</a:t>
            </a:r>
          </a:p>
        </p:txBody>
      </p:sp>
      <p:sp>
        <p:nvSpPr>
          <p:cNvPr id="49264" name="Shape 526">
            <a:extLst>
              <a:ext uri="{FF2B5EF4-FFF2-40B4-BE49-F238E27FC236}">
                <a16:creationId xmlns:a16="http://schemas.microsoft.com/office/drawing/2014/main" id="{ED193C04-9788-45EB-943A-3B3A760C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063625"/>
            <a:ext cx="8156575" cy="4333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DIVERSIDADE NO ATENDIMENTO</a:t>
            </a:r>
          </a:p>
        </p:txBody>
      </p:sp>
      <p:pic>
        <p:nvPicPr>
          <p:cNvPr id="49265" name="Shape 529" descr="Imagem relacionada">
            <a:extLst>
              <a:ext uri="{FF2B5EF4-FFF2-40B4-BE49-F238E27FC236}">
                <a16:creationId xmlns:a16="http://schemas.microsoft.com/office/drawing/2014/main" id="{5A19A94E-C171-420D-9FBE-1BB810D7F9A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6159500"/>
            <a:ext cx="66198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66" name="Shape 530">
            <a:extLst>
              <a:ext uri="{FF2B5EF4-FFF2-40B4-BE49-F238E27FC236}">
                <a16:creationId xmlns:a16="http://schemas.microsoft.com/office/drawing/2014/main" id="{044A0F19-DD82-458B-81B9-433617AC050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6086475"/>
            <a:ext cx="8651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267" name="Shape 531">
            <a:extLst>
              <a:ext uri="{FF2B5EF4-FFF2-40B4-BE49-F238E27FC236}">
                <a16:creationId xmlns:a16="http://schemas.microsoft.com/office/drawing/2014/main" id="{8A57BF54-8615-498E-8EE1-2ACA2B0A68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268" name="CaixaDeTexto 1">
            <a:extLst>
              <a:ext uri="{FF2B5EF4-FFF2-40B4-BE49-F238E27FC236}">
                <a16:creationId xmlns:a16="http://schemas.microsoft.com/office/drawing/2014/main" id="{0AF2D1BA-8C86-450F-9B77-2032F197A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2905125"/>
            <a:ext cx="682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BR" altLang="pt-BR"/>
              <a:t>ZEIS</a:t>
            </a:r>
          </a:p>
          <a:p>
            <a:pPr algn="ctr"/>
            <a:r>
              <a:rPr lang="pt-BR" altLang="pt-BR"/>
              <a:t>e</a:t>
            </a:r>
          </a:p>
          <a:p>
            <a:pPr algn="ctr"/>
            <a:r>
              <a:rPr lang="pt-BR" altLang="pt-BR"/>
              <a:t>outros</a:t>
            </a:r>
          </a:p>
        </p:txBody>
      </p:sp>
      <p:pic>
        <p:nvPicPr>
          <p:cNvPr id="49269" name="Gráfico 10" descr="Tabela">
            <a:extLst>
              <a:ext uri="{FF2B5EF4-FFF2-40B4-BE49-F238E27FC236}">
                <a16:creationId xmlns:a16="http://schemas.microsoft.com/office/drawing/2014/main" id="{992EBD62-7D7F-486A-A364-6843BE504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254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E4757F10-4B54-490A-B726-08F1AEBB748B}"/>
              </a:ext>
            </a:extLst>
          </p:cNvPr>
          <p:cNvSpPr/>
          <p:nvPr/>
        </p:nvSpPr>
        <p:spPr>
          <a:xfrm>
            <a:off x="144463" y="2230438"/>
            <a:ext cx="8805862" cy="18415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334">
            <a:extLst>
              <a:ext uri="{FF2B5EF4-FFF2-40B4-BE49-F238E27FC236}">
                <a16:creationId xmlns:a16="http://schemas.microsoft.com/office/drawing/2014/main" id="{519DF922-C215-444C-A87B-12A6CBB906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2225" y="1293813"/>
            <a:ext cx="7170738" cy="1155700"/>
          </a:xfrm>
        </p:spPr>
        <p:txBody>
          <a:bodyPr tIns="45700" bIns="45700"/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br>
              <a:rPr lang="pt-BR" altLang="pt-BR" sz="3000">
                <a:solidFill>
                  <a:srgbClr val="666666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</a:br>
            <a:br>
              <a:rPr lang="pt-BR" altLang="pt-BR" sz="24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endParaRPr lang="pt-BR" altLang="pt-BR" sz="2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35" name="Shape 335">
            <a:extLst>
              <a:ext uri="{FF2B5EF4-FFF2-40B4-BE49-F238E27FC236}">
                <a16:creationId xmlns:a16="http://schemas.microsoft.com/office/drawing/2014/main" id="{C8B0FBA8-26EC-4F42-BC89-12BF17E838CE}"/>
              </a:ext>
            </a:extLst>
          </p:cNvPr>
          <p:cNvSpPr/>
          <p:nvPr/>
        </p:nvSpPr>
        <p:spPr>
          <a:xfrm>
            <a:off x="3124200" y="1352550"/>
            <a:ext cx="2782888" cy="4533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algn="ctr" eaLnBrk="1" fontAlgn="auto" hangingPunct="1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b="1" ker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algn="ctr" eaLnBrk="1" fontAlgn="auto" hangingPunct="1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  <a:defRPr/>
            </a:pPr>
            <a:r>
              <a:rPr lang="pt-BR" sz="2000" b="1" ker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Acelerar a produção e organizar a oferta de HIS e HMP no Município de São Paulo</a:t>
            </a:r>
          </a:p>
        </p:txBody>
      </p:sp>
      <p:sp>
        <p:nvSpPr>
          <p:cNvPr id="336" name="Shape 336">
            <a:extLst>
              <a:ext uri="{FF2B5EF4-FFF2-40B4-BE49-F238E27FC236}">
                <a16:creationId xmlns:a16="http://schemas.microsoft.com/office/drawing/2014/main" id="{EACA751A-06D7-403B-9BBE-06895B822100}"/>
              </a:ext>
            </a:extLst>
          </p:cNvPr>
          <p:cNvSpPr/>
          <p:nvPr/>
        </p:nvSpPr>
        <p:spPr>
          <a:xfrm>
            <a:off x="176213" y="1352550"/>
            <a:ext cx="2782887" cy="4533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algn="ctr" eaLnBrk="1" fontAlgn="auto" hangingPunct="1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b="1" ker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pt-BR" sz="2000" b="1" ker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Incentivar a requalificação de áreas ociosas e recuperar áreas ambientalmente degradadas</a:t>
            </a:r>
          </a:p>
        </p:txBody>
      </p:sp>
      <p:sp>
        <p:nvSpPr>
          <p:cNvPr id="337" name="Shape 337">
            <a:extLst>
              <a:ext uri="{FF2B5EF4-FFF2-40B4-BE49-F238E27FC236}">
                <a16:creationId xmlns:a16="http://schemas.microsoft.com/office/drawing/2014/main" id="{EE5DACE9-3B81-45B4-80F1-89C8708926A5}"/>
              </a:ext>
            </a:extLst>
          </p:cNvPr>
          <p:cNvSpPr/>
          <p:nvPr/>
        </p:nvSpPr>
        <p:spPr>
          <a:xfrm>
            <a:off x="6072188" y="1352550"/>
            <a:ext cx="2782887" cy="4533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2000" b="1" kern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algn="ctr" eaLnBrk="1" fontAlgn="auto" hangingPunct="1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  <a:defRPr/>
            </a:pPr>
            <a:r>
              <a:rPr lang="pt-BR" sz="2000" b="1" kern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Inserir áreas subutilizadas no contexto urbano</a:t>
            </a:r>
          </a:p>
        </p:txBody>
      </p:sp>
      <p:sp>
        <p:nvSpPr>
          <p:cNvPr id="50182" name="Shape 338">
            <a:extLst>
              <a:ext uri="{FF2B5EF4-FFF2-40B4-BE49-F238E27FC236}">
                <a16:creationId xmlns:a16="http://schemas.microsoft.com/office/drawing/2014/main" id="{AAD393B9-A2EE-4B39-89F8-333695327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352550"/>
            <a:ext cx="1116013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38"/>
              </a:spcBef>
            </a:pPr>
            <a:r>
              <a:rPr lang="pt-BR" altLang="pt-BR" sz="4800" b="1">
                <a:solidFill>
                  <a:srgbClr val="F1C232"/>
                </a:solidFill>
                <a:latin typeface="Open Sans" charset="0"/>
                <a:sym typeface="Open Sans" charset="0"/>
              </a:rPr>
              <a:t>01</a:t>
            </a:r>
          </a:p>
        </p:txBody>
      </p:sp>
      <p:sp>
        <p:nvSpPr>
          <p:cNvPr id="50183" name="Shape 339">
            <a:extLst>
              <a:ext uri="{FF2B5EF4-FFF2-40B4-BE49-F238E27FC236}">
                <a16:creationId xmlns:a16="http://schemas.microsoft.com/office/drawing/2014/main" id="{F814717C-01EF-41E7-8502-A923867B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1352550"/>
            <a:ext cx="11144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38"/>
              </a:spcBef>
            </a:pPr>
            <a:r>
              <a:rPr lang="pt-BR" altLang="pt-BR" sz="4800" b="1">
                <a:solidFill>
                  <a:srgbClr val="F1C232"/>
                </a:solidFill>
                <a:latin typeface="Open Sans" charset="0"/>
                <a:sym typeface="Open Sans" charset="0"/>
              </a:rPr>
              <a:t>02</a:t>
            </a:r>
          </a:p>
        </p:txBody>
      </p:sp>
      <p:sp>
        <p:nvSpPr>
          <p:cNvPr id="50184" name="Shape 340">
            <a:extLst>
              <a:ext uri="{FF2B5EF4-FFF2-40B4-BE49-F238E27FC236}">
                <a16:creationId xmlns:a16="http://schemas.microsoft.com/office/drawing/2014/main" id="{84FCC299-DE2B-4C47-8578-F49D026E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1352550"/>
            <a:ext cx="111601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38"/>
              </a:spcBef>
            </a:pPr>
            <a:r>
              <a:rPr lang="pt-BR" altLang="pt-BR" sz="4800" b="1">
                <a:solidFill>
                  <a:srgbClr val="F1C232"/>
                </a:solidFill>
                <a:latin typeface="Open Sans" charset="0"/>
                <a:sym typeface="Open Sans" charset="0"/>
              </a:rPr>
              <a:t>03</a:t>
            </a:r>
          </a:p>
        </p:txBody>
      </p:sp>
      <p:pic>
        <p:nvPicPr>
          <p:cNvPr id="50185" name="Shape 341">
            <a:extLst>
              <a:ext uri="{FF2B5EF4-FFF2-40B4-BE49-F238E27FC236}">
                <a16:creationId xmlns:a16="http://schemas.microsoft.com/office/drawing/2014/main" id="{C412AD9D-0961-4F22-BA7D-910975BA65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74900"/>
            <a:ext cx="2095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Shape 342">
            <a:extLst>
              <a:ext uri="{FF2B5EF4-FFF2-40B4-BE49-F238E27FC236}">
                <a16:creationId xmlns:a16="http://schemas.microsoft.com/office/drawing/2014/main" id="{9CD669BA-4E1D-45D9-9A57-D399E661D8D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2155825"/>
            <a:ext cx="1500187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187" name="Shape 343">
            <a:extLst>
              <a:ext uri="{FF2B5EF4-FFF2-40B4-BE49-F238E27FC236}">
                <a16:creationId xmlns:a16="http://schemas.microsoft.com/office/drawing/2014/main" id="{F630FC57-0882-408E-AB8A-8CB3DC03F0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8" name="Shape 345">
            <a:extLst>
              <a:ext uri="{FF2B5EF4-FFF2-40B4-BE49-F238E27FC236}">
                <a16:creationId xmlns:a16="http://schemas.microsoft.com/office/drawing/2014/main" id="{AEB0FE9A-2F64-43D1-9629-DF8FACAAF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6" name="Shape 346">
            <a:extLst>
              <a:ext uri="{FF2B5EF4-FFF2-40B4-BE49-F238E27FC236}">
                <a16:creationId xmlns:a16="http://schemas.microsoft.com/office/drawing/2014/main" id="{9003B4E3-E20E-4EAA-9ED6-CAC443781B75}"/>
              </a:ext>
            </a:extLst>
          </p:cNvPr>
          <p:cNvSpPr/>
          <p:nvPr/>
        </p:nvSpPr>
        <p:spPr>
          <a:xfrm>
            <a:off x="176213" y="1336675"/>
            <a:ext cx="2782887" cy="7508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pt-BR" sz="4800" b="1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</a:p>
        </p:txBody>
      </p:sp>
      <p:sp>
        <p:nvSpPr>
          <p:cNvPr id="50190" name="Shape 347">
            <a:extLst>
              <a:ext uri="{FF2B5EF4-FFF2-40B4-BE49-F238E27FC236}">
                <a16:creationId xmlns:a16="http://schemas.microsoft.com/office/drawing/2014/main" id="{724A63E4-0125-4205-A08C-A5FC1914E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025" y="1336675"/>
            <a:ext cx="2782888" cy="750888"/>
          </a:xfrm>
          <a:prstGeom prst="rect">
            <a:avLst/>
          </a:prstGeom>
          <a:solidFill>
            <a:srgbClr val="E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38"/>
              </a:spcBef>
            </a:pPr>
            <a:r>
              <a:rPr lang="pt-BR" altLang="pt-BR" sz="4800" b="1">
                <a:solidFill>
                  <a:srgbClr val="FFFFFF"/>
                </a:solidFill>
                <a:latin typeface="Open Sans" charset="0"/>
                <a:sym typeface="Open Sans" charset="0"/>
              </a:rPr>
              <a:t>02</a:t>
            </a:r>
          </a:p>
        </p:txBody>
      </p:sp>
      <p:sp>
        <p:nvSpPr>
          <p:cNvPr id="50191" name="Shape 348">
            <a:extLst>
              <a:ext uri="{FF2B5EF4-FFF2-40B4-BE49-F238E27FC236}">
                <a16:creationId xmlns:a16="http://schemas.microsoft.com/office/drawing/2014/main" id="{F50BB467-DC34-4164-A0DB-07CE25106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1336675"/>
            <a:ext cx="2782887" cy="750888"/>
          </a:xfrm>
          <a:prstGeom prst="rect">
            <a:avLst/>
          </a:prstGeom>
          <a:solidFill>
            <a:srgbClr val="B044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38"/>
              </a:spcBef>
            </a:pPr>
            <a:r>
              <a:rPr lang="pt-BR" altLang="pt-BR" sz="4800" b="1">
                <a:solidFill>
                  <a:srgbClr val="FFFFFF"/>
                </a:solidFill>
                <a:latin typeface="Open Sans" charset="0"/>
                <a:sym typeface="Open Sans" charset="0"/>
              </a:rPr>
              <a:t>03</a:t>
            </a:r>
          </a:p>
        </p:txBody>
      </p:sp>
      <p:pic>
        <p:nvPicPr>
          <p:cNvPr id="50192" name="Shape 349">
            <a:extLst>
              <a:ext uri="{FF2B5EF4-FFF2-40B4-BE49-F238E27FC236}">
                <a16:creationId xmlns:a16="http://schemas.microsoft.com/office/drawing/2014/main" id="{C9B9DCA9-5BBA-44E5-A75E-A443A870C11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776413"/>
            <a:ext cx="24145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3" name="Shape 350">
            <a:extLst>
              <a:ext uri="{FF2B5EF4-FFF2-40B4-BE49-F238E27FC236}">
                <a16:creationId xmlns:a16="http://schemas.microsoft.com/office/drawing/2014/main" id="{1C73CCC2-A07B-4624-8108-1D571187A67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4" name="Shape 351">
            <a:extLst>
              <a:ext uri="{FF2B5EF4-FFF2-40B4-BE49-F238E27FC236}">
                <a16:creationId xmlns:a16="http://schemas.microsoft.com/office/drawing/2014/main" id="{A7A8AB0C-9D53-4CE5-8327-E23731F4DB5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5" name="Shape 352">
            <a:extLst>
              <a:ext uri="{FF2B5EF4-FFF2-40B4-BE49-F238E27FC236}">
                <a16:creationId xmlns:a16="http://schemas.microsoft.com/office/drawing/2014/main" id="{BB21E3E1-B656-4ED8-AF68-835FFE1F71F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6" name="Shape 353">
            <a:extLst>
              <a:ext uri="{FF2B5EF4-FFF2-40B4-BE49-F238E27FC236}">
                <a16:creationId xmlns:a16="http://schemas.microsoft.com/office/drawing/2014/main" id="{79932F97-AC6E-448C-8D2D-2C7A79956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49363"/>
            <a:ext cx="2978150" cy="4740275"/>
          </a:xfrm>
          <a:prstGeom prst="rect">
            <a:avLst/>
          </a:prstGeom>
          <a:solidFill>
            <a:srgbClr val="FFFFFF">
              <a:alpha val="4352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0197" name="Shape 354">
            <a:extLst>
              <a:ext uri="{FF2B5EF4-FFF2-40B4-BE49-F238E27FC236}">
                <a16:creationId xmlns:a16="http://schemas.microsoft.com/office/drawing/2014/main" id="{77CB4861-5E51-4A5E-90D6-2B6693281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1190625"/>
            <a:ext cx="2978150" cy="4740275"/>
          </a:xfrm>
          <a:prstGeom prst="rect">
            <a:avLst/>
          </a:prstGeom>
          <a:solidFill>
            <a:srgbClr val="FFFFFF">
              <a:alpha val="4352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0198" name="Shape 288">
            <a:extLst>
              <a:ext uri="{FF2B5EF4-FFF2-40B4-BE49-F238E27FC236}">
                <a16:creationId xmlns:a16="http://schemas.microsoft.com/office/drawing/2014/main" id="{B2566D2C-2BED-4A02-A6F3-0FBBFC1E2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37000"/>
              <a:buFont typeface="Arial" panose="020B0604020202020204" pitchFamily="34" charset="0"/>
              <a:buNone/>
            </a:pPr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AÇÕES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391">
            <a:extLst>
              <a:ext uri="{FF2B5EF4-FFF2-40B4-BE49-F238E27FC236}">
                <a16:creationId xmlns:a16="http://schemas.microsoft.com/office/drawing/2014/main" id="{F4DA64A6-6F95-41F8-80E5-5AE1CC833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076325"/>
            <a:ext cx="8154988" cy="36512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Habitação de Interesse Social viabilizada em áreas fora de ZEIS</a:t>
            </a:r>
          </a:p>
        </p:txBody>
      </p:sp>
      <p:cxnSp>
        <p:nvCxnSpPr>
          <p:cNvPr id="52227" name="Shape 393">
            <a:extLst>
              <a:ext uri="{FF2B5EF4-FFF2-40B4-BE49-F238E27FC236}">
                <a16:creationId xmlns:a16="http://schemas.microsoft.com/office/drawing/2014/main" id="{D63D0C8C-3D66-4ACA-9134-1226A76EB8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28" name="Shape 394">
            <a:extLst>
              <a:ext uri="{FF2B5EF4-FFF2-40B4-BE49-F238E27FC236}">
                <a16:creationId xmlns:a16="http://schemas.microsoft.com/office/drawing/2014/main" id="{2F91F01B-2119-4195-8607-5AD659A1B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52229" name="Shape 395">
            <a:extLst>
              <a:ext uri="{FF2B5EF4-FFF2-40B4-BE49-F238E27FC236}">
                <a16:creationId xmlns:a16="http://schemas.microsoft.com/office/drawing/2014/main" id="{8533C64E-BDB9-4BC5-A4D2-10289651272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Shape 396">
            <a:extLst>
              <a:ext uri="{FF2B5EF4-FFF2-40B4-BE49-F238E27FC236}">
                <a16:creationId xmlns:a16="http://schemas.microsoft.com/office/drawing/2014/main" id="{AE88B1CC-0272-4B93-A307-9A369393AC2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Shape 397">
            <a:extLst>
              <a:ext uri="{FF2B5EF4-FFF2-40B4-BE49-F238E27FC236}">
                <a16:creationId xmlns:a16="http://schemas.microsoft.com/office/drawing/2014/main" id="{E534BCC9-AB83-4D2E-9862-00C744A943E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Shape 398">
            <a:extLst>
              <a:ext uri="{FF2B5EF4-FFF2-40B4-BE49-F238E27FC236}">
                <a16:creationId xmlns:a16="http://schemas.microsoft.com/office/drawing/2014/main" id="{1056BB9E-A3F2-416F-A794-DBAB6AD915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871663"/>
            <a:ext cx="41624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Shape 399">
            <a:extLst>
              <a:ext uri="{FF2B5EF4-FFF2-40B4-BE49-F238E27FC236}">
                <a16:creationId xmlns:a16="http://schemas.microsoft.com/office/drawing/2014/main" id="{66C6C30E-5911-4BFB-A3A3-31680DB010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2058988"/>
            <a:ext cx="3184525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Shape 400">
            <a:extLst>
              <a:ext uri="{FF2B5EF4-FFF2-40B4-BE49-F238E27FC236}">
                <a16:creationId xmlns:a16="http://schemas.microsoft.com/office/drawing/2014/main" id="{3F7B1009-6F63-4392-A128-90E6004A9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2486025"/>
            <a:ext cx="31099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18% HIS</a:t>
            </a:r>
          </a:p>
        </p:txBody>
      </p:sp>
      <p:sp>
        <p:nvSpPr>
          <p:cNvPr id="52235" name="Shape 401">
            <a:extLst>
              <a:ext uri="{FF2B5EF4-FFF2-40B4-BE49-F238E27FC236}">
                <a16:creationId xmlns:a16="http://schemas.microsoft.com/office/drawing/2014/main" id="{C81BC845-3AEF-453F-9963-4AE048880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3457575"/>
            <a:ext cx="34671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6.914 unidades HIS</a:t>
            </a:r>
          </a:p>
          <a:p>
            <a:pPr algn="ctr" eaLnBrk="1" hangingPunct="1"/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em áreas fora de ZEIS</a:t>
            </a:r>
          </a:p>
        </p:txBody>
      </p:sp>
      <p:sp>
        <p:nvSpPr>
          <p:cNvPr id="52236" name="Shape 288">
            <a:extLst>
              <a:ext uri="{FF2B5EF4-FFF2-40B4-BE49-F238E27FC236}">
                <a16:creationId xmlns:a16="http://schemas.microsoft.com/office/drawing/2014/main" id="{403BF5F3-13B8-4BBD-A805-BD2CB2315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37000"/>
              <a:buFont typeface="Arial" panose="020B0604020202020204" pitchFamily="34" charset="0"/>
              <a:buNone/>
            </a:pPr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AÇÕES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274" name="Shape 535">
            <a:extLst>
              <a:ext uri="{FF2B5EF4-FFF2-40B4-BE49-F238E27FC236}">
                <a16:creationId xmlns:a16="http://schemas.microsoft.com/office/drawing/2014/main" id="{7B5D880B-6B02-48C5-9787-86B4515E27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5" name="Shape 536">
            <a:extLst>
              <a:ext uri="{FF2B5EF4-FFF2-40B4-BE49-F238E27FC236}">
                <a16:creationId xmlns:a16="http://schemas.microsoft.com/office/drawing/2014/main" id="{BF32627B-0FBE-4B73-AB42-8EF1763E8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063625"/>
            <a:ext cx="8156575" cy="4333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REFERÊNCIA</a:t>
            </a:r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 - CONCURSO URBANIZAÇÃO OUC AGUA BRANCA</a:t>
            </a:r>
          </a:p>
        </p:txBody>
      </p:sp>
      <p:pic>
        <p:nvPicPr>
          <p:cNvPr id="54276" name="Shape 537">
            <a:extLst>
              <a:ext uri="{FF2B5EF4-FFF2-40B4-BE49-F238E27FC236}">
                <a16:creationId xmlns:a16="http://schemas.microsoft.com/office/drawing/2014/main" id="{A27C150D-1861-4904-8D0A-C604BED86E8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8"/>
          <a:stretch>
            <a:fillRect/>
          </a:stretch>
        </p:blipFill>
        <p:spPr bwMode="auto">
          <a:xfrm>
            <a:off x="0" y="1582738"/>
            <a:ext cx="815657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Shape 539">
            <a:extLst>
              <a:ext uri="{FF2B5EF4-FFF2-40B4-BE49-F238E27FC236}">
                <a16:creationId xmlns:a16="http://schemas.microsoft.com/office/drawing/2014/main" id="{E47DC128-D16B-41BE-AE92-14BC38C05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54278" name="Shape 540">
            <a:extLst>
              <a:ext uri="{FF2B5EF4-FFF2-40B4-BE49-F238E27FC236}">
                <a16:creationId xmlns:a16="http://schemas.microsoft.com/office/drawing/2014/main" id="{7D2CCC6C-B3A8-42E6-B22B-4E45556215A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Shape 541">
            <a:extLst>
              <a:ext uri="{FF2B5EF4-FFF2-40B4-BE49-F238E27FC236}">
                <a16:creationId xmlns:a16="http://schemas.microsoft.com/office/drawing/2014/main" id="{D0BC070C-4693-4809-AB1B-C8FCDDC38BC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Shape 542">
            <a:extLst>
              <a:ext uri="{FF2B5EF4-FFF2-40B4-BE49-F238E27FC236}">
                <a16:creationId xmlns:a16="http://schemas.microsoft.com/office/drawing/2014/main" id="{7464FA1F-5752-4CD8-A63C-1B5C65D7CC0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Shape 288">
            <a:extLst>
              <a:ext uri="{FF2B5EF4-FFF2-40B4-BE49-F238E27FC236}">
                <a16:creationId xmlns:a16="http://schemas.microsoft.com/office/drawing/2014/main" id="{CA41A679-68FD-4A28-B2BA-8F177AFE6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37000"/>
              <a:buFont typeface="Arial" panose="020B0604020202020204" pitchFamily="34" charset="0"/>
              <a:buNone/>
            </a:pPr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PROJETOS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322" name="Shape 547">
            <a:extLst>
              <a:ext uri="{FF2B5EF4-FFF2-40B4-BE49-F238E27FC236}">
                <a16:creationId xmlns:a16="http://schemas.microsoft.com/office/drawing/2014/main" id="{294E4057-67B1-4BB6-80DA-DF08D25040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3" name="Shape 548">
            <a:extLst>
              <a:ext uri="{FF2B5EF4-FFF2-40B4-BE49-F238E27FC236}">
                <a16:creationId xmlns:a16="http://schemas.microsoft.com/office/drawing/2014/main" id="{535178E2-3430-41B2-BAB6-912500C58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063625"/>
            <a:ext cx="8156575" cy="4333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EQUIPAMENTOS PÚBLICOS E COMÉRCIO</a:t>
            </a:r>
            <a:endParaRPr lang="pt-BR" altLang="pt-BR" sz="1800">
              <a:solidFill>
                <a:srgbClr val="666666"/>
              </a:solidFill>
              <a:latin typeface="Open Sans" charset="0"/>
              <a:sym typeface="Open Sans" charset="0"/>
            </a:endParaRPr>
          </a:p>
        </p:txBody>
      </p:sp>
      <p:sp>
        <p:nvSpPr>
          <p:cNvPr id="56324" name="Shape 551">
            <a:extLst>
              <a:ext uri="{FF2B5EF4-FFF2-40B4-BE49-F238E27FC236}">
                <a16:creationId xmlns:a16="http://schemas.microsoft.com/office/drawing/2014/main" id="{3A2B7119-733A-4D2F-9DD4-67C367400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56325" name="Shape 552">
            <a:extLst>
              <a:ext uri="{FF2B5EF4-FFF2-40B4-BE49-F238E27FC236}">
                <a16:creationId xmlns:a16="http://schemas.microsoft.com/office/drawing/2014/main" id="{26D024AF-DD60-442B-AF74-E1653E6163C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Shape 553">
            <a:extLst>
              <a:ext uri="{FF2B5EF4-FFF2-40B4-BE49-F238E27FC236}">
                <a16:creationId xmlns:a16="http://schemas.microsoft.com/office/drawing/2014/main" id="{CCD2C4D0-3816-4053-AC88-03F8EEAFC1F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Shape 554">
            <a:extLst>
              <a:ext uri="{FF2B5EF4-FFF2-40B4-BE49-F238E27FC236}">
                <a16:creationId xmlns:a16="http://schemas.microsoft.com/office/drawing/2014/main" id="{5D0B9EAA-A21C-421C-85E6-BD466590F4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2" descr="http://gestaourbana.prefeitura.sp.gov.br/wp-content/uploads/2016/05/OUCAB_subsetorA1_ubs-882x630.jpg">
            <a:extLst>
              <a:ext uri="{FF2B5EF4-FFF2-40B4-BE49-F238E27FC236}">
                <a16:creationId xmlns:a16="http://schemas.microsoft.com/office/drawing/2014/main" id="{244E49E8-47FF-41C5-A996-1246C23A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627188"/>
            <a:ext cx="815498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Shape 288">
            <a:extLst>
              <a:ext uri="{FF2B5EF4-FFF2-40B4-BE49-F238E27FC236}">
                <a16:creationId xmlns:a16="http://schemas.microsoft.com/office/drawing/2014/main" id="{4DBBE859-565F-4234-8CA1-977ABB75E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37000"/>
              <a:buFont typeface="Arial" panose="020B0604020202020204" pitchFamily="34" charset="0"/>
              <a:buNone/>
            </a:pPr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PROJETOS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370" name="Shape 559">
            <a:extLst>
              <a:ext uri="{FF2B5EF4-FFF2-40B4-BE49-F238E27FC236}">
                <a16:creationId xmlns:a16="http://schemas.microsoft.com/office/drawing/2014/main" id="{790A8A5F-3B11-423B-B38C-6AA7D9D453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1" name="Shape 560">
            <a:extLst>
              <a:ext uri="{FF2B5EF4-FFF2-40B4-BE49-F238E27FC236}">
                <a16:creationId xmlns:a16="http://schemas.microsoft.com/office/drawing/2014/main" id="{D9AA8359-C5E4-4A35-913D-C3F258881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063625"/>
            <a:ext cx="8156575" cy="4333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FRUIÇÃO </a:t>
            </a:r>
            <a:endParaRPr lang="pt-BR" altLang="pt-BR" sz="1800">
              <a:solidFill>
                <a:srgbClr val="666666"/>
              </a:solidFill>
              <a:latin typeface="Open Sans" charset="0"/>
              <a:sym typeface="Open Sans" charset="0"/>
            </a:endParaRPr>
          </a:p>
        </p:txBody>
      </p:sp>
      <p:pic>
        <p:nvPicPr>
          <p:cNvPr id="58372" name="Shape 561">
            <a:extLst>
              <a:ext uri="{FF2B5EF4-FFF2-40B4-BE49-F238E27FC236}">
                <a16:creationId xmlns:a16="http://schemas.microsoft.com/office/drawing/2014/main" id="{C404DA2F-B4AE-4234-BDC4-595FC82C3BA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2738"/>
            <a:ext cx="815657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Shape 563">
            <a:extLst>
              <a:ext uri="{FF2B5EF4-FFF2-40B4-BE49-F238E27FC236}">
                <a16:creationId xmlns:a16="http://schemas.microsoft.com/office/drawing/2014/main" id="{FDBF2EA5-6154-4AC5-B816-3EE0B4A6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58374" name="Shape 564">
            <a:extLst>
              <a:ext uri="{FF2B5EF4-FFF2-40B4-BE49-F238E27FC236}">
                <a16:creationId xmlns:a16="http://schemas.microsoft.com/office/drawing/2014/main" id="{A471CEDE-76C4-4C04-817D-30CDC356A4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Shape 565">
            <a:extLst>
              <a:ext uri="{FF2B5EF4-FFF2-40B4-BE49-F238E27FC236}">
                <a16:creationId xmlns:a16="http://schemas.microsoft.com/office/drawing/2014/main" id="{6904368A-C913-41BA-9EE8-CA59A5EFBEA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Shape 566">
            <a:extLst>
              <a:ext uri="{FF2B5EF4-FFF2-40B4-BE49-F238E27FC236}">
                <a16:creationId xmlns:a16="http://schemas.microsoft.com/office/drawing/2014/main" id="{6799DF21-C737-41DF-9B95-A366194441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Shape 288">
            <a:extLst>
              <a:ext uri="{FF2B5EF4-FFF2-40B4-BE49-F238E27FC236}">
                <a16:creationId xmlns:a16="http://schemas.microsoft.com/office/drawing/2014/main" id="{E5A213EA-1801-4EE5-883A-A1EAF579A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37000"/>
              <a:buFont typeface="Arial" panose="020B0604020202020204" pitchFamily="34" charset="0"/>
              <a:buNone/>
            </a:pPr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PROJETOS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1" name="Shape 571">
            <a:extLst>
              <a:ext uri="{FF2B5EF4-FFF2-40B4-BE49-F238E27FC236}">
                <a16:creationId xmlns:a16="http://schemas.microsoft.com/office/drawing/2014/main" id="{AE7EF8D1-AE16-4D0E-8F08-47DC6CFFC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82069"/>
              </p:ext>
            </p:extLst>
          </p:nvPr>
        </p:nvGraphicFramePr>
        <p:xfrm>
          <a:off x="-1" y="1619250"/>
          <a:ext cx="9159876" cy="4462465"/>
        </p:xfrm>
        <a:graphic>
          <a:graphicData uri="http://schemas.openxmlformats.org/drawingml/2006/table">
            <a:tbl>
              <a:tblPr/>
              <a:tblGrid>
                <a:gridCol w="975744">
                  <a:extLst>
                    <a:ext uri="{9D8B030D-6E8A-4147-A177-3AD203B41FA5}">
                      <a16:colId xmlns:a16="http://schemas.microsoft.com/office/drawing/2014/main" val="2321880211"/>
                    </a:ext>
                  </a:extLst>
                </a:gridCol>
                <a:gridCol w="1075610">
                  <a:extLst>
                    <a:ext uri="{9D8B030D-6E8A-4147-A177-3AD203B41FA5}">
                      <a16:colId xmlns:a16="http://schemas.microsoft.com/office/drawing/2014/main" val="1289518683"/>
                    </a:ext>
                  </a:extLst>
                </a:gridCol>
                <a:gridCol w="1073973">
                  <a:extLst>
                    <a:ext uri="{9D8B030D-6E8A-4147-A177-3AD203B41FA5}">
                      <a16:colId xmlns:a16="http://schemas.microsoft.com/office/drawing/2014/main" val="4171298026"/>
                    </a:ext>
                  </a:extLst>
                </a:gridCol>
                <a:gridCol w="1010123">
                  <a:extLst>
                    <a:ext uri="{9D8B030D-6E8A-4147-A177-3AD203B41FA5}">
                      <a16:colId xmlns:a16="http://schemas.microsoft.com/office/drawing/2014/main" val="246411441"/>
                    </a:ext>
                  </a:extLst>
                </a:gridCol>
                <a:gridCol w="1034681">
                  <a:extLst>
                    <a:ext uri="{9D8B030D-6E8A-4147-A177-3AD203B41FA5}">
                      <a16:colId xmlns:a16="http://schemas.microsoft.com/office/drawing/2014/main" val="3231564696"/>
                    </a:ext>
                  </a:extLst>
                </a:gridCol>
                <a:gridCol w="1011761">
                  <a:extLst>
                    <a:ext uri="{9D8B030D-6E8A-4147-A177-3AD203B41FA5}">
                      <a16:colId xmlns:a16="http://schemas.microsoft.com/office/drawing/2014/main" val="2693233200"/>
                    </a:ext>
                  </a:extLst>
                </a:gridCol>
                <a:gridCol w="1055965">
                  <a:extLst>
                    <a:ext uri="{9D8B030D-6E8A-4147-A177-3AD203B41FA5}">
                      <a16:colId xmlns:a16="http://schemas.microsoft.com/office/drawing/2014/main" val="759684655"/>
                    </a:ext>
                  </a:extLst>
                </a:gridCol>
                <a:gridCol w="961009">
                  <a:extLst>
                    <a:ext uri="{9D8B030D-6E8A-4147-A177-3AD203B41FA5}">
                      <a16:colId xmlns:a16="http://schemas.microsoft.com/office/drawing/2014/main" val="425584864"/>
                    </a:ext>
                  </a:extLst>
                </a:gridCol>
                <a:gridCol w="961010">
                  <a:extLst>
                    <a:ext uri="{9D8B030D-6E8A-4147-A177-3AD203B41FA5}">
                      <a16:colId xmlns:a16="http://schemas.microsoft.com/office/drawing/2014/main" val="451835305"/>
                    </a:ext>
                  </a:extLst>
                </a:gridCol>
              </a:tblGrid>
              <a:tr h="931974">
                <a:tc gridSpan="8"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" charset="0"/>
                        <a:cs typeface="Arial" panose="020B0604020202020204" pitchFamily="34" charset="0"/>
                        <a:sym typeface="Open Sans" charset="0"/>
                      </a:endParaRPr>
                    </a:p>
                  </a:txBody>
                  <a:tcPr marL="91425" marR="91425" marT="100189" marB="100189" horzOverflow="overflow">
                    <a:lnL w="952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" charset="0"/>
                        <a:cs typeface="Arial" panose="020B0604020202020204" pitchFamily="34" charset="0"/>
                        <a:sym typeface="Open Sans" charset="0"/>
                      </a:endParaRPr>
                    </a:p>
                  </a:txBody>
                  <a:tcPr marL="91425" marR="91425" marT="100189" marB="100189" horzOverflow="overflow">
                    <a:lnL w="952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505091"/>
                  </a:ext>
                </a:extLst>
              </a:tr>
              <a:tr h="485661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BASE LEGAL</a:t>
                      </a:r>
                    </a:p>
                  </a:txBody>
                  <a:tcPr marL="91425" marR="91425" marT="100189" marB="10018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OBJETO</a:t>
                      </a:r>
                    </a:p>
                  </a:txBody>
                  <a:tcPr marL="91425" marR="91425" marT="100189" marB="10018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PROJETO</a:t>
                      </a:r>
                    </a:p>
                  </a:txBody>
                  <a:tcPr marL="91425" marR="91425" marT="100189" marB="10018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OBRA </a:t>
                      </a:r>
                    </a:p>
                  </a:txBody>
                  <a:tcPr marL="91425" marR="91425" marT="100189" marB="10018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INVESTIMENTO INICIAL</a:t>
                      </a:r>
                    </a:p>
                  </a:txBody>
                  <a:tcPr marL="91425" marR="91425" marT="100189" marB="10018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38000"/>
                        <a:buFontTx/>
                        <a:buNone/>
                        <a:tabLst/>
                      </a:pPr>
                      <a:r>
                        <a:rPr kumimoji="0" lang="pt-BR" altLang="pt-B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FISCALIZAÇÃO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900" b="1" i="0" u="none" strike="noStrike" cap="none" normalizeH="0" baseline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Open Sans" charset="0"/>
                        <a:cs typeface="Arial" panose="020B0604020202020204" pitchFamily="34" charset="0"/>
                        <a:sym typeface="Open Sans" charset="0"/>
                      </a:endParaRPr>
                    </a:p>
                  </a:txBody>
                  <a:tcPr marL="91425" marR="91425" marT="100189" marB="10018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RISCOS</a:t>
                      </a:r>
                    </a:p>
                  </a:txBody>
                  <a:tcPr marL="91425" marR="91425" marT="100189" marB="10018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SERVIÇOS</a:t>
                      </a:r>
                    </a:p>
                  </a:txBody>
                  <a:tcPr marL="91425" marR="91425" marT="100189" marB="10018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DEMANDA</a:t>
                      </a:r>
                    </a:p>
                  </a:txBody>
                  <a:tcPr marL="91425" marR="91425" marT="100189" marB="10018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9053"/>
                  </a:ext>
                </a:extLst>
              </a:tr>
              <a:tr h="383410">
                <a:tc gridSpan="8"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92000"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                                    MODELO CONVENCIONAL</a:t>
                      </a:r>
                    </a:p>
                  </a:txBody>
                  <a:tcPr marL="91425" marR="91425" marT="100189" marB="100189" horzOverflow="overflow">
                    <a:lnL w="952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Open Sans" charset="0"/>
                        <a:cs typeface="Arial" panose="020B0604020202020204" pitchFamily="34" charset="0"/>
                        <a:sym typeface="Open Sans" charset="0"/>
                      </a:endParaRPr>
                    </a:p>
                  </a:txBody>
                  <a:tcPr marL="91425" marR="91425" marT="100189" marB="100189" horzOverflow="overflow">
                    <a:lnL w="952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330712"/>
                  </a:ext>
                </a:extLst>
              </a:tr>
              <a:tr h="962421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Lei  8.666/1993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Open Sans" charset="0"/>
                        <a:cs typeface="Arial" panose="020B0604020202020204" pitchFamily="34" charset="0"/>
                        <a:sym typeface="Open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LICITAÇÕES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Obra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Pública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Público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Privado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4A6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Público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Público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Público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Público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Público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430127"/>
                  </a:ext>
                </a:extLst>
              </a:tr>
              <a:tr h="413750">
                <a:tc gridSpan="8"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charset="0"/>
                        <a:cs typeface="Arial" panose="020B0604020202020204" pitchFamily="34" charset="0"/>
                        <a:sym typeface="Open Sans" charset="0"/>
                      </a:endParaRPr>
                    </a:p>
                  </a:txBody>
                  <a:tcPr marL="91425" marR="91425" marT="100189" marB="100189" anchor="ctr" horzOverflow="overflow">
                    <a:lnL w="9525" cap="flat" cmpd="sng" algn="ctr">
                      <a:solidFill>
                        <a:srgbClr val="D9D9D9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charset="0"/>
                        <a:cs typeface="Arial" panose="020B0604020202020204" pitchFamily="34" charset="0"/>
                        <a:sym typeface="Open Sans" charset="0"/>
                      </a:endParaRPr>
                    </a:p>
                  </a:txBody>
                  <a:tcPr marL="91425" marR="91425" marT="100189" marB="100189" anchor="ctr" horzOverflow="overflow">
                    <a:lnL w="9525" cap="flat" cmpd="sng" algn="ctr">
                      <a:solidFill>
                        <a:srgbClr val="D9D9D9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659368"/>
                  </a:ext>
                </a:extLst>
              </a:tr>
              <a:tr h="413750">
                <a:tc gridSpan="8"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92000"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                             PPP</a:t>
                      </a:r>
                    </a:p>
                  </a:txBody>
                  <a:tcPr marL="91425" marR="91425" marT="100189" marB="100189" anchor="ctr" horzOverflow="overflow">
                    <a:lnL w="9525" cap="flat" cmpd="sng" algn="ctr">
                      <a:solidFill>
                        <a:srgbClr val="D9D9D9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charset="0"/>
                        <a:cs typeface="Arial" panose="020B0604020202020204" pitchFamily="34" charset="0"/>
                        <a:sym typeface="Open Sans" charset="0"/>
                      </a:endParaRPr>
                    </a:p>
                  </a:txBody>
                  <a:tcPr marL="91425" marR="91425" marT="100189" marB="100189" anchor="ctr" horzOverflow="overflow">
                    <a:lnL w="9525" cap="flat" cmpd="sng" algn="ctr">
                      <a:solidFill>
                        <a:srgbClr val="D9D9D9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>
                          <a:alpha val="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351434"/>
                  </a:ext>
                </a:extLst>
              </a:tr>
              <a:tr h="871499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Lei  11.079/2004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pt-BR" altLang="pt-BR" sz="1000" b="1" i="0" u="none" strike="noStrike" cap="none" normalizeH="0" baseline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Open Sans" charset="0"/>
                        <a:cs typeface="Arial" panose="020B0604020202020204" pitchFamily="34" charset="0"/>
                        <a:sym typeface="Open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PPPs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Projeto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Obra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Financiamento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Serviços</a:t>
                      </a:r>
                      <a:r>
                        <a:rPr kumimoji="0" lang="pt-BR" alt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 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Privado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4A6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Privado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4A6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Privado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4A6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Público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2000"/>
                        <a:buFontTx/>
                        <a:buNone/>
                        <a:tabLst/>
                      </a:pPr>
                      <a:r>
                        <a:rPr kumimoji="0" lang="pt-BR" altLang="pt-B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Compartilhado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Privado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4A6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charset="0"/>
                          <a:cs typeface="Arial" panose="020B0604020202020204" pitchFamily="34" charset="0"/>
                          <a:sym typeface="Open Sans" charset="0"/>
                        </a:rPr>
                        <a:t>Público</a:t>
                      </a:r>
                    </a:p>
                  </a:txBody>
                  <a:tcPr marL="91425" marR="91425" marT="100189" marB="10018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22263"/>
                  </a:ext>
                </a:extLst>
              </a:tr>
            </a:tbl>
          </a:graphicData>
        </a:graphic>
      </p:graphicFrame>
      <p:sp>
        <p:nvSpPr>
          <p:cNvPr id="60501" name="Shape 572">
            <a:extLst>
              <a:ext uri="{FF2B5EF4-FFF2-40B4-BE49-F238E27FC236}">
                <a16:creationId xmlns:a16="http://schemas.microsoft.com/office/drawing/2014/main" id="{2AFCA07A-CB94-4BA7-933C-118B13BD0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ESTRATÉGIAS</a:t>
            </a:r>
          </a:p>
        </p:txBody>
      </p:sp>
      <p:sp>
        <p:nvSpPr>
          <p:cNvPr id="60502" name="Shape 573">
            <a:extLst>
              <a:ext uri="{FF2B5EF4-FFF2-40B4-BE49-F238E27FC236}">
                <a16:creationId xmlns:a16="http://schemas.microsoft.com/office/drawing/2014/main" id="{359AB8D0-3F26-45D9-94DE-82B3144F8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60503" name="Shape 574">
            <a:extLst>
              <a:ext uri="{FF2B5EF4-FFF2-40B4-BE49-F238E27FC236}">
                <a16:creationId xmlns:a16="http://schemas.microsoft.com/office/drawing/2014/main" id="{B3CA708D-8AB9-4B11-A3B5-0E27163EC6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504" name="Shape 575">
            <a:extLst>
              <a:ext uri="{FF2B5EF4-FFF2-40B4-BE49-F238E27FC236}">
                <a16:creationId xmlns:a16="http://schemas.microsoft.com/office/drawing/2014/main" id="{89E98AD0-B3A8-4FF3-A889-D087816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1252538"/>
            <a:ext cx="3000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endParaRPr lang="pt-BR" altLang="pt-BR" b="1">
              <a:solidFill>
                <a:srgbClr val="F1C232"/>
              </a:solidFill>
            </a:endParaRPr>
          </a:p>
        </p:txBody>
      </p:sp>
      <p:pic>
        <p:nvPicPr>
          <p:cNvPr id="60505" name="Shape 576">
            <a:extLst>
              <a:ext uri="{FF2B5EF4-FFF2-40B4-BE49-F238E27FC236}">
                <a16:creationId xmlns:a16="http://schemas.microsoft.com/office/drawing/2014/main" id="{8C44AE3B-7A94-4853-89C7-1C5C21EB3AB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812925"/>
            <a:ext cx="5064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06" name="Shape 577">
            <a:extLst>
              <a:ext uri="{FF2B5EF4-FFF2-40B4-BE49-F238E27FC236}">
                <a16:creationId xmlns:a16="http://schemas.microsoft.com/office/drawing/2014/main" id="{A3D0B70C-6E73-4CC4-BCBC-C7FD6EA7666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766888"/>
            <a:ext cx="3968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07" name="Shape 578">
            <a:extLst>
              <a:ext uri="{FF2B5EF4-FFF2-40B4-BE49-F238E27FC236}">
                <a16:creationId xmlns:a16="http://schemas.microsoft.com/office/drawing/2014/main" id="{DE232E93-B255-4F08-98AE-181F2360D2B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1830388"/>
            <a:ext cx="6286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08" name="Shape 579">
            <a:extLst>
              <a:ext uri="{FF2B5EF4-FFF2-40B4-BE49-F238E27FC236}">
                <a16:creationId xmlns:a16="http://schemas.microsoft.com/office/drawing/2014/main" id="{68B3F312-D50D-4AA8-A9C9-08D5A6D517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812925"/>
            <a:ext cx="8556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09" name="Shape 580">
            <a:extLst>
              <a:ext uri="{FF2B5EF4-FFF2-40B4-BE49-F238E27FC236}">
                <a16:creationId xmlns:a16="http://schemas.microsoft.com/office/drawing/2014/main" id="{832F9A6F-D016-450B-9EEF-335701C8CAA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649413"/>
            <a:ext cx="5746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10" name="Shape 581">
            <a:extLst>
              <a:ext uri="{FF2B5EF4-FFF2-40B4-BE49-F238E27FC236}">
                <a16:creationId xmlns:a16="http://schemas.microsoft.com/office/drawing/2014/main" id="{DF1CFC3C-2545-4188-B932-3387DE45F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063625"/>
            <a:ext cx="8156575" cy="4333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COMPETÊNCIAS</a:t>
            </a:r>
          </a:p>
        </p:txBody>
      </p:sp>
      <p:pic>
        <p:nvPicPr>
          <p:cNvPr id="60511" name="Shape 582">
            <a:extLst>
              <a:ext uri="{FF2B5EF4-FFF2-40B4-BE49-F238E27FC236}">
                <a16:creationId xmlns:a16="http://schemas.microsoft.com/office/drawing/2014/main" id="{1B45079E-674A-44BF-889A-9717C74D8A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758950"/>
            <a:ext cx="395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12" name="Shape 583">
            <a:extLst>
              <a:ext uri="{FF2B5EF4-FFF2-40B4-BE49-F238E27FC236}">
                <a16:creationId xmlns:a16="http://schemas.microsoft.com/office/drawing/2014/main" id="{21C0D138-F1AE-45B0-B2B7-CEBF3FB6C69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1708150"/>
            <a:ext cx="4587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13" name="Shape 584">
            <a:extLst>
              <a:ext uri="{FF2B5EF4-FFF2-40B4-BE49-F238E27FC236}">
                <a16:creationId xmlns:a16="http://schemas.microsoft.com/office/drawing/2014/main" id="{EFEB9ACB-3D08-4CBD-98F0-C3E6DA99D9A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800225"/>
            <a:ext cx="63023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14" name="Shape 585">
            <a:extLst>
              <a:ext uri="{FF2B5EF4-FFF2-40B4-BE49-F238E27FC236}">
                <a16:creationId xmlns:a16="http://schemas.microsoft.com/office/drawing/2014/main" id="{6DD39B34-DEB7-4EAE-9CFE-20788341B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1677988"/>
            <a:ext cx="1190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60515" name="Shape 586">
            <a:extLst>
              <a:ext uri="{FF2B5EF4-FFF2-40B4-BE49-F238E27FC236}">
                <a16:creationId xmlns:a16="http://schemas.microsoft.com/office/drawing/2014/main" id="{A6FB6596-1E60-44C5-A92C-AAD07875AA4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16" name="Shape 587">
            <a:extLst>
              <a:ext uri="{FF2B5EF4-FFF2-40B4-BE49-F238E27FC236}">
                <a16:creationId xmlns:a16="http://schemas.microsoft.com/office/drawing/2014/main" id="{8A479616-B8DA-4191-BC91-554E4EC55F0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17" name="Shape 588">
            <a:extLst>
              <a:ext uri="{FF2B5EF4-FFF2-40B4-BE49-F238E27FC236}">
                <a16:creationId xmlns:a16="http://schemas.microsoft.com/office/drawing/2014/main" id="{6E7B5383-40E0-43F9-AA23-09F063DECD0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18" name="Gráfico 2" descr="Família com menina">
            <a:extLst>
              <a:ext uri="{FF2B5EF4-FFF2-40B4-BE49-F238E27FC236}">
                <a16:creationId xmlns:a16="http://schemas.microsoft.com/office/drawing/2014/main" id="{115B1151-E38D-481E-A4AC-C2AF2C2E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175418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hape 141">
            <a:extLst>
              <a:ext uri="{FF2B5EF4-FFF2-40B4-BE49-F238E27FC236}">
                <a16:creationId xmlns:a16="http://schemas.microsoft.com/office/drawing/2014/main" id="{9C95B20A-AB17-4A2B-BEDA-CB1A778FD1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643063"/>
            <a:ext cx="3541712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hape 142">
            <a:extLst>
              <a:ext uri="{FF2B5EF4-FFF2-40B4-BE49-F238E27FC236}">
                <a16:creationId xmlns:a16="http://schemas.microsoft.com/office/drawing/2014/main" id="{A9B4FE87-9BD9-485D-89FD-BB49254E0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ORÇAMENTO SEHAB</a:t>
            </a:r>
          </a:p>
        </p:txBody>
      </p:sp>
      <p:sp>
        <p:nvSpPr>
          <p:cNvPr id="7172" name="Shape 143">
            <a:extLst>
              <a:ext uri="{FF2B5EF4-FFF2-40B4-BE49-F238E27FC236}">
                <a16:creationId xmlns:a16="http://schemas.microsoft.com/office/drawing/2014/main" id="{56D0F49A-F4B8-4B87-9CC1-9B3995A0A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7173" name="Shape 144">
            <a:extLst>
              <a:ext uri="{FF2B5EF4-FFF2-40B4-BE49-F238E27FC236}">
                <a16:creationId xmlns:a16="http://schemas.microsoft.com/office/drawing/2014/main" id="{66C85077-5784-4A2D-AB04-94BCCA0D09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4" name="Shape 145">
            <a:extLst>
              <a:ext uri="{FF2B5EF4-FFF2-40B4-BE49-F238E27FC236}">
                <a16:creationId xmlns:a16="http://schemas.microsoft.com/office/drawing/2014/main" id="{5F810CB6-9521-415F-856D-8D694813C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2971800"/>
            <a:ext cx="2173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R$ 585 MI</a:t>
            </a:r>
          </a:p>
        </p:txBody>
      </p:sp>
      <p:sp>
        <p:nvSpPr>
          <p:cNvPr id="7175" name="Shape 146">
            <a:extLst>
              <a:ext uri="{FF2B5EF4-FFF2-40B4-BE49-F238E27FC236}">
                <a16:creationId xmlns:a16="http://schemas.microsoft.com/office/drawing/2014/main" id="{87E93990-AE3D-48E8-ACEE-A7C78A25F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076325"/>
            <a:ext cx="8154988" cy="42227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INVESTIMENTO X PRODUÇÃO</a:t>
            </a:r>
          </a:p>
        </p:txBody>
      </p:sp>
      <p:sp>
        <p:nvSpPr>
          <p:cNvPr id="9226" name="Shape 149">
            <a:extLst>
              <a:ext uri="{FF2B5EF4-FFF2-40B4-BE49-F238E27FC236}">
                <a16:creationId xmlns:a16="http://schemas.microsoft.com/office/drawing/2014/main" id="{B10455F7-CFAD-43B5-8E8C-12AB71FE0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163" y="5178425"/>
            <a:ext cx="2754312" cy="5603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b="1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3,9 mil unidades/ano</a:t>
            </a:r>
          </a:p>
        </p:txBody>
      </p:sp>
      <p:sp>
        <p:nvSpPr>
          <p:cNvPr id="9227" name="Shape 150">
            <a:extLst>
              <a:ext uri="{FF2B5EF4-FFF2-40B4-BE49-F238E27FC236}">
                <a16:creationId xmlns:a16="http://schemas.microsoft.com/office/drawing/2014/main" id="{BF318904-ABF2-4608-ADA3-AA37133887F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81213" y="4670425"/>
            <a:ext cx="347662" cy="369888"/>
          </a:xfrm>
          <a:prstGeom prst="rightArrow">
            <a:avLst>
              <a:gd name="adj1" fmla="val 50000"/>
              <a:gd name="adj2" fmla="val 5001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9230" name="Shape 153">
            <a:extLst>
              <a:ext uri="{FF2B5EF4-FFF2-40B4-BE49-F238E27FC236}">
                <a16:creationId xmlns:a16="http://schemas.microsoft.com/office/drawing/2014/main" id="{AA97A729-D125-49A9-A4F1-7A7AD96BA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4729163"/>
            <a:ext cx="3243263" cy="1008062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b="1" dirty="0">
                <a:solidFill>
                  <a:srgbClr val="999999"/>
                </a:solidFill>
                <a:latin typeface="Open Sans" panose="020B0604020202020204" charset="0"/>
                <a:sym typeface="Open Sans" panose="020B0604020202020204" charset="0"/>
              </a:rPr>
              <a:t>R$ 53.7 BILHÕES</a:t>
            </a:r>
          </a:p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b="1" dirty="0">
                <a:solidFill>
                  <a:srgbClr val="999999"/>
                </a:solidFill>
                <a:latin typeface="Open Sans" panose="020B0604020202020204" charset="0"/>
                <a:sym typeface="Open Sans" panose="020B0604020202020204" charset="0"/>
              </a:rPr>
              <a:t>91 anos</a:t>
            </a:r>
          </a:p>
        </p:txBody>
      </p:sp>
      <p:sp>
        <p:nvSpPr>
          <p:cNvPr id="154" name="Shape 154">
            <a:extLst>
              <a:ext uri="{FF2B5EF4-FFF2-40B4-BE49-F238E27FC236}">
                <a16:creationId xmlns:a16="http://schemas.microsoft.com/office/drawing/2014/main" id="{52373B56-1205-4B0D-A950-F512F5257782}"/>
              </a:ext>
            </a:extLst>
          </p:cNvPr>
          <p:cNvSpPr/>
          <p:nvPr/>
        </p:nvSpPr>
        <p:spPr>
          <a:xfrm>
            <a:off x="4905375" y="2238375"/>
            <a:ext cx="3209925" cy="1008063"/>
          </a:xfrm>
          <a:prstGeom prst="rect">
            <a:avLst/>
          </a:prstGeom>
          <a:noFill/>
          <a:ln w="381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 eaLnBrk="1" fontAlgn="auto" hangingPunct="1">
              <a:spcBef>
                <a:spcPts val="360"/>
              </a:spcBef>
              <a:spcAft>
                <a:spcPts val="0"/>
              </a:spcAft>
              <a:defRPr/>
            </a:pPr>
            <a:r>
              <a:rPr lang="pt-BR" sz="2000" b="1" kern="0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DÉFICIT HABITACIONAL</a:t>
            </a:r>
          </a:p>
          <a:p>
            <a:pPr marL="342900" algn="ctr" eaLnBrk="1" fontAlgn="auto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pt-BR" sz="2000" kern="0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358 mil unidades</a:t>
            </a:r>
          </a:p>
        </p:txBody>
      </p:sp>
      <p:cxnSp>
        <p:nvCxnSpPr>
          <p:cNvPr id="7180" name="Shape 156">
            <a:extLst>
              <a:ext uri="{FF2B5EF4-FFF2-40B4-BE49-F238E27FC236}">
                <a16:creationId xmlns:a16="http://schemas.microsoft.com/office/drawing/2014/main" id="{D79321F4-2501-4520-9A28-B4B5EEE314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9125" y="1643063"/>
            <a:ext cx="0" cy="4262437"/>
          </a:xfrm>
          <a:prstGeom prst="straightConnector1">
            <a:avLst/>
          </a:prstGeom>
          <a:noFill/>
          <a:ln w="19050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1" name="Shape 157">
            <a:extLst>
              <a:ext uri="{FF2B5EF4-FFF2-40B4-BE49-F238E27FC236}">
                <a16:creationId xmlns:a16="http://schemas.microsoft.com/office/drawing/2014/main" id="{9B5BA76B-022C-4E22-8578-5B245C58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25" y="5697538"/>
            <a:ext cx="43132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</a:pPr>
            <a:r>
              <a:rPr lang="pt-BR" altLang="pt-BR">
                <a:solidFill>
                  <a:srgbClr val="666666"/>
                </a:solidFill>
                <a:latin typeface="Open Sans" charset="0"/>
                <a:sym typeface="Open Sans" charset="0"/>
              </a:rPr>
              <a:t>* R$ 150 mil/unidade</a:t>
            </a:r>
          </a:p>
        </p:txBody>
      </p:sp>
      <p:sp>
        <p:nvSpPr>
          <p:cNvPr id="7182" name="Shape 158">
            <a:extLst>
              <a:ext uri="{FF2B5EF4-FFF2-40B4-BE49-F238E27FC236}">
                <a16:creationId xmlns:a16="http://schemas.microsoft.com/office/drawing/2014/main" id="{49D0F9E0-A7AC-44F5-A9C7-D0A91E20B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1552575"/>
            <a:ext cx="4240212" cy="4265613"/>
          </a:xfrm>
          <a:prstGeom prst="rect">
            <a:avLst/>
          </a:prstGeom>
          <a:solidFill>
            <a:srgbClr val="FFFFFF">
              <a:alpha val="4352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7183" name="Shape 159">
            <a:extLst>
              <a:ext uri="{FF2B5EF4-FFF2-40B4-BE49-F238E27FC236}">
                <a16:creationId xmlns:a16="http://schemas.microsoft.com/office/drawing/2014/main" id="{77572BAD-93B4-4CA5-BC27-568449142C2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Shape 160">
            <a:extLst>
              <a:ext uri="{FF2B5EF4-FFF2-40B4-BE49-F238E27FC236}">
                <a16:creationId xmlns:a16="http://schemas.microsoft.com/office/drawing/2014/main" id="{5802238C-8EF6-42F9-98B8-A295BC72972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Shape 161">
            <a:extLst>
              <a:ext uri="{FF2B5EF4-FFF2-40B4-BE49-F238E27FC236}">
                <a16:creationId xmlns:a16="http://schemas.microsoft.com/office/drawing/2014/main" id="{7437D8F6-17DD-4E9F-9374-22864E1F2AA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Gráfico 2" descr="Casa">
            <a:extLst>
              <a:ext uri="{FF2B5EF4-FFF2-40B4-BE49-F238E27FC236}">
                <a16:creationId xmlns:a16="http://schemas.microsoft.com/office/drawing/2014/main" id="{1819A6F1-7828-4540-9F93-D3E81183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1655763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Gráfico 24" descr="Casa">
            <a:extLst>
              <a:ext uri="{FF2B5EF4-FFF2-40B4-BE49-F238E27FC236}">
                <a16:creationId xmlns:a16="http://schemas.microsoft.com/office/drawing/2014/main" id="{78D1D208-1CCB-4C03-882E-485DC4987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1655763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Gráfico 25" descr="Casa">
            <a:extLst>
              <a:ext uri="{FF2B5EF4-FFF2-40B4-BE49-F238E27FC236}">
                <a16:creationId xmlns:a16="http://schemas.microsoft.com/office/drawing/2014/main" id="{EF5F1564-56AC-4249-BA2D-62BF896A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649413"/>
            <a:ext cx="6318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Gráfico 26" descr="Casa">
            <a:extLst>
              <a:ext uri="{FF2B5EF4-FFF2-40B4-BE49-F238E27FC236}">
                <a16:creationId xmlns:a16="http://schemas.microsoft.com/office/drawing/2014/main" id="{0BDAC332-6565-4C5C-B393-922E4833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1655763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Gráfico 27" descr="Casa">
            <a:extLst>
              <a:ext uri="{FF2B5EF4-FFF2-40B4-BE49-F238E27FC236}">
                <a16:creationId xmlns:a16="http://schemas.microsoft.com/office/drawing/2014/main" id="{26FA32F8-DB9F-4C81-973E-F92F835A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1655763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Gráfico 28" descr="Casa">
            <a:extLst>
              <a:ext uri="{FF2B5EF4-FFF2-40B4-BE49-F238E27FC236}">
                <a16:creationId xmlns:a16="http://schemas.microsoft.com/office/drawing/2014/main" id="{149E94DF-93FE-4018-9DBF-599B3D84B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1649413"/>
            <a:ext cx="6318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Gráfico 29" descr="Casa">
            <a:extLst>
              <a:ext uri="{FF2B5EF4-FFF2-40B4-BE49-F238E27FC236}">
                <a16:creationId xmlns:a16="http://schemas.microsoft.com/office/drawing/2014/main" id="{347D9FF5-B5AC-4980-A0B1-A8C2E7BA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5149850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Gráfico 30" descr="Informações">
            <a:extLst>
              <a:ext uri="{FF2B5EF4-FFF2-40B4-BE49-F238E27FC236}">
                <a16:creationId xmlns:a16="http://schemas.microsoft.com/office/drawing/2014/main" id="{E0F9DB65-C8B7-439B-A907-A32B7423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85763"/>
            <a:ext cx="4556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Gráfico 7" descr="Dinheiro">
            <a:extLst>
              <a:ext uri="{FF2B5EF4-FFF2-40B4-BE49-F238E27FC236}">
                <a16:creationId xmlns:a16="http://schemas.microsoft.com/office/drawing/2014/main" id="{0578E1B1-FC74-43E2-BBA2-3812E6484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4102100"/>
            <a:ext cx="595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Shape 150">
            <a:extLst>
              <a:ext uri="{FF2B5EF4-FFF2-40B4-BE49-F238E27FC236}">
                <a16:creationId xmlns:a16="http://schemas.microsoft.com/office/drawing/2014/main" id="{01253963-506A-4A80-965E-EDB64D6758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36506" y="3558382"/>
            <a:ext cx="347663" cy="368300"/>
          </a:xfrm>
          <a:prstGeom prst="rightArrow">
            <a:avLst>
              <a:gd name="adj1" fmla="val 50000"/>
              <a:gd name="adj2" fmla="val 5001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pic>
        <p:nvPicPr>
          <p:cNvPr id="7196" name="Gráfico 37" descr="Dinheiro">
            <a:extLst>
              <a:ext uri="{FF2B5EF4-FFF2-40B4-BE49-F238E27FC236}">
                <a16:creationId xmlns:a16="http://schemas.microsoft.com/office/drawing/2014/main" id="{4933692E-7AF0-4899-B872-7D718D44F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4103688"/>
            <a:ext cx="5969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Gráfico 38" descr="Dinheiro">
            <a:extLst>
              <a:ext uri="{FF2B5EF4-FFF2-40B4-BE49-F238E27FC236}">
                <a16:creationId xmlns:a16="http://schemas.microsoft.com/office/drawing/2014/main" id="{CCEF26F5-A761-4018-83B4-1DFA4CB2F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4102100"/>
            <a:ext cx="595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Gráfico 39" descr="Dinheiro">
            <a:extLst>
              <a:ext uri="{FF2B5EF4-FFF2-40B4-BE49-F238E27FC236}">
                <a16:creationId xmlns:a16="http://schemas.microsoft.com/office/drawing/2014/main" id="{A54920F2-C632-4F5F-9F0B-0621300C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105275"/>
            <a:ext cx="595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Gráfico 40" descr="Dinheiro">
            <a:extLst>
              <a:ext uri="{FF2B5EF4-FFF2-40B4-BE49-F238E27FC236}">
                <a16:creationId xmlns:a16="http://schemas.microsoft.com/office/drawing/2014/main" id="{2CBD2BDC-62AB-4914-95C2-F33D2A545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116388"/>
            <a:ext cx="59531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679">
            <a:extLst>
              <a:ext uri="{FF2B5EF4-FFF2-40B4-BE49-F238E27FC236}">
                <a16:creationId xmlns:a16="http://schemas.microsoft.com/office/drawing/2014/main" id="{F7C5CDB1-36C2-4A53-BE7D-A3538B7C9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063625"/>
            <a:ext cx="8156575" cy="4333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>
                <a:solidFill>
                  <a:srgbClr val="666666"/>
                </a:solidFill>
                <a:latin typeface="Open Sans" charset="0"/>
                <a:sym typeface="Open Sans" charset="0"/>
              </a:rPr>
              <a:t>FORMAS DE CONTRATAÇÃO - COMPARATIVO DOS IMPACTOS</a:t>
            </a:r>
          </a:p>
        </p:txBody>
      </p:sp>
      <p:sp>
        <p:nvSpPr>
          <p:cNvPr id="62467" name="Shape 680">
            <a:extLst>
              <a:ext uri="{FF2B5EF4-FFF2-40B4-BE49-F238E27FC236}">
                <a16:creationId xmlns:a16="http://schemas.microsoft.com/office/drawing/2014/main" id="{7CDA293F-7E5C-411B-894E-444DC37B1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ESTRATÉGIAS</a:t>
            </a:r>
          </a:p>
        </p:txBody>
      </p:sp>
      <p:sp>
        <p:nvSpPr>
          <p:cNvPr id="62468" name="Shape 681">
            <a:extLst>
              <a:ext uri="{FF2B5EF4-FFF2-40B4-BE49-F238E27FC236}">
                <a16:creationId xmlns:a16="http://schemas.microsoft.com/office/drawing/2014/main" id="{44DA50CE-5117-410D-8811-EF7F8CBB2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2469" name="Shape 682">
            <a:extLst>
              <a:ext uri="{FF2B5EF4-FFF2-40B4-BE49-F238E27FC236}">
                <a16:creationId xmlns:a16="http://schemas.microsoft.com/office/drawing/2014/main" id="{764028DA-C5EF-42D5-857F-AF28C1373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5710238"/>
            <a:ext cx="328612" cy="188912"/>
          </a:xfrm>
          <a:prstGeom prst="rect">
            <a:avLst/>
          </a:prstGeom>
          <a:solidFill>
            <a:srgbClr val="B044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2470" name="Shape 683">
            <a:extLst>
              <a:ext uri="{FF2B5EF4-FFF2-40B4-BE49-F238E27FC236}">
                <a16:creationId xmlns:a16="http://schemas.microsoft.com/office/drawing/2014/main" id="{1CF56603-484E-4315-A589-6C7D0AFA7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6472238"/>
            <a:ext cx="330200" cy="188912"/>
          </a:xfrm>
          <a:prstGeom prst="rect">
            <a:avLst/>
          </a:prstGeom>
          <a:solidFill>
            <a:srgbClr val="F1C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2471" name="Shape 684">
            <a:extLst>
              <a:ext uri="{FF2B5EF4-FFF2-40B4-BE49-F238E27FC236}">
                <a16:creationId xmlns:a16="http://schemas.microsoft.com/office/drawing/2014/main" id="{15BA89C4-F2D1-4EE0-AB4E-250450758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5614988"/>
            <a:ext cx="235743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363"/>
              </a:spcBef>
            </a:pPr>
            <a:r>
              <a:rPr lang="pt-BR" altLang="pt-BR" sz="1200" b="1">
                <a:solidFill>
                  <a:srgbClr val="434343"/>
                </a:solidFill>
                <a:latin typeface="Open Sans" charset="0"/>
                <a:sym typeface="Open Sans" charset="0"/>
              </a:rPr>
              <a:t>Investimento Privado</a:t>
            </a:r>
          </a:p>
        </p:txBody>
      </p:sp>
      <p:sp>
        <p:nvSpPr>
          <p:cNvPr id="62472" name="Shape 685">
            <a:extLst>
              <a:ext uri="{FF2B5EF4-FFF2-40B4-BE49-F238E27FC236}">
                <a16:creationId xmlns:a16="http://schemas.microsoft.com/office/drawing/2014/main" id="{C37950C2-2CD5-42FC-980E-2B34937DE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3" y="5614988"/>
            <a:ext cx="23558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363"/>
              </a:spcBef>
            </a:pPr>
            <a:r>
              <a:rPr lang="pt-BR" altLang="pt-BR" sz="1200" b="1">
                <a:solidFill>
                  <a:srgbClr val="434343"/>
                </a:solidFill>
                <a:latin typeface="Open Sans" charset="0"/>
                <a:sym typeface="Open Sans" charset="0"/>
              </a:rPr>
              <a:t>Contraprestação Público</a:t>
            </a:r>
          </a:p>
        </p:txBody>
      </p:sp>
      <p:pic>
        <p:nvPicPr>
          <p:cNvPr id="62473" name="Shape 686">
            <a:extLst>
              <a:ext uri="{FF2B5EF4-FFF2-40B4-BE49-F238E27FC236}">
                <a16:creationId xmlns:a16="http://schemas.microsoft.com/office/drawing/2014/main" id="{CA9B42D4-765B-4AFB-A901-DD48DF8EB76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4" name="Shape 687">
            <a:extLst>
              <a:ext uri="{FF2B5EF4-FFF2-40B4-BE49-F238E27FC236}">
                <a16:creationId xmlns:a16="http://schemas.microsoft.com/office/drawing/2014/main" id="{27A8BA3C-0D03-4597-BA16-A1FC3649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4032250"/>
            <a:ext cx="873125" cy="163830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666666"/>
                </a:solidFill>
                <a:latin typeface="Open Sans" charset="0"/>
                <a:sym typeface="Open Sans" charset="0"/>
              </a:rPr>
              <a:t>PPP</a:t>
            </a:r>
          </a:p>
          <a:p>
            <a:pPr algn="ctr" eaLnBrk="1" hangingPunct="1"/>
            <a:r>
              <a:rPr lang="pt-BR" altLang="pt-BR" b="1">
                <a:solidFill>
                  <a:srgbClr val="666666"/>
                </a:solidFill>
                <a:latin typeface="Open Sans" charset="0"/>
                <a:sym typeface="Open Sans" charset="0"/>
              </a:rPr>
              <a:t>Lei 11.079</a:t>
            </a:r>
          </a:p>
          <a:p>
            <a:pPr algn="ctr" eaLnBrk="1" hangingPunct="1"/>
            <a:r>
              <a:rPr lang="pt-BR" altLang="pt-BR" b="1">
                <a:solidFill>
                  <a:srgbClr val="666666"/>
                </a:solidFill>
                <a:latin typeface="Open Sans" charset="0"/>
                <a:sym typeface="Open Sans" charset="0"/>
              </a:rPr>
              <a:t>2004</a:t>
            </a:r>
            <a:r>
              <a:rPr lang="pt-BR" altLang="pt-BR">
                <a:solidFill>
                  <a:srgbClr val="666666"/>
                </a:solidFill>
                <a:latin typeface="Open Sans" charset="0"/>
                <a:sym typeface="Open Sans" charset="0"/>
              </a:rPr>
              <a:t> </a:t>
            </a:r>
          </a:p>
        </p:txBody>
      </p:sp>
      <p:sp>
        <p:nvSpPr>
          <p:cNvPr id="62475" name="Shape 688">
            <a:extLst>
              <a:ext uri="{FF2B5EF4-FFF2-40B4-BE49-F238E27FC236}">
                <a16:creationId xmlns:a16="http://schemas.microsoft.com/office/drawing/2014/main" id="{26580B96-2DE4-4900-9D1F-7B2CBC435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1771650"/>
            <a:ext cx="873125" cy="163830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666666"/>
                </a:solidFill>
                <a:latin typeface="Open Sans" charset="0"/>
                <a:sym typeface="Open Sans" charset="0"/>
              </a:rPr>
              <a:t>Lei  8.666</a:t>
            </a:r>
          </a:p>
          <a:p>
            <a:pPr algn="ctr" eaLnBrk="1" hangingPunct="1"/>
            <a:r>
              <a:rPr lang="pt-BR" altLang="pt-BR" b="1">
                <a:solidFill>
                  <a:srgbClr val="666666"/>
                </a:solidFill>
                <a:latin typeface="Open Sans" charset="0"/>
                <a:sym typeface="Open Sans" charset="0"/>
              </a:rPr>
              <a:t>1993</a:t>
            </a:r>
          </a:p>
        </p:txBody>
      </p:sp>
      <p:sp>
        <p:nvSpPr>
          <p:cNvPr id="62476" name="Shape 689">
            <a:extLst>
              <a:ext uri="{FF2B5EF4-FFF2-40B4-BE49-F238E27FC236}">
                <a16:creationId xmlns:a16="http://schemas.microsoft.com/office/drawing/2014/main" id="{F94CA3E8-CEDB-40F5-A024-2406C5DA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3538538"/>
            <a:ext cx="328612" cy="18732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2477" name="Shape 690">
            <a:extLst>
              <a:ext uri="{FF2B5EF4-FFF2-40B4-BE49-F238E27FC236}">
                <a16:creationId xmlns:a16="http://schemas.microsoft.com/office/drawing/2014/main" id="{D41B1BA3-63B7-41E5-A5D1-9085447CE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3443288"/>
            <a:ext cx="23558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363"/>
              </a:spcBef>
            </a:pPr>
            <a:r>
              <a:rPr lang="pt-BR" altLang="pt-BR" sz="1200" b="1">
                <a:solidFill>
                  <a:srgbClr val="434343"/>
                </a:solidFill>
                <a:latin typeface="Open Sans" charset="0"/>
                <a:sym typeface="Open Sans" charset="0"/>
              </a:rPr>
              <a:t>Investimento  Público</a:t>
            </a:r>
          </a:p>
        </p:txBody>
      </p:sp>
      <p:cxnSp>
        <p:nvCxnSpPr>
          <p:cNvPr id="62478" name="Shape 691">
            <a:extLst>
              <a:ext uri="{FF2B5EF4-FFF2-40B4-BE49-F238E27FC236}">
                <a16:creationId xmlns:a16="http://schemas.microsoft.com/office/drawing/2014/main" id="{DC81BAE2-B2CB-4247-9A81-0CF8970A5A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2479" name="Shape 692">
            <a:extLst>
              <a:ext uri="{FF2B5EF4-FFF2-40B4-BE49-F238E27FC236}">
                <a16:creationId xmlns:a16="http://schemas.microsoft.com/office/drawing/2014/main" id="{4F870E13-E4E4-42A2-9AC4-822C550C8D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0" name="Shape 693">
            <a:extLst>
              <a:ext uri="{FF2B5EF4-FFF2-40B4-BE49-F238E27FC236}">
                <a16:creationId xmlns:a16="http://schemas.microsoft.com/office/drawing/2014/main" id="{A90BEA37-D869-4CC9-A9AF-EBE88267DA0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1" name="Shape 694">
            <a:extLst>
              <a:ext uri="{FF2B5EF4-FFF2-40B4-BE49-F238E27FC236}">
                <a16:creationId xmlns:a16="http://schemas.microsoft.com/office/drawing/2014/main" id="{53E4811F-BF33-4F34-AC0E-C51CAAACC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363" y="5718175"/>
            <a:ext cx="330200" cy="1889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62482" name="Gráfico 9">
            <a:extLst>
              <a:ext uri="{FF2B5EF4-FFF2-40B4-BE49-F238E27FC236}">
                <a16:creationId xmlns:a16="http://schemas.microsoft.com/office/drawing/2014/main" id="{082A50BC-A3FC-4C65-AD92-96B93A84C266}"/>
              </a:ext>
            </a:extLst>
          </p:cNvPr>
          <p:cNvGraphicFramePr>
            <a:graphicFrameLocks/>
          </p:cNvGraphicFramePr>
          <p:nvPr/>
        </p:nvGraphicFramePr>
        <p:xfrm>
          <a:off x="1220788" y="3981450"/>
          <a:ext cx="7680325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6" name="Chart" r:id="rId7" imgW="7687722" imgH="1810669" progId="Excel.Chart.8">
                  <p:embed/>
                </p:oleObj>
              </mc:Choice>
              <mc:Fallback>
                <p:oleObj name="Chart" r:id="rId7" imgW="7687722" imgH="1810669" progId="Excel.Chart.8">
                  <p:embed/>
                  <p:pic>
                    <p:nvPicPr>
                      <p:cNvPr id="0" name="Gráfico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3981450"/>
                        <a:ext cx="7680325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83" name="Gráfico 9">
            <a:extLst>
              <a:ext uri="{FF2B5EF4-FFF2-40B4-BE49-F238E27FC236}">
                <a16:creationId xmlns:a16="http://schemas.microsoft.com/office/drawing/2014/main" id="{EFC04D7F-3516-489D-8074-656CDFDCE884}"/>
              </a:ext>
            </a:extLst>
          </p:cNvPr>
          <p:cNvGraphicFramePr>
            <a:graphicFrameLocks/>
          </p:cNvGraphicFramePr>
          <p:nvPr/>
        </p:nvGraphicFramePr>
        <p:xfrm>
          <a:off x="1220788" y="1781175"/>
          <a:ext cx="7680325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7" name="Chart" r:id="rId9" imgW="7687722" imgH="1810669" progId="Excel.Chart.8">
                  <p:embed/>
                </p:oleObj>
              </mc:Choice>
              <mc:Fallback>
                <p:oleObj name="Chart" r:id="rId9" imgW="7687722" imgH="1810669" progId="Excel.Chart.8">
                  <p:embed/>
                  <p:pic>
                    <p:nvPicPr>
                      <p:cNvPr id="0" name="Gráfico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781175"/>
                        <a:ext cx="7680325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Imagem 5" descr="Slide5.JPG">
            <a:extLst>
              <a:ext uri="{FF2B5EF4-FFF2-40B4-BE49-F238E27FC236}">
                <a16:creationId xmlns:a16="http://schemas.microsoft.com/office/drawing/2014/main" id="{CA80EFBE-7982-4830-8F5B-A8A77B8E5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7100" y="0"/>
            <a:ext cx="917098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51" name="Grupo 8">
            <a:extLst>
              <a:ext uri="{FF2B5EF4-FFF2-40B4-BE49-F238E27FC236}">
                <a16:creationId xmlns:a16="http://schemas.microsoft.com/office/drawing/2014/main" id="{3B77FA24-3711-4E32-B1F6-8CCC11580DCF}"/>
              </a:ext>
            </a:extLst>
          </p:cNvPr>
          <p:cNvGrpSpPr>
            <a:grpSpLocks/>
          </p:cNvGrpSpPr>
          <p:nvPr/>
        </p:nvGrpSpPr>
        <p:grpSpPr bwMode="auto">
          <a:xfrm>
            <a:off x="7956550" y="6237288"/>
            <a:ext cx="1187450" cy="620712"/>
            <a:chOff x="7956376" y="6237312"/>
            <a:chExt cx="1187624" cy="620688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7E69AAAF-6D40-4EFB-83CE-3082526F92E4}"/>
                </a:ext>
              </a:extLst>
            </p:cNvPr>
            <p:cNvSpPr/>
            <p:nvPr/>
          </p:nvSpPr>
          <p:spPr>
            <a:xfrm>
              <a:off x="7956376" y="6237312"/>
              <a:ext cx="11876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 dirty="0">
                <a:sym typeface="Arial"/>
              </a:endParaRPr>
            </a:p>
          </p:txBody>
        </p:sp>
        <p:pic>
          <p:nvPicPr>
            <p:cNvPr id="78854" name="Imagem 1" descr="http://www.servicos.cohab.sp.gov.br/images/logo_cohab_2013.jpg">
              <a:extLst>
                <a:ext uri="{FF2B5EF4-FFF2-40B4-BE49-F238E27FC236}">
                  <a16:creationId xmlns:a16="http://schemas.microsoft.com/office/drawing/2014/main" id="{C748E9FA-AED8-49CC-8AD7-A758296F1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230" y="6264696"/>
              <a:ext cx="395770" cy="54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3">
              <a:extLst>
                <a:ext uri="{FF2B5EF4-FFF2-40B4-BE49-F238E27FC236}">
                  <a16:creationId xmlns:a16="http://schemas.microsoft.com/office/drawing/2014/main" id="{57BAF728-5FC1-44D9-9875-40C9792EC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6278012"/>
              <a:ext cx="648072" cy="53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8852" name="Imagem 6" descr="Slide2.JPG">
            <a:extLst>
              <a:ext uri="{FF2B5EF4-FFF2-40B4-BE49-F238E27FC236}">
                <a16:creationId xmlns:a16="http://schemas.microsoft.com/office/drawing/2014/main" id="{38BFB954-DD8A-4787-B8C9-CA5F544E5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0"/>
            <a:ext cx="3959225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E46BC842-3F4F-426C-BD73-1BEC02887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366713"/>
            <a:ext cx="119634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75" name="Grupo 8">
            <a:extLst>
              <a:ext uri="{FF2B5EF4-FFF2-40B4-BE49-F238E27FC236}">
                <a16:creationId xmlns:a16="http://schemas.microsoft.com/office/drawing/2014/main" id="{9478307E-E1AD-4D95-B0DE-3F0DCAACF4EC}"/>
              </a:ext>
            </a:extLst>
          </p:cNvPr>
          <p:cNvGrpSpPr>
            <a:grpSpLocks/>
          </p:cNvGrpSpPr>
          <p:nvPr/>
        </p:nvGrpSpPr>
        <p:grpSpPr bwMode="auto">
          <a:xfrm>
            <a:off x="7956550" y="6237288"/>
            <a:ext cx="1187450" cy="620712"/>
            <a:chOff x="7956376" y="6237312"/>
            <a:chExt cx="1187624" cy="620688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A314AA91-DAB4-4723-82F7-A45317274194}"/>
                </a:ext>
              </a:extLst>
            </p:cNvPr>
            <p:cNvSpPr/>
            <p:nvPr/>
          </p:nvSpPr>
          <p:spPr>
            <a:xfrm>
              <a:off x="7956376" y="6237312"/>
              <a:ext cx="11876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ym typeface="Arial"/>
              </a:endParaRPr>
            </a:p>
          </p:txBody>
        </p:sp>
        <p:pic>
          <p:nvPicPr>
            <p:cNvPr id="79880" name="Imagem 1" descr="http://www.servicos.cohab.sp.gov.br/images/logo_cohab_2013.jpg">
              <a:extLst>
                <a:ext uri="{FF2B5EF4-FFF2-40B4-BE49-F238E27FC236}">
                  <a16:creationId xmlns:a16="http://schemas.microsoft.com/office/drawing/2014/main" id="{C6BC6606-19FF-4AA7-8A65-3F58D59A7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230" y="6264696"/>
              <a:ext cx="395770" cy="54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1" name="Picture 3">
              <a:extLst>
                <a:ext uri="{FF2B5EF4-FFF2-40B4-BE49-F238E27FC236}">
                  <a16:creationId xmlns:a16="http://schemas.microsoft.com/office/drawing/2014/main" id="{AEBAC83D-D7A9-4F42-AE55-76C37E45A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6278012"/>
              <a:ext cx="648072" cy="53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876" name="Shape 730">
            <a:extLst>
              <a:ext uri="{FF2B5EF4-FFF2-40B4-BE49-F238E27FC236}">
                <a16:creationId xmlns:a16="http://schemas.microsoft.com/office/drawing/2014/main" id="{33418A15-5997-4007-AE28-74725CF7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indent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ESTUDO PRELIMINAR</a:t>
            </a:r>
          </a:p>
        </p:txBody>
      </p:sp>
      <p:sp>
        <p:nvSpPr>
          <p:cNvPr id="79877" name="Shape 731">
            <a:extLst>
              <a:ext uri="{FF2B5EF4-FFF2-40B4-BE49-F238E27FC236}">
                <a16:creationId xmlns:a16="http://schemas.microsoft.com/office/drawing/2014/main" id="{90280261-E307-4DEF-A77A-FC8EDE01D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79878" name="Shape 733">
            <a:extLst>
              <a:ext uri="{FF2B5EF4-FFF2-40B4-BE49-F238E27FC236}">
                <a16:creationId xmlns:a16="http://schemas.microsoft.com/office/drawing/2014/main" id="{DB8288B1-0700-4F4D-AD8F-2B4443E44F7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hape 141">
            <a:extLst>
              <a:ext uri="{FF2B5EF4-FFF2-40B4-BE49-F238E27FC236}">
                <a16:creationId xmlns:a16="http://schemas.microsoft.com/office/drawing/2014/main" id="{815C6FFC-0437-489C-B7F7-71953F928B5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643063"/>
            <a:ext cx="3541712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hape 142">
            <a:extLst>
              <a:ext uri="{FF2B5EF4-FFF2-40B4-BE49-F238E27FC236}">
                <a16:creationId xmlns:a16="http://schemas.microsoft.com/office/drawing/2014/main" id="{A7D87D63-BC6E-48C0-86B3-D814F38E0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ORÇAMENTO SEHAB</a:t>
            </a:r>
          </a:p>
        </p:txBody>
      </p:sp>
      <p:sp>
        <p:nvSpPr>
          <p:cNvPr id="9220" name="Shape 143">
            <a:extLst>
              <a:ext uri="{FF2B5EF4-FFF2-40B4-BE49-F238E27FC236}">
                <a16:creationId xmlns:a16="http://schemas.microsoft.com/office/drawing/2014/main" id="{1358EED4-120E-4846-B872-6FCF1627F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9221" name="Shape 144">
            <a:extLst>
              <a:ext uri="{FF2B5EF4-FFF2-40B4-BE49-F238E27FC236}">
                <a16:creationId xmlns:a16="http://schemas.microsoft.com/office/drawing/2014/main" id="{C145FA0B-8B7C-4302-9B7D-23E4468951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2" name="Shape 145">
            <a:extLst>
              <a:ext uri="{FF2B5EF4-FFF2-40B4-BE49-F238E27FC236}">
                <a16:creationId xmlns:a16="http://schemas.microsoft.com/office/drawing/2014/main" id="{42C791F6-043E-4CA5-B46A-DC5538702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2982913"/>
            <a:ext cx="217328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rgbClr val="666666"/>
                </a:solidFill>
                <a:latin typeface="Open Sans" charset="0"/>
                <a:sym typeface="Open Sans" charset="0"/>
              </a:rPr>
              <a:t>R$ 585 MI</a:t>
            </a:r>
          </a:p>
        </p:txBody>
      </p:sp>
      <p:sp>
        <p:nvSpPr>
          <p:cNvPr id="9223" name="Shape 146">
            <a:extLst>
              <a:ext uri="{FF2B5EF4-FFF2-40B4-BE49-F238E27FC236}">
                <a16:creationId xmlns:a16="http://schemas.microsoft.com/office/drawing/2014/main" id="{BB23FB9A-9002-453E-8885-051FA4479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076325"/>
            <a:ext cx="8154988" cy="42227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INVESTIMENTOS X DÉFICIT</a:t>
            </a:r>
          </a:p>
        </p:txBody>
      </p:sp>
      <p:sp>
        <p:nvSpPr>
          <p:cNvPr id="9226" name="Shape 149">
            <a:extLst>
              <a:ext uri="{FF2B5EF4-FFF2-40B4-BE49-F238E27FC236}">
                <a16:creationId xmlns:a16="http://schemas.microsoft.com/office/drawing/2014/main" id="{B10455F7-CFAD-43B5-8E8C-12AB71FE0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163" y="5178425"/>
            <a:ext cx="2754312" cy="5603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b="1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3,9 mil unidades/ano</a:t>
            </a:r>
          </a:p>
        </p:txBody>
      </p:sp>
      <p:sp>
        <p:nvSpPr>
          <p:cNvPr id="9227" name="Shape 150">
            <a:extLst>
              <a:ext uri="{FF2B5EF4-FFF2-40B4-BE49-F238E27FC236}">
                <a16:creationId xmlns:a16="http://schemas.microsoft.com/office/drawing/2014/main" id="{BF318904-ABF2-4608-ADA3-AA37133887F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81213" y="4670425"/>
            <a:ext cx="347662" cy="369888"/>
          </a:xfrm>
          <a:prstGeom prst="rightArrow">
            <a:avLst>
              <a:gd name="adj1" fmla="val 50000"/>
              <a:gd name="adj2" fmla="val 5001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9230" name="Shape 153">
            <a:extLst>
              <a:ext uri="{FF2B5EF4-FFF2-40B4-BE49-F238E27FC236}">
                <a16:creationId xmlns:a16="http://schemas.microsoft.com/office/drawing/2014/main" id="{AA97A729-D125-49A9-A4F1-7A7AD96BA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4729163"/>
            <a:ext cx="3243263" cy="1008062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b="1" dirty="0">
                <a:solidFill>
                  <a:schemeClr val="bg1">
                    <a:lumMod val="50000"/>
                  </a:schemeClr>
                </a:solidFill>
                <a:latin typeface="Open Sans" panose="020B0604020202020204" charset="0"/>
                <a:sym typeface="Open Sans" panose="020B0604020202020204" charset="0"/>
              </a:rPr>
              <a:t>R$ 53.7 BILHÕES</a:t>
            </a:r>
          </a:p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400" b="1" dirty="0">
                <a:solidFill>
                  <a:schemeClr val="bg1">
                    <a:lumMod val="50000"/>
                  </a:schemeClr>
                </a:solidFill>
                <a:latin typeface="Open Sans" panose="020B0604020202020204" charset="0"/>
                <a:sym typeface="Open Sans" panose="020B0604020202020204" charset="0"/>
              </a:rPr>
              <a:t>91 anos</a:t>
            </a:r>
          </a:p>
        </p:txBody>
      </p:sp>
      <p:sp>
        <p:nvSpPr>
          <p:cNvPr id="154" name="Shape 154">
            <a:extLst>
              <a:ext uri="{FF2B5EF4-FFF2-40B4-BE49-F238E27FC236}">
                <a16:creationId xmlns:a16="http://schemas.microsoft.com/office/drawing/2014/main" id="{52373B56-1205-4B0D-A950-F512F5257782}"/>
              </a:ext>
            </a:extLst>
          </p:cNvPr>
          <p:cNvSpPr/>
          <p:nvPr/>
        </p:nvSpPr>
        <p:spPr>
          <a:xfrm>
            <a:off x="4905375" y="2238375"/>
            <a:ext cx="3209925" cy="1008063"/>
          </a:xfrm>
          <a:prstGeom prst="rect">
            <a:avLst/>
          </a:prstGeom>
          <a:noFill/>
          <a:ln w="381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 eaLnBrk="1" fontAlgn="auto" hangingPunct="1">
              <a:spcBef>
                <a:spcPts val="360"/>
              </a:spcBef>
              <a:spcAft>
                <a:spcPts val="0"/>
              </a:spcAft>
              <a:defRPr/>
            </a:pPr>
            <a:r>
              <a:rPr lang="pt-BR" sz="2000" b="1" kern="0" dirty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DÉFICIT HABITACIONAL</a:t>
            </a:r>
          </a:p>
          <a:p>
            <a:pPr marL="342900" algn="ctr" eaLnBrk="1" fontAlgn="auto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pt-BR" sz="2000" kern="0" dirty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358 mil unidades</a:t>
            </a:r>
          </a:p>
        </p:txBody>
      </p:sp>
      <p:cxnSp>
        <p:nvCxnSpPr>
          <p:cNvPr id="9228" name="Shape 156">
            <a:extLst>
              <a:ext uri="{FF2B5EF4-FFF2-40B4-BE49-F238E27FC236}">
                <a16:creationId xmlns:a16="http://schemas.microsoft.com/office/drawing/2014/main" id="{6B95A402-3F1C-46FD-8AA5-F4C9BA089F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9125" y="1643063"/>
            <a:ext cx="0" cy="4262437"/>
          </a:xfrm>
          <a:prstGeom prst="straightConnector1">
            <a:avLst/>
          </a:prstGeom>
          <a:noFill/>
          <a:ln w="19050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9" name="Shape 157">
            <a:extLst>
              <a:ext uri="{FF2B5EF4-FFF2-40B4-BE49-F238E27FC236}">
                <a16:creationId xmlns:a16="http://schemas.microsoft.com/office/drawing/2014/main" id="{F90750AB-5298-4F64-B46F-133A1DD36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600" y="5697538"/>
            <a:ext cx="1516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</a:pPr>
            <a:r>
              <a:rPr lang="pt-BR" altLang="pt-BR" sz="1200">
                <a:solidFill>
                  <a:srgbClr val="666666"/>
                </a:solidFill>
                <a:latin typeface="Open Sans" charset="0"/>
                <a:sym typeface="Open Sans" charset="0"/>
              </a:rPr>
              <a:t>* FONTE PMH</a:t>
            </a:r>
          </a:p>
        </p:txBody>
      </p:sp>
      <p:sp>
        <p:nvSpPr>
          <p:cNvPr id="2" name="Shape 158">
            <a:extLst>
              <a:ext uri="{FF2B5EF4-FFF2-40B4-BE49-F238E27FC236}">
                <a16:creationId xmlns:a16="http://schemas.microsoft.com/office/drawing/2014/main" id="{EDF68F8A-03A3-4A93-B92A-F143A8666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1517650"/>
            <a:ext cx="4240213" cy="4264025"/>
          </a:xfrm>
          <a:prstGeom prst="rect">
            <a:avLst/>
          </a:prstGeom>
          <a:solidFill>
            <a:srgbClr val="FFFFFF">
              <a:alpha val="4352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9231" name="Shape 159">
            <a:extLst>
              <a:ext uri="{FF2B5EF4-FFF2-40B4-BE49-F238E27FC236}">
                <a16:creationId xmlns:a16="http://schemas.microsoft.com/office/drawing/2014/main" id="{37DAE71F-DC70-4A4D-A761-A1EBB18A95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Shape 160">
            <a:extLst>
              <a:ext uri="{FF2B5EF4-FFF2-40B4-BE49-F238E27FC236}">
                <a16:creationId xmlns:a16="http://schemas.microsoft.com/office/drawing/2014/main" id="{5F5B8A72-0DCC-494F-90D0-8B452D994F3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Shape 161">
            <a:extLst>
              <a:ext uri="{FF2B5EF4-FFF2-40B4-BE49-F238E27FC236}">
                <a16:creationId xmlns:a16="http://schemas.microsoft.com/office/drawing/2014/main" id="{52BBEBB9-5739-4E13-8BBB-90957EEE672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Gráfico 2" descr="Casa">
            <a:extLst>
              <a:ext uri="{FF2B5EF4-FFF2-40B4-BE49-F238E27FC236}">
                <a16:creationId xmlns:a16="http://schemas.microsoft.com/office/drawing/2014/main" id="{9B7251C4-7149-4509-BFBB-410B659D3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1655763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Gráfico 24" descr="Casa">
            <a:extLst>
              <a:ext uri="{FF2B5EF4-FFF2-40B4-BE49-F238E27FC236}">
                <a16:creationId xmlns:a16="http://schemas.microsoft.com/office/drawing/2014/main" id="{F632D18D-ADD2-4E64-96DC-812D2724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1655763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Gráfico 25" descr="Casa">
            <a:extLst>
              <a:ext uri="{FF2B5EF4-FFF2-40B4-BE49-F238E27FC236}">
                <a16:creationId xmlns:a16="http://schemas.microsoft.com/office/drawing/2014/main" id="{322134D9-09FF-49E8-8EE7-F143B24E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649413"/>
            <a:ext cx="6318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Gráfico 26" descr="Casa">
            <a:extLst>
              <a:ext uri="{FF2B5EF4-FFF2-40B4-BE49-F238E27FC236}">
                <a16:creationId xmlns:a16="http://schemas.microsoft.com/office/drawing/2014/main" id="{8B16F881-79BE-44D5-AB9F-D5A05BB4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1655763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Gráfico 27" descr="Casa">
            <a:extLst>
              <a:ext uri="{FF2B5EF4-FFF2-40B4-BE49-F238E27FC236}">
                <a16:creationId xmlns:a16="http://schemas.microsoft.com/office/drawing/2014/main" id="{08080805-162B-478A-BCC6-93B00C0E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1655763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Gráfico 28" descr="Casa">
            <a:extLst>
              <a:ext uri="{FF2B5EF4-FFF2-40B4-BE49-F238E27FC236}">
                <a16:creationId xmlns:a16="http://schemas.microsoft.com/office/drawing/2014/main" id="{EF473C7B-CBEF-4AFE-A263-95488324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1649413"/>
            <a:ext cx="6318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Gráfico 29" descr="Casa">
            <a:extLst>
              <a:ext uri="{FF2B5EF4-FFF2-40B4-BE49-F238E27FC236}">
                <a16:creationId xmlns:a16="http://schemas.microsoft.com/office/drawing/2014/main" id="{5FF73349-11F1-4ECB-96CC-7C6BE3AB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5149850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Gráfico 30" descr="Informações">
            <a:extLst>
              <a:ext uri="{FF2B5EF4-FFF2-40B4-BE49-F238E27FC236}">
                <a16:creationId xmlns:a16="http://schemas.microsoft.com/office/drawing/2014/main" id="{9A014177-7A18-4245-A788-460B49442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85763"/>
            <a:ext cx="4556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Gráfico 7" descr="Dinheiro">
            <a:extLst>
              <a:ext uri="{FF2B5EF4-FFF2-40B4-BE49-F238E27FC236}">
                <a16:creationId xmlns:a16="http://schemas.microsoft.com/office/drawing/2014/main" id="{452C265E-E657-4E8A-BA4E-CDE87FB6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4102100"/>
            <a:ext cx="595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Shape 150">
            <a:extLst>
              <a:ext uri="{FF2B5EF4-FFF2-40B4-BE49-F238E27FC236}">
                <a16:creationId xmlns:a16="http://schemas.microsoft.com/office/drawing/2014/main" id="{01253963-506A-4A80-965E-EDB64D6758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36506" y="3558382"/>
            <a:ext cx="347663" cy="368300"/>
          </a:xfrm>
          <a:prstGeom prst="rightArrow">
            <a:avLst>
              <a:gd name="adj1" fmla="val 50000"/>
              <a:gd name="adj2" fmla="val 5001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pic>
        <p:nvPicPr>
          <p:cNvPr id="9244" name="Gráfico 37" descr="Dinheiro">
            <a:extLst>
              <a:ext uri="{FF2B5EF4-FFF2-40B4-BE49-F238E27FC236}">
                <a16:creationId xmlns:a16="http://schemas.microsoft.com/office/drawing/2014/main" id="{C9B910AF-8742-4B9C-A1BC-C0467CF2A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4103688"/>
            <a:ext cx="5969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Gráfico 38" descr="Dinheiro">
            <a:extLst>
              <a:ext uri="{FF2B5EF4-FFF2-40B4-BE49-F238E27FC236}">
                <a16:creationId xmlns:a16="http://schemas.microsoft.com/office/drawing/2014/main" id="{B8021346-20CA-4C68-815D-A912DFD63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4102100"/>
            <a:ext cx="595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Gráfico 39" descr="Dinheiro">
            <a:extLst>
              <a:ext uri="{FF2B5EF4-FFF2-40B4-BE49-F238E27FC236}">
                <a16:creationId xmlns:a16="http://schemas.microsoft.com/office/drawing/2014/main" id="{D84686E6-E222-41FC-87CF-5D744154E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105275"/>
            <a:ext cx="595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Gráfico 40" descr="Dinheiro">
            <a:extLst>
              <a:ext uri="{FF2B5EF4-FFF2-40B4-BE49-F238E27FC236}">
                <a16:creationId xmlns:a16="http://schemas.microsoft.com/office/drawing/2014/main" id="{14908270-1129-43DD-96CA-EDEFF6509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116388"/>
            <a:ext cx="59531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hape 122">
            <a:extLst>
              <a:ext uri="{FF2B5EF4-FFF2-40B4-BE49-F238E27FC236}">
                <a16:creationId xmlns:a16="http://schemas.microsoft.com/office/drawing/2014/main" id="{517A14F8-C6D9-45A9-BB99-D274341EE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1703388"/>
            <a:ext cx="2201862" cy="10398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b="1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PROVISÃO</a:t>
            </a:r>
          </a:p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b="1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HABITACIONAL</a:t>
            </a:r>
          </a:p>
        </p:txBody>
      </p:sp>
      <p:sp>
        <p:nvSpPr>
          <p:cNvPr id="11267" name="Shape 128">
            <a:extLst>
              <a:ext uri="{FF2B5EF4-FFF2-40B4-BE49-F238E27FC236}">
                <a16:creationId xmlns:a16="http://schemas.microsoft.com/office/drawing/2014/main" id="{E149AD4B-402A-4F1A-9F52-35FAEA623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CONTEXTO ATUAL</a:t>
            </a:r>
          </a:p>
        </p:txBody>
      </p:sp>
      <p:cxnSp>
        <p:nvCxnSpPr>
          <p:cNvPr id="11268" name="Shape 129">
            <a:extLst>
              <a:ext uri="{FF2B5EF4-FFF2-40B4-BE49-F238E27FC236}">
                <a16:creationId xmlns:a16="http://schemas.microsoft.com/office/drawing/2014/main" id="{2143523B-A0FF-49D7-B87E-7D32DE4F2D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57816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9" name="Shape 130">
            <a:extLst>
              <a:ext uri="{FF2B5EF4-FFF2-40B4-BE49-F238E27FC236}">
                <a16:creationId xmlns:a16="http://schemas.microsoft.com/office/drawing/2014/main" id="{36ED94BE-6676-479B-840F-E3BCB5772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1270" name="Shape 133">
            <a:extLst>
              <a:ext uri="{FF2B5EF4-FFF2-40B4-BE49-F238E27FC236}">
                <a16:creationId xmlns:a16="http://schemas.microsoft.com/office/drawing/2014/main" id="{CBD51A08-67C5-45B4-AA0E-19DF239FBBA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Shape 134">
            <a:extLst>
              <a:ext uri="{FF2B5EF4-FFF2-40B4-BE49-F238E27FC236}">
                <a16:creationId xmlns:a16="http://schemas.microsoft.com/office/drawing/2014/main" id="{62FED9F9-3B21-4A34-925F-6E60744DC36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Shape 135">
            <a:extLst>
              <a:ext uri="{FF2B5EF4-FFF2-40B4-BE49-F238E27FC236}">
                <a16:creationId xmlns:a16="http://schemas.microsoft.com/office/drawing/2014/main" id="{23903F59-DB06-4A51-B392-DF1D7F0573C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Gráfico 2" descr="Informações">
            <a:extLst>
              <a:ext uri="{FF2B5EF4-FFF2-40B4-BE49-F238E27FC236}">
                <a16:creationId xmlns:a16="http://schemas.microsoft.com/office/drawing/2014/main" id="{A6D9D0B1-27A3-4278-8A4A-735E32063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85763"/>
            <a:ext cx="4556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Shape 146">
            <a:extLst>
              <a:ext uri="{FF2B5EF4-FFF2-40B4-BE49-F238E27FC236}">
                <a16:creationId xmlns:a16="http://schemas.microsoft.com/office/drawing/2014/main" id="{ACD284FA-2A39-45E8-BD61-0812B11E4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076325"/>
            <a:ext cx="8154988" cy="42227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EIXOS PRINCIPAIS</a:t>
            </a:r>
          </a:p>
        </p:txBody>
      </p:sp>
      <p:sp>
        <p:nvSpPr>
          <p:cNvPr id="28" name="Shape 122">
            <a:extLst>
              <a:ext uri="{FF2B5EF4-FFF2-40B4-BE49-F238E27FC236}">
                <a16:creationId xmlns:a16="http://schemas.microsoft.com/office/drawing/2014/main" id="{54871D78-A679-4415-9430-2F01D245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2863850"/>
            <a:ext cx="2201863" cy="42227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MCMV</a:t>
            </a:r>
            <a:endParaRPr lang="pt-BR" altLang="pt-BR" sz="2500" b="1" dirty="0">
              <a:solidFill>
                <a:srgbClr val="666666"/>
              </a:solidFill>
              <a:latin typeface="Open Sans" panose="020B0604020202020204" charset="0"/>
              <a:sym typeface="Open Sans" panose="020B0604020202020204" charset="0"/>
            </a:endParaRPr>
          </a:p>
        </p:txBody>
      </p:sp>
      <p:sp>
        <p:nvSpPr>
          <p:cNvPr id="29" name="Shape 122">
            <a:extLst>
              <a:ext uri="{FF2B5EF4-FFF2-40B4-BE49-F238E27FC236}">
                <a16:creationId xmlns:a16="http://schemas.microsoft.com/office/drawing/2014/main" id="{5E270A9C-6489-4F95-BB2B-1C64F483E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3400425"/>
            <a:ext cx="2201863" cy="42227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FUNDOS</a:t>
            </a:r>
            <a:endParaRPr lang="pt-BR" altLang="pt-BR" sz="2500" b="1" dirty="0">
              <a:solidFill>
                <a:srgbClr val="666666"/>
              </a:solidFill>
              <a:latin typeface="Open Sans" panose="020B0604020202020204" charset="0"/>
              <a:sym typeface="Open Sans" panose="020B0604020202020204" charset="0"/>
            </a:endParaRPr>
          </a:p>
        </p:txBody>
      </p:sp>
      <p:sp>
        <p:nvSpPr>
          <p:cNvPr id="30" name="Shape 122">
            <a:extLst>
              <a:ext uri="{FF2B5EF4-FFF2-40B4-BE49-F238E27FC236}">
                <a16:creationId xmlns:a16="http://schemas.microsoft.com/office/drawing/2014/main" id="{B950C408-0C34-4B65-AF33-A227C2B17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4549775"/>
            <a:ext cx="2201862" cy="42227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LOCAÇÃO</a:t>
            </a:r>
            <a:endParaRPr lang="pt-BR" altLang="pt-BR" sz="2500" b="1" dirty="0">
              <a:solidFill>
                <a:srgbClr val="666666"/>
              </a:solidFill>
              <a:latin typeface="Open Sans" panose="020B0604020202020204" charset="0"/>
              <a:sym typeface="Open Sans" panose="020B0604020202020204" charset="0"/>
            </a:endParaRPr>
          </a:p>
        </p:txBody>
      </p:sp>
      <p:sp>
        <p:nvSpPr>
          <p:cNvPr id="31" name="Shape 122">
            <a:extLst>
              <a:ext uri="{FF2B5EF4-FFF2-40B4-BE49-F238E27FC236}">
                <a16:creationId xmlns:a16="http://schemas.microsoft.com/office/drawing/2014/main" id="{E559C5B5-30E2-47A5-87AE-F5C8A9B94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981450"/>
            <a:ext cx="2201862" cy="422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dirty="0">
                <a:solidFill>
                  <a:schemeClr val="tx1"/>
                </a:solidFill>
                <a:latin typeface="Open Sans" panose="020B0604020202020204" charset="0"/>
                <a:sym typeface="Open Sans" panose="020B0604020202020204" charset="0"/>
              </a:rPr>
              <a:t>PPP</a:t>
            </a:r>
            <a:endParaRPr lang="pt-BR" altLang="pt-BR" sz="2500" b="1" dirty="0">
              <a:solidFill>
                <a:schemeClr val="tx1"/>
              </a:solidFill>
              <a:latin typeface="Open Sans" panose="020B0604020202020204" charset="0"/>
              <a:sym typeface="Open Sans" panose="020B0604020202020204" charset="0"/>
            </a:endParaRPr>
          </a:p>
        </p:txBody>
      </p:sp>
      <p:sp>
        <p:nvSpPr>
          <p:cNvPr id="32" name="Shape 122">
            <a:extLst>
              <a:ext uri="{FF2B5EF4-FFF2-40B4-BE49-F238E27FC236}">
                <a16:creationId xmlns:a16="http://schemas.microsoft.com/office/drawing/2014/main" id="{3C657D3C-C48F-4E5E-9E47-724E9F190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1703388"/>
            <a:ext cx="2201862" cy="1039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b="1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URBANIZAÇÃO</a:t>
            </a:r>
          </a:p>
        </p:txBody>
      </p:sp>
      <p:sp>
        <p:nvSpPr>
          <p:cNvPr id="33" name="Shape 122">
            <a:extLst>
              <a:ext uri="{FF2B5EF4-FFF2-40B4-BE49-F238E27FC236}">
                <a16:creationId xmlns:a16="http://schemas.microsoft.com/office/drawing/2014/main" id="{C62A86F2-3C43-4DE6-B185-D03F9E33E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238" y="2863850"/>
            <a:ext cx="2201862" cy="8477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PAC</a:t>
            </a:r>
            <a:endParaRPr lang="pt-BR" altLang="pt-BR" sz="2500" b="1" dirty="0">
              <a:solidFill>
                <a:srgbClr val="666666"/>
              </a:solidFill>
              <a:latin typeface="Open Sans" panose="020B0604020202020204" charset="0"/>
              <a:sym typeface="Open Sans" panose="020B0604020202020204" charset="0"/>
            </a:endParaRPr>
          </a:p>
        </p:txBody>
      </p:sp>
      <p:sp>
        <p:nvSpPr>
          <p:cNvPr id="34" name="Shape 122">
            <a:extLst>
              <a:ext uri="{FF2B5EF4-FFF2-40B4-BE49-F238E27FC236}">
                <a16:creationId xmlns:a16="http://schemas.microsoft.com/office/drawing/2014/main" id="{61406631-23FC-445E-B033-7A252AD0A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3810000"/>
            <a:ext cx="2201862" cy="7191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FUNDOS</a:t>
            </a:r>
            <a:endParaRPr lang="pt-BR" altLang="pt-BR" sz="2500" b="1" dirty="0">
              <a:solidFill>
                <a:srgbClr val="666666"/>
              </a:solidFill>
              <a:latin typeface="Open Sans" panose="020B0604020202020204" charset="0"/>
              <a:sym typeface="Open Sans" panose="020B0604020202020204" charset="0"/>
            </a:endParaRPr>
          </a:p>
        </p:txBody>
      </p:sp>
      <p:sp>
        <p:nvSpPr>
          <p:cNvPr id="36" name="Shape 122">
            <a:extLst>
              <a:ext uri="{FF2B5EF4-FFF2-40B4-BE49-F238E27FC236}">
                <a16:creationId xmlns:a16="http://schemas.microsoft.com/office/drawing/2014/main" id="{B9B6A713-362F-4A33-8CC5-1BDC6B6EA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4664075"/>
            <a:ext cx="2201862" cy="8477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PRÓ MORADIA</a:t>
            </a:r>
          </a:p>
        </p:txBody>
      </p:sp>
      <p:sp>
        <p:nvSpPr>
          <p:cNvPr id="37" name="Shape 122">
            <a:extLst>
              <a:ext uri="{FF2B5EF4-FFF2-40B4-BE49-F238E27FC236}">
                <a16:creationId xmlns:a16="http://schemas.microsoft.com/office/drawing/2014/main" id="{650C696B-F016-4241-9817-3F583AD89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1693863"/>
            <a:ext cx="2517775" cy="1039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b="1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REGULARIZAÇÃO FUNDIÁRIA</a:t>
            </a:r>
          </a:p>
        </p:txBody>
      </p:sp>
      <p:sp>
        <p:nvSpPr>
          <p:cNvPr id="38" name="Shape 122">
            <a:extLst>
              <a:ext uri="{FF2B5EF4-FFF2-40B4-BE49-F238E27FC236}">
                <a16:creationId xmlns:a16="http://schemas.microsoft.com/office/drawing/2014/main" id="{B912011F-8FAA-4F2B-BF0F-8897F2E3A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63" y="2863850"/>
            <a:ext cx="2506662" cy="12668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ORÇAMENTO</a:t>
            </a:r>
          </a:p>
        </p:txBody>
      </p:sp>
      <p:sp>
        <p:nvSpPr>
          <p:cNvPr id="39" name="Shape 122">
            <a:extLst>
              <a:ext uri="{FF2B5EF4-FFF2-40B4-BE49-F238E27FC236}">
                <a16:creationId xmlns:a16="http://schemas.microsoft.com/office/drawing/2014/main" id="{7D6E3C05-1C58-4A47-A6DC-6A67E42B8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63" y="4244975"/>
            <a:ext cx="2506662" cy="12668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FUNDOS</a:t>
            </a:r>
          </a:p>
        </p:txBody>
      </p:sp>
      <p:sp>
        <p:nvSpPr>
          <p:cNvPr id="42" name="Shape 122">
            <a:extLst>
              <a:ext uri="{FF2B5EF4-FFF2-40B4-BE49-F238E27FC236}">
                <a16:creationId xmlns:a16="http://schemas.microsoft.com/office/drawing/2014/main" id="{D089B89B-75F7-445F-A1C6-3F2B81372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5089525"/>
            <a:ext cx="2201862" cy="42227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OUC</a:t>
            </a:r>
            <a:endParaRPr lang="pt-BR" altLang="pt-BR" sz="2500" b="1" dirty="0">
              <a:solidFill>
                <a:srgbClr val="666666"/>
              </a:solidFill>
              <a:latin typeface="Open Sans" panose="020B0604020202020204" charset="0"/>
              <a:sym typeface="Open Sans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BB5126C1-F75E-432D-B659-B75347EB25D1}"/>
              </a:ext>
            </a:extLst>
          </p:cNvPr>
          <p:cNvSpPr/>
          <p:nvPr/>
        </p:nvSpPr>
        <p:spPr>
          <a:xfrm>
            <a:off x="3222625" y="1703388"/>
            <a:ext cx="4845050" cy="1577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171" name="Shape 122">
            <a:extLst>
              <a:ext uri="{FF2B5EF4-FFF2-40B4-BE49-F238E27FC236}">
                <a16:creationId xmlns:a16="http://schemas.microsoft.com/office/drawing/2014/main" id="{517A14F8-C6D9-45A9-BB99-D274341EE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1703388"/>
            <a:ext cx="2201862" cy="10398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b="1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PROVISÃO</a:t>
            </a:r>
          </a:p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b="1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HABITACIONAL</a:t>
            </a:r>
          </a:p>
        </p:txBody>
      </p:sp>
      <p:sp>
        <p:nvSpPr>
          <p:cNvPr id="13316" name="Shape 128">
            <a:extLst>
              <a:ext uri="{FF2B5EF4-FFF2-40B4-BE49-F238E27FC236}">
                <a16:creationId xmlns:a16="http://schemas.microsoft.com/office/drawing/2014/main" id="{1972C705-DD1F-4FDA-B1EF-B34959AA1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CONTEXTO ATUAL</a:t>
            </a:r>
          </a:p>
        </p:txBody>
      </p:sp>
      <p:cxnSp>
        <p:nvCxnSpPr>
          <p:cNvPr id="13317" name="Shape 129">
            <a:extLst>
              <a:ext uri="{FF2B5EF4-FFF2-40B4-BE49-F238E27FC236}">
                <a16:creationId xmlns:a16="http://schemas.microsoft.com/office/drawing/2014/main" id="{8AB33357-F20F-41C2-98F7-1AE6F5CE77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Shape 130">
            <a:extLst>
              <a:ext uri="{FF2B5EF4-FFF2-40B4-BE49-F238E27FC236}">
                <a16:creationId xmlns:a16="http://schemas.microsoft.com/office/drawing/2014/main" id="{377C3CA0-E3DD-4D88-B8F4-AC36D4147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3319" name="Shape 133">
            <a:extLst>
              <a:ext uri="{FF2B5EF4-FFF2-40B4-BE49-F238E27FC236}">
                <a16:creationId xmlns:a16="http://schemas.microsoft.com/office/drawing/2014/main" id="{DCB011D3-EFF3-4F82-9955-33AA7A1E146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Shape 134">
            <a:extLst>
              <a:ext uri="{FF2B5EF4-FFF2-40B4-BE49-F238E27FC236}">
                <a16:creationId xmlns:a16="http://schemas.microsoft.com/office/drawing/2014/main" id="{BA65D22C-E6E7-41D6-A947-F6C09E3224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Shape 135">
            <a:extLst>
              <a:ext uri="{FF2B5EF4-FFF2-40B4-BE49-F238E27FC236}">
                <a16:creationId xmlns:a16="http://schemas.microsoft.com/office/drawing/2014/main" id="{678079CD-C816-438D-BC5E-2081F9C75A5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Gráfico 2" descr="Informações">
            <a:extLst>
              <a:ext uri="{FF2B5EF4-FFF2-40B4-BE49-F238E27FC236}">
                <a16:creationId xmlns:a16="http://schemas.microsoft.com/office/drawing/2014/main" id="{56C6518F-54E6-479D-890F-4409B32FA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85763"/>
            <a:ext cx="4556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Shape 146">
            <a:extLst>
              <a:ext uri="{FF2B5EF4-FFF2-40B4-BE49-F238E27FC236}">
                <a16:creationId xmlns:a16="http://schemas.microsoft.com/office/drawing/2014/main" id="{76F0287D-2AE1-4CF4-BBC3-B5E85A648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076325"/>
            <a:ext cx="8154988" cy="42227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PRINCIPAL PROBLEMA</a:t>
            </a:r>
          </a:p>
        </p:txBody>
      </p:sp>
      <p:sp>
        <p:nvSpPr>
          <p:cNvPr id="32" name="Shape 122">
            <a:extLst>
              <a:ext uri="{FF2B5EF4-FFF2-40B4-BE49-F238E27FC236}">
                <a16:creationId xmlns:a16="http://schemas.microsoft.com/office/drawing/2014/main" id="{3C657D3C-C48F-4E5E-9E47-724E9F190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1703388"/>
            <a:ext cx="2201862" cy="1039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b="1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URBANIZAÇÃO</a:t>
            </a:r>
          </a:p>
        </p:txBody>
      </p:sp>
      <p:sp>
        <p:nvSpPr>
          <p:cNvPr id="33" name="Shape 122">
            <a:extLst>
              <a:ext uri="{FF2B5EF4-FFF2-40B4-BE49-F238E27FC236}">
                <a16:creationId xmlns:a16="http://schemas.microsoft.com/office/drawing/2014/main" id="{C62A86F2-3C43-4DE6-B185-D03F9E33E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2886075"/>
            <a:ext cx="2201863" cy="8477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PAC</a:t>
            </a:r>
            <a:endParaRPr lang="pt-BR" altLang="pt-BR" sz="2500" b="1" dirty="0">
              <a:solidFill>
                <a:srgbClr val="666666"/>
              </a:solidFill>
              <a:latin typeface="Open Sans" panose="020B0604020202020204" charset="0"/>
              <a:sym typeface="Open Sans" panose="020B0604020202020204" charset="0"/>
            </a:endParaRPr>
          </a:p>
        </p:txBody>
      </p:sp>
      <p:sp>
        <p:nvSpPr>
          <p:cNvPr id="34" name="Shape 122">
            <a:extLst>
              <a:ext uri="{FF2B5EF4-FFF2-40B4-BE49-F238E27FC236}">
                <a16:creationId xmlns:a16="http://schemas.microsoft.com/office/drawing/2014/main" id="{61406631-23FC-445E-B033-7A252AD0A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32225"/>
            <a:ext cx="2201862" cy="7191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FUNDOS</a:t>
            </a:r>
            <a:endParaRPr lang="pt-BR" altLang="pt-BR" sz="2500" b="1" dirty="0">
              <a:solidFill>
                <a:srgbClr val="666666"/>
              </a:solidFill>
              <a:latin typeface="Open Sans" panose="020B0604020202020204" charset="0"/>
              <a:sym typeface="Open Sans" panose="020B0604020202020204" charset="0"/>
            </a:endParaRPr>
          </a:p>
        </p:txBody>
      </p:sp>
      <p:sp>
        <p:nvSpPr>
          <p:cNvPr id="36" name="Shape 122">
            <a:extLst>
              <a:ext uri="{FF2B5EF4-FFF2-40B4-BE49-F238E27FC236}">
                <a16:creationId xmlns:a16="http://schemas.microsoft.com/office/drawing/2014/main" id="{B9B6A713-362F-4A33-8CC5-1BDC6B6EA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4686300"/>
            <a:ext cx="2201862" cy="8477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63"/>
              </a:spcBef>
              <a:defRPr/>
            </a:pPr>
            <a:r>
              <a:rPr lang="pt-BR" altLang="pt-BR" sz="2000" dirty="0">
                <a:solidFill>
                  <a:srgbClr val="666666"/>
                </a:solidFill>
                <a:latin typeface="Open Sans" panose="020B0604020202020204" charset="0"/>
                <a:sym typeface="Open Sans" panose="020B0604020202020204" charset="0"/>
              </a:rPr>
              <a:t>PRÓ MORADIA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CF737B96-9D3F-4038-95D3-E3A0CD60773F}"/>
              </a:ext>
            </a:extLst>
          </p:cNvPr>
          <p:cNvSpPr/>
          <p:nvPr/>
        </p:nvSpPr>
        <p:spPr>
          <a:xfrm>
            <a:off x="649288" y="1693863"/>
            <a:ext cx="2201862" cy="3840162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328" name="CaixaDeTexto 1">
            <a:extLst>
              <a:ext uri="{FF2B5EF4-FFF2-40B4-BE49-F238E27FC236}">
                <a16:creationId xmlns:a16="http://schemas.microsoft.com/office/drawing/2014/main" id="{B34BA575-742E-406F-A7BC-B7FC1717D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1938338"/>
            <a:ext cx="3890963" cy="1138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3600" dirty="0"/>
              <a:t> </a:t>
            </a:r>
            <a:r>
              <a:rPr lang="pt-BR" altLang="pt-BR" sz="3200" dirty="0"/>
              <a:t>- R$ 1,48 BILHÕES</a:t>
            </a:r>
          </a:p>
          <a:p>
            <a:pPr algn="ctr">
              <a:defRPr/>
            </a:pPr>
            <a:r>
              <a:rPr lang="pt-BR" altLang="pt-BR" sz="3200" dirty="0"/>
              <a:t>PAC</a:t>
            </a:r>
          </a:p>
        </p:txBody>
      </p:sp>
      <p:sp>
        <p:nvSpPr>
          <p:cNvPr id="13330" name="CaixaDeTexto 1">
            <a:extLst>
              <a:ext uri="{FF2B5EF4-FFF2-40B4-BE49-F238E27FC236}">
                <a16:creationId xmlns:a16="http://schemas.microsoft.com/office/drawing/2014/main" id="{F7AC7837-F2E1-4831-9593-372207A76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3" y="3614738"/>
            <a:ext cx="578643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314450" indent="-5715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 sz="2400"/>
              <a:t>FINANCIAMENTOS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altLang="pt-BR" sz="2000"/>
              <a:t>R$ 350 MI – PRÓ MORADIA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altLang="pt-BR" sz="2000"/>
              <a:t>R$ 200 MI – CHAMAMENTO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altLang="pt-BR" sz="2400"/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400"/>
              <a:t>SEM LIMITE PARA CONTRATAÇÃO</a:t>
            </a:r>
          </a:p>
          <a:p>
            <a:pPr>
              <a:buFont typeface="Arial" panose="020B0604020202020204" pitchFamily="34" charset="0"/>
              <a:buChar char="•"/>
            </a:pPr>
            <a:endParaRPr lang="pt-BR" altLang="pt-BR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6">
            <a:extLst>
              <a:ext uri="{FF2B5EF4-FFF2-40B4-BE49-F238E27FC236}">
                <a16:creationId xmlns:a16="http://schemas.microsoft.com/office/drawing/2014/main" id="{E43BEFC5-AF86-4C2E-B9DA-28639D43718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465763" y="6386513"/>
            <a:ext cx="2908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1200"/>
              <a:t>FUNDAÇÃO JOÃO PINHEIRO E CEF</a:t>
            </a:r>
          </a:p>
        </p:txBody>
      </p:sp>
      <p:sp>
        <p:nvSpPr>
          <p:cNvPr id="15363" name="Shape 128">
            <a:extLst>
              <a:ext uri="{FF2B5EF4-FFF2-40B4-BE49-F238E27FC236}">
                <a16:creationId xmlns:a16="http://schemas.microsoft.com/office/drawing/2014/main" id="{0FAA8824-64CF-4DF3-A4BF-D05FC41C1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CONTEXTO ATUAL</a:t>
            </a:r>
          </a:p>
        </p:txBody>
      </p:sp>
      <p:sp>
        <p:nvSpPr>
          <p:cNvPr id="15364" name="Shape 130">
            <a:extLst>
              <a:ext uri="{FF2B5EF4-FFF2-40B4-BE49-F238E27FC236}">
                <a16:creationId xmlns:a16="http://schemas.microsoft.com/office/drawing/2014/main" id="{35D468F0-FB02-43A3-8662-120AD938C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5365" name="Shape 133">
            <a:extLst>
              <a:ext uri="{FF2B5EF4-FFF2-40B4-BE49-F238E27FC236}">
                <a16:creationId xmlns:a16="http://schemas.microsoft.com/office/drawing/2014/main" id="{38D1D1C2-A390-45A8-9B25-15AC63D0095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Shape 146">
            <a:extLst>
              <a:ext uri="{FF2B5EF4-FFF2-40B4-BE49-F238E27FC236}">
                <a16:creationId xmlns:a16="http://schemas.microsoft.com/office/drawing/2014/main" id="{9E893ECA-5532-4D65-B43A-1EDBBDAF3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076325"/>
            <a:ext cx="8154988" cy="42227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DEFICIT X CONTRATAÇÃO DO MCMV FAIXA 1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2D72584-004B-41C7-88F9-0260E445A3CB}"/>
              </a:ext>
            </a:extLst>
          </p:cNvPr>
          <p:cNvGraphicFramePr>
            <a:graphicFrameLocks noGrp="1"/>
          </p:cNvGraphicFramePr>
          <p:nvPr/>
        </p:nvGraphicFramePr>
        <p:xfrm>
          <a:off x="92075" y="1666875"/>
          <a:ext cx="8094662" cy="2620966"/>
        </p:xfrm>
        <a:graphic>
          <a:graphicData uri="http://schemas.openxmlformats.org/drawingml/2006/table">
            <a:tbl>
              <a:tblPr firstRow="1" bandRow="1">
                <a:tableStyleId>{0F85162B-02FE-4356-BB47-C3E961C8290D}</a:tableStyleId>
              </a:tblPr>
              <a:tblGrid>
                <a:gridCol w="1092141">
                  <a:extLst>
                    <a:ext uri="{9D8B030D-6E8A-4147-A177-3AD203B41FA5}">
                      <a16:colId xmlns:a16="http://schemas.microsoft.com/office/drawing/2014/main" val="3180779548"/>
                    </a:ext>
                  </a:extLst>
                </a:gridCol>
                <a:gridCol w="1669130">
                  <a:extLst>
                    <a:ext uri="{9D8B030D-6E8A-4147-A177-3AD203B41FA5}">
                      <a16:colId xmlns:a16="http://schemas.microsoft.com/office/drawing/2014/main" val="4138200415"/>
                    </a:ext>
                  </a:extLst>
                </a:gridCol>
                <a:gridCol w="1908381">
                  <a:extLst>
                    <a:ext uri="{9D8B030D-6E8A-4147-A177-3AD203B41FA5}">
                      <a16:colId xmlns:a16="http://schemas.microsoft.com/office/drawing/2014/main" val="984780094"/>
                    </a:ext>
                  </a:extLst>
                </a:gridCol>
                <a:gridCol w="2252850">
                  <a:extLst>
                    <a:ext uri="{9D8B030D-6E8A-4147-A177-3AD203B41FA5}">
                      <a16:colId xmlns:a16="http://schemas.microsoft.com/office/drawing/2014/main" val="321125077"/>
                    </a:ext>
                  </a:extLst>
                </a:gridCol>
                <a:gridCol w="1172160">
                  <a:extLst>
                    <a:ext uri="{9D8B030D-6E8A-4147-A177-3AD203B41FA5}">
                      <a16:colId xmlns:a16="http://schemas.microsoft.com/office/drawing/2014/main" val="3545977170"/>
                    </a:ext>
                  </a:extLst>
                </a:gridCol>
              </a:tblGrid>
              <a:tr h="396226">
                <a:tc gridSpan="5"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DADOS MCMV DE 2009 - 2016</a:t>
                      </a:r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267"/>
                  </a:ext>
                </a:extLst>
              </a:tr>
              <a:tr h="370790">
                <a:tc rowSpan="5"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PMSP</a:t>
                      </a:r>
                    </a:p>
                  </a:txBody>
                  <a:tcPr marT="45713" marB="4571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MODALIDADE</a:t>
                      </a:r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CONTRATADOS</a:t>
                      </a:r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FINANCIAMENTO</a:t>
                      </a:r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%</a:t>
                      </a:r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245979"/>
                  </a:ext>
                </a:extLst>
              </a:tr>
              <a:tr h="37079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FAR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11.536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R$ 848.154.931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507019278"/>
                  </a:ext>
                </a:extLst>
              </a:tr>
              <a:tr h="37079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FDS</a:t>
                      </a:r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8.213</a:t>
                      </a:r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R$ 126.529.230</a:t>
                      </a:r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514763"/>
                  </a:ext>
                </a:extLst>
              </a:tr>
              <a:tr h="37079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OUTROS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1.064 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R$ 10.015.524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479241751"/>
                  </a:ext>
                </a:extLst>
              </a:tr>
              <a:tr h="37079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TOTAL</a:t>
                      </a:r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20.813</a:t>
                      </a:r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R$ 984.699.685</a:t>
                      </a:r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1,2%</a:t>
                      </a:r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7945"/>
                  </a:ext>
                </a:extLst>
              </a:tr>
              <a:tr h="37079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BRASIL</a:t>
                      </a:r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TOTAL</a:t>
                      </a:r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1.761.244</a:t>
                      </a:r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R$ 82.971.580.000</a:t>
                      </a:r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100%</a:t>
                      </a:r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79133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49AD4AB6-AD1D-4303-9997-9ECD6E8FD691}"/>
              </a:ext>
            </a:extLst>
          </p:cNvPr>
          <p:cNvSpPr/>
          <p:nvPr/>
        </p:nvSpPr>
        <p:spPr>
          <a:xfrm>
            <a:off x="2830513" y="3546475"/>
            <a:ext cx="5356225" cy="758825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C6BD9712-541F-4C30-B253-96F0ED9B9DAB}"/>
              </a:ext>
            </a:extLst>
          </p:cNvPr>
          <p:cNvGraphicFramePr>
            <a:graphicFrameLocks noGrp="1"/>
          </p:cNvGraphicFramePr>
          <p:nvPr/>
        </p:nvGraphicFramePr>
        <p:xfrm>
          <a:off x="88900" y="4429125"/>
          <a:ext cx="8097838" cy="1878013"/>
        </p:xfrm>
        <a:graphic>
          <a:graphicData uri="http://schemas.openxmlformats.org/drawingml/2006/table">
            <a:tbl>
              <a:tblPr firstRow="1" bandRow="1">
                <a:tableStyleId>{0F85162B-02FE-4356-BB47-C3E961C8290D}</a:tableStyleId>
              </a:tblPr>
              <a:tblGrid>
                <a:gridCol w="1091487">
                  <a:extLst>
                    <a:ext uri="{9D8B030D-6E8A-4147-A177-3AD203B41FA5}">
                      <a16:colId xmlns:a16="http://schemas.microsoft.com/office/drawing/2014/main" val="3438438564"/>
                    </a:ext>
                  </a:extLst>
                </a:gridCol>
                <a:gridCol w="1695083">
                  <a:extLst>
                    <a:ext uri="{9D8B030D-6E8A-4147-A177-3AD203B41FA5}">
                      <a16:colId xmlns:a16="http://schemas.microsoft.com/office/drawing/2014/main" val="2471194476"/>
                    </a:ext>
                  </a:extLst>
                </a:gridCol>
                <a:gridCol w="1886059">
                  <a:extLst>
                    <a:ext uri="{9D8B030D-6E8A-4147-A177-3AD203B41FA5}">
                      <a16:colId xmlns:a16="http://schemas.microsoft.com/office/drawing/2014/main" val="1743395091"/>
                    </a:ext>
                  </a:extLst>
                </a:gridCol>
                <a:gridCol w="3425209">
                  <a:extLst>
                    <a:ext uri="{9D8B030D-6E8A-4147-A177-3AD203B41FA5}">
                      <a16:colId xmlns:a16="http://schemas.microsoft.com/office/drawing/2014/main" val="3421403987"/>
                    </a:ext>
                  </a:extLst>
                </a:gridCol>
              </a:tblGrid>
              <a:tr h="409644">
                <a:tc gridSpan="4"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DEFICIT HABITACIONAL </a:t>
                      </a:r>
                    </a:p>
                  </a:txBody>
                  <a:tcPr marL="91445" marR="91445" marT="45728" marB="4572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685571"/>
                  </a:ext>
                </a:extLst>
              </a:tr>
              <a:tr h="370903">
                <a:tc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 marL="91445" marR="91445" marT="45728" marB="4572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DÉFICIT</a:t>
                      </a:r>
                    </a:p>
                  </a:txBody>
                  <a:tcPr marL="91445" marR="91445" marT="45728" marB="4572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PERCENTUAL</a:t>
                      </a:r>
                    </a:p>
                  </a:txBody>
                  <a:tcPr marL="91445" marR="91445" marT="45728" marB="4572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13707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PMSP</a:t>
                      </a:r>
                    </a:p>
                  </a:txBody>
                  <a:tcPr marL="91445" marR="91445" marT="45728" marB="4572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282.952</a:t>
                      </a:r>
                    </a:p>
                  </a:txBody>
                  <a:tcPr marL="91445" marR="91445" marT="45728" marB="4572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effectLst/>
                          <a:latin typeface="Arial" panose="020B0604020202020204" pitchFamily="34" charset="0"/>
                        </a:rPr>
                        <a:t>- R$ 4.1 BILHÕES</a:t>
                      </a:r>
                    </a:p>
                  </a:txBody>
                  <a:tcPr marL="6350" marR="6350" marT="6351" marB="0" anchor="ctr"/>
                </a:tc>
                <a:extLst>
                  <a:ext uri="{0D108BD9-81ED-4DB2-BD59-A6C34878D82A}">
                    <a16:rowId xmlns:a16="http://schemas.microsoft.com/office/drawing/2014/main" val="2526670468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ESTADO</a:t>
                      </a:r>
                    </a:p>
                  </a:txBody>
                  <a:tcPr marL="91445" marR="91445" marT="45728" marB="4572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623.759</a:t>
                      </a:r>
                    </a:p>
                  </a:txBody>
                  <a:tcPr marL="91445" marR="91445" marT="45728" marB="4572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11,7%</a:t>
                      </a:r>
                    </a:p>
                  </a:txBody>
                  <a:tcPr marL="6350" marR="6350" marT="635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76645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BRASIL</a:t>
                      </a:r>
                    </a:p>
                  </a:txBody>
                  <a:tcPr marL="91445" marR="91445" marT="45728" marB="4572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5.315.251</a:t>
                      </a:r>
                    </a:p>
                  </a:txBody>
                  <a:tcPr marL="91445" marR="91445" marT="45728" marB="4572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4525807"/>
                  </a:ext>
                </a:extLst>
              </a:tr>
            </a:tbl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787A6EE8-9679-4A06-81EC-5C362268E097}"/>
              </a:ext>
            </a:extLst>
          </p:cNvPr>
          <p:cNvSpPr/>
          <p:nvPr/>
        </p:nvSpPr>
        <p:spPr>
          <a:xfrm>
            <a:off x="4746625" y="5224463"/>
            <a:ext cx="3397250" cy="1095375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5438" name="Gráfico 2" descr="Tabela">
            <a:extLst>
              <a:ext uri="{FF2B5EF4-FFF2-40B4-BE49-F238E27FC236}">
                <a16:creationId xmlns:a16="http://schemas.microsoft.com/office/drawing/2014/main" id="{93198F81-37FC-49E2-A01D-4734FF9E3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254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6">
            <a:extLst>
              <a:ext uri="{FF2B5EF4-FFF2-40B4-BE49-F238E27FC236}">
                <a16:creationId xmlns:a16="http://schemas.microsoft.com/office/drawing/2014/main" id="{ED37D0E9-2DFE-41F7-B3E2-325CAB29903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465763" y="6386513"/>
            <a:ext cx="2908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1200"/>
              <a:t>FUNDAÇÃO JOÃO PINHEIRO E CEF</a:t>
            </a:r>
          </a:p>
        </p:txBody>
      </p:sp>
      <p:sp>
        <p:nvSpPr>
          <p:cNvPr id="17411" name="Shape 128">
            <a:extLst>
              <a:ext uri="{FF2B5EF4-FFF2-40B4-BE49-F238E27FC236}">
                <a16:creationId xmlns:a16="http://schemas.microsoft.com/office/drawing/2014/main" id="{6C4F940C-9B54-4265-B8D9-2E9EA9E37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000" b="1">
                <a:solidFill>
                  <a:srgbClr val="FFFFFF"/>
                </a:solidFill>
                <a:latin typeface="Open Sans" charset="0"/>
                <a:sym typeface="Open Sans" charset="0"/>
              </a:rPr>
              <a:t>CONTEXTO ATUAL</a:t>
            </a:r>
          </a:p>
        </p:txBody>
      </p:sp>
      <p:sp>
        <p:nvSpPr>
          <p:cNvPr id="17412" name="Shape 130">
            <a:extLst>
              <a:ext uri="{FF2B5EF4-FFF2-40B4-BE49-F238E27FC236}">
                <a16:creationId xmlns:a16="http://schemas.microsoft.com/office/drawing/2014/main" id="{8A9D676E-B511-4495-9F6D-D32088214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7413" name="Shape 133">
            <a:extLst>
              <a:ext uri="{FF2B5EF4-FFF2-40B4-BE49-F238E27FC236}">
                <a16:creationId xmlns:a16="http://schemas.microsoft.com/office/drawing/2014/main" id="{FB66B9E8-D870-4F7F-84BA-0DAA2C5A578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Shape 146">
            <a:extLst>
              <a:ext uri="{FF2B5EF4-FFF2-40B4-BE49-F238E27FC236}">
                <a16:creationId xmlns:a16="http://schemas.microsoft.com/office/drawing/2014/main" id="{B3D5CDA7-BD09-48EA-942D-737861875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076325"/>
            <a:ext cx="8154988" cy="42227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800">
                <a:solidFill>
                  <a:srgbClr val="666666"/>
                </a:solidFill>
                <a:latin typeface="Open Sans" charset="0"/>
                <a:sym typeface="Open Sans" charset="0"/>
              </a:rPr>
              <a:t>DEFICIT X CONTRATAÇÃO DO MCMV FAIXA 1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2D72584-004B-41C7-88F9-0260E445A3CB}"/>
              </a:ext>
            </a:extLst>
          </p:cNvPr>
          <p:cNvGraphicFramePr>
            <a:graphicFrameLocks noGrp="1"/>
          </p:cNvGraphicFramePr>
          <p:nvPr/>
        </p:nvGraphicFramePr>
        <p:xfrm>
          <a:off x="92075" y="1666875"/>
          <a:ext cx="8094662" cy="2620966"/>
        </p:xfrm>
        <a:graphic>
          <a:graphicData uri="http://schemas.openxmlformats.org/drawingml/2006/table">
            <a:tbl>
              <a:tblPr firstRow="1" bandRow="1">
                <a:tableStyleId>{0F85162B-02FE-4356-BB47-C3E961C8290D}</a:tableStyleId>
              </a:tblPr>
              <a:tblGrid>
                <a:gridCol w="1092141">
                  <a:extLst>
                    <a:ext uri="{9D8B030D-6E8A-4147-A177-3AD203B41FA5}">
                      <a16:colId xmlns:a16="http://schemas.microsoft.com/office/drawing/2014/main" val="3180779548"/>
                    </a:ext>
                  </a:extLst>
                </a:gridCol>
                <a:gridCol w="1669130">
                  <a:extLst>
                    <a:ext uri="{9D8B030D-6E8A-4147-A177-3AD203B41FA5}">
                      <a16:colId xmlns:a16="http://schemas.microsoft.com/office/drawing/2014/main" val="4138200415"/>
                    </a:ext>
                  </a:extLst>
                </a:gridCol>
                <a:gridCol w="1908381">
                  <a:extLst>
                    <a:ext uri="{9D8B030D-6E8A-4147-A177-3AD203B41FA5}">
                      <a16:colId xmlns:a16="http://schemas.microsoft.com/office/drawing/2014/main" val="984780094"/>
                    </a:ext>
                  </a:extLst>
                </a:gridCol>
                <a:gridCol w="2252850">
                  <a:extLst>
                    <a:ext uri="{9D8B030D-6E8A-4147-A177-3AD203B41FA5}">
                      <a16:colId xmlns:a16="http://schemas.microsoft.com/office/drawing/2014/main" val="321125077"/>
                    </a:ext>
                  </a:extLst>
                </a:gridCol>
                <a:gridCol w="1172160">
                  <a:extLst>
                    <a:ext uri="{9D8B030D-6E8A-4147-A177-3AD203B41FA5}">
                      <a16:colId xmlns:a16="http://schemas.microsoft.com/office/drawing/2014/main" val="3545977170"/>
                    </a:ext>
                  </a:extLst>
                </a:gridCol>
              </a:tblGrid>
              <a:tr h="396226">
                <a:tc gridSpan="5"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DADOS MCMV DE 2009 - 2016</a:t>
                      </a:r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267"/>
                  </a:ext>
                </a:extLst>
              </a:tr>
              <a:tr h="370790">
                <a:tc rowSpan="5"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PMSP</a:t>
                      </a:r>
                    </a:p>
                  </a:txBody>
                  <a:tcPr marT="45713" marB="4571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MODALIDADE</a:t>
                      </a:r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CONTRATADOS</a:t>
                      </a:r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FINANCIAMENTO</a:t>
                      </a:r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%</a:t>
                      </a:r>
                    </a:p>
                  </a:txBody>
                  <a:tcPr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245979"/>
                  </a:ext>
                </a:extLst>
              </a:tr>
              <a:tr h="37079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FAR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11.536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R$ 848.154.931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507019278"/>
                  </a:ext>
                </a:extLst>
              </a:tr>
              <a:tr h="37079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FDS</a:t>
                      </a:r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8.213</a:t>
                      </a:r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R$ 126.529.230</a:t>
                      </a:r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514763"/>
                  </a:ext>
                </a:extLst>
              </a:tr>
              <a:tr h="37079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OUTROS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1.064 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R$ 10.015.524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479241751"/>
                  </a:ext>
                </a:extLst>
              </a:tr>
              <a:tr h="37079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TOTAL</a:t>
                      </a:r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20.813</a:t>
                      </a:r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R$ 984.699.685</a:t>
                      </a:r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1,2%</a:t>
                      </a:r>
                    </a:p>
                  </a:txBody>
                  <a:tcPr marT="45713" marB="457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7945"/>
                  </a:ext>
                </a:extLst>
              </a:tr>
              <a:tr h="37079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BRASIL</a:t>
                      </a:r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TOTAL</a:t>
                      </a:r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1.761.244</a:t>
                      </a:r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R$ 82.971.580.000</a:t>
                      </a:r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100%</a:t>
                      </a:r>
                    </a:p>
                  </a:txBody>
                  <a:tcPr marT="45713" marB="457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79133"/>
                  </a:ext>
                </a:extLst>
              </a:tr>
            </a:tbl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787A6EE8-9679-4A06-81EC-5C362268E097}"/>
              </a:ext>
            </a:extLst>
          </p:cNvPr>
          <p:cNvSpPr/>
          <p:nvPr/>
        </p:nvSpPr>
        <p:spPr>
          <a:xfrm>
            <a:off x="179388" y="5465763"/>
            <a:ext cx="8051800" cy="631825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458" name="CaixaDeTexto 1">
            <a:extLst>
              <a:ext uri="{FF2B5EF4-FFF2-40B4-BE49-F238E27FC236}">
                <a16:creationId xmlns:a16="http://schemas.microsoft.com/office/drawing/2014/main" id="{64616535-1071-465B-937B-7E6CCD3BB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4387850"/>
            <a:ext cx="6943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pt-BR" altLang="pt-BR" sz="2000"/>
              <a:t>EM 2017 E 2018 JÁ FORAM CONTRATADOS MAIS </a:t>
            </a:r>
            <a:r>
              <a:rPr lang="pt-BR" altLang="pt-BR" sz="2000" b="1"/>
              <a:t>8.000 </a:t>
            </a:r>
          </a:p>
          <a:p>
            <a:pPr algn="ctr"/>
            <a:r>
              <a:rPr lang="pt-BR" altLang="pt-BR" sz="2000" b="1"/>
              <a:t>UHS</a:t>
            </a:r>
            <a:r>
              <a:rPr lang="pt-BR" altLang="pt-BR" sz="2000"/>
              <a:t>, ATÉ O FINAL DO ANO À PERSPECTIVA DA </a:t>
            </a:r>
          </a:p>
          <a:p>
            <a:pPr algn="ctr"/>
            <a:r>
              <a:rPr lang="pt-BR" altLang="pt-BR" sz="2000"/>
              <a:t>CONTRATAÇÃO DE MAIS </a:t>
            </a:r>
            <a:r>
              <a:rPr lang="pt-BR" altLang="pt-BR" sz="2000" b="1"/>
              <a:t>4.000 UHS</a:t>
            </a:r>
          </a:p>
        </p:txBody>
      </p:sp>
      <p:sp>
        <p:nvSpPr>
          <p:cNvPr id="17459" name="CaixaDeTexto 2">
            <a:extLst>
              <a:ext uri="{FF2B5EF4-FFF2-40B4-BE49-F238E27FC236}">
                <a16:creationId xmlns:a16="http://schemas.microsoft.com/office/drawing/2014/main" id="{CFFAC04F-8455-46EB-B87C-21FD227F9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5581650"/>
            <a:ext cx="5849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2000" b="1"/>
              <a:t>14% DAS UNIDADES CONTRATADAS NO PAÍS</a:t>
            </a:r>
          </a:p>
        </p:txBody>
      </p:sp>
      <p:pic>
        <p:nvPicPr>
          <p:cNvPr id="17460" name="Gráfico 13" descr="Tabela">
            <a:extLst>
              <a:ext uri="{FF2B5EF4-FFF2-40B4-BE49-F238E27FC236}">
                <a16:creationId xmlns:a16="http://schemas.microsoft.com/office/drawing/2014/main" id="{5D0274BD-C62D-409B-A178-577E6A55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254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28">
            <a:extLst>
              <a:ext uri="{FF2B5EF4-FFF2-40B4-BE49-F238E27FC236}">
                <a16:creationId xmlns:a16="http://schemas.microsoft.com/office/drawing/2014/main" id="{13023702-3B58-457A-9883-538A5987E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234950"/>
            <a:ext cx="8154988" cy="7429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b="1">
                <a:solidFill>
                  <a:srgbClr val="FFFFFF"/>
                </a:solidFill>
                <a:latin typeface="Open Sans" charset="0"/>
                <a:sym typeface="Open Sans" charset="0"/>
              </a:rPr>
              <a:t>PARCERIA MCMV - CONTEXTO ATUAL</a:t>
            </a:r>
          </a:p>
        </p:txBody>
      </p:sp>
      <p:cxnSp>
        <p:nvCxnSpPr>
          <p:cNvPr id="19459" name="Shape 129">
            <a:extLst>
              <a:ext uri="{FF2B5EF4-FFF2-40B4-BE49-F238E27FC236}">
                <a16:creationId xmlns:a16="http://schemas.microsoft.com/office/drawing/2014/main" id="{A9AB9447-0668-4031-AB1C-81EA5E3130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9850" y="6086475"/>
            <a:ext cx="9229725" cy="0"/>
          </a:xfrm>
          <a:prstGeom prst="straightConnector1">
            <a:avLst/>
          </a:prstGeom>
          <a:noFill/>
          <a:ln w="2857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0" name="Shape 130">
            <a:extLst>
              <a:ext uri="{FF2B5EF4-FFF2-40B4-BE49-F238E27FC236}">
                <a16:creationId xmlns:a16="http://schemas.microsoft.com/office/drawing/2014/main" id="{CBEE536B-3B0C-44C9-A10A-011A58B4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234950"/>
            <a:ext cx="928687" cy="74295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9461" name="Shape 133">
            <a:extLst>
              <a:ext uri="{FF2B5EF4-FFF2-40B4-BE49-F238E27FC236}">
                <a16:creationId xmlns:a16="http://schemas.microsoft.com/office/drawing/2014/main" id="{4519F57F-A22C-4E80-B922-C6E861B6635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17831" r="61269" b="25102"/>
          <a:stretch>
            <a:fillRect/>
          </a:stretch>
        </p:blipFill>
        <p:spPr bwMode="auto">
          <a:xfrm>
            <a:off x="8288338" y="177800"/>
            <a:ext cx="661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Shape 134">
            <a:extLst>
              <a:ext uri="{FF2B5EF4-FFF2-40B4-BE49-F238E27FC236}">
                <a16:creationId xmlns:a16="http://schemas.microsoft.com/office/drawing/2014/main" id="{633C6957-DF70-4B26-8F71-BB25B65C367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115050"/>
            <a:ext cx="8651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Shape 135">
            <a:extLst>
              <a:ext uri="{FF2B5EF4-FFF2-40B4-BE49-F238E27FC236}">
                <a16:creationId xmlns:a16="http://schemas.microsoft.com/office/drawing/2014/main" id="{79D245CC-2D1B-459B-AB51-7CC20C6A6BA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6169025"/>
            <a:ext cx="485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Shape 136">
            <a:extLst>
              <a:ext uri="{FF2B5EF4-FFF2-40B4-BE49-F238E27FC236}">
                <a16:creationId xmlns:a16="http://schemas.microsoft.com/office/drawing/2014/main" id="{056A5380-02C8-425D-BB7B-11104B5E7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738" y="5732463"/>
            <a:ext cx="337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latin typeface="Open Sans" charset="0"/>
                <a:sym typeface="Open Sans" charset="0"/>
              </a:rPr>
              <a:t>Fonte: Plano Municipal de Habitação (2016)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897C19B-8554-4BA7-ACDB-B912324FAA65}"/>
              </a:ext>
            </a:extLst>
          </p:cNvPr>
          <p:cNvGraphicFramePr>
            <a:graphicFrameLocks noGrp="1"/>
          </p:cNvGraphicFramePr>
          <p:nvPr/>
        </p:nvGraphicFramePr>
        <p:xfrm>
          <a:off x="277813" y="1325563"/>
          <a:ext cx="7866062" cy="3498849"/>
        </p:xfrm>
        <a:graphic>
          <a:graphicData uri="http://schemas.openxmlformats.org/drawingml/2006/table">
            <a:tbl>
              <a:tblPr firstRow="1" bandRow="1">
                <a:tableStyleId>{0F85162B-02FE-4356-BB47-C3E961C8290D}</a:tableStyleId>
              </a:tblPr>
              <a:tblGrid>
                <a:gridCol w="1514077">
                  <a:extLst>
                    <a:ext uri="{9D8B030D-6E8A-4147-A177-3AD203B41FA5}">
                      <a16:colId xmlns:a16="http://schemas.microsoft.com/office/drawing/2014/main" val="235680265"/>
                    </a:ext>
                  </a:extLst>
                </a:gridCol>
                <a:gridCol w="1464652">
                  <a:extLst>
                    <a:ext uri="{9D8B030D-6E8A-4147-A177-3AD203B41FA5}">
                      <a16:colId xmlns:a16="http://schemas.microsoft.com/office/drawing/2014/main" val="2994716747"/>
                    </a:ext>
                  </a:extLst>
                </a:gridCol>
                <a:gridCol w="1371501">
                  <a:extLst>
                    <a:ext uri="{9D8B030D-6E8A-4147-A177-3AD203B41FA5}">
                      <a16:colId xmlns:a16="http://schemas.microsoft.com/office/drawing/2014/main" val="1694298850"/>
                    </a:ext>
                  </a:extLst>
                </a:gridCol>
                <a:gridCol w="1817783">
                  <a:extLst>
                    <a:ext uri="{9D8B030D-6E8A-4147-A177-3AD203B41FA5}">
                      <a16:colId xmlns:a16="http://schemas.microsoft.com/office/drawing/2014/main" val="684215443"/>
                    </a:ext>
                  </a:extLst>
                </a:gridCol>
                <a:gridCol w="1698049">
                  <a:extLst>
                    <a:ext uri="{9D8B030D-6E8A-4147-A177-3AD203B41FA5}">
                      <a16:colId xmlns:a16="http://schemas.microsoft.com/office/drawing/2014/main" val="1457386058"/>
                    </a:ext>
                  </a:extLst>
                </a:gridCol>
              </a:tblGrid>
              <a:tr h="897014"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marL="91433" marR="9143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ENTREGUES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EM OBRAS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CONTRATAÇÃO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À CONTRATAR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078385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MCMV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1.308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13.102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2.126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35.779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829152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OUC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68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1.324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2.386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584399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PPP GESP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126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1.589</a:t>
                      </a:r>
                    </a:p>
                  </a:txBody>
                  <a:tcPr marL="91433" marR="9143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marL="91433" marR="91433" marT="45717" marB="4571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016686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PPP PMSP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0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10.000</a:t>
                      </a:r>
                    </a:p>
                  </a:txBody>
                  <a:tcPr marL="91433" marR="91433" marT="45717" marB="4571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69806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marL="91433" marR="91433"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1.502</a:t>
                      </a:r>
                    </a:p>
                  </a:txBody>
                  <a:tcPr marL="91433" marR="91433"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15.928</a:t>
                      </a:r>
                    </a:p>
                  </a:txBody>
                  <a:tcPr marL="91433" marR="91433"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6.101</a:t>
                      </a:r>
                    </a:p>
                  </a:txBody>
                  <a:tcPr marL="91433" marR="91433" marT="45717" marB="4571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/>
                        <a:t>45.779</a:t>
                      </a:r>
                    </a:p>
                  </a:txBody>
                  <a:tcPr marL="91433" marR="91433" marT="45717" marB="4571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2445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6459</TotalTime>
  <Words>1112</Words>
  <Application>Microsoft Office PowerPoint</Application>
  <PresentationFormat>Apresentação na tela (4:3)</PresentationFormat>
  <Paragraphs>492</Paragraphs>
  <Slides>32</Slides>
  <Notes>29</Notes>
  <HiddenSlides>9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Calibri</vt:lpstr>
      <vt:lpstr>Microsoft YaHei UI</vt:lpstr>
      <vt:lpstr>Open Sans</vt:lpstr>
      <vt:lpstr>Tema do Office</vt:lpstr>
      <vt:lpstr>Chart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Administrador</dc:creator>
  <cp:lastModifiedBy>Fernando Chucre</cp:lastModifiedBy>
  <cp:revision>171</cp:revision>
  <dcterms:modified xsi:type="dcterms:W3CDTF">2018-03-21T13:03:51Z</dcterms:modified>
</cp:coreProperties>
</file>