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49" r:id="rId3"/>
    <p:sldId id="350" r:id="rId4"/>
    <p:sldId id="351" r:id="rId5"/>
    <p:sldId id="352" r:id="rId6"/>
    <p:sldId id="353" r:id="rId7"/>
    <p:sldId id="355" r:id="rId8"/>
    <p:sldId id="356" r:id="rId9"/>
    <p:sldId id="357" r:id="rId10"/>
    <p:sldId id="358" r:id="rId11"/>
    <p:sldId id="362" r:id="rId12"/>
    <p:sldId id="363" r:id="rId13"/>
    <p:sldId id="364" r:id="rId14"/>
    <p:sldId id="365" r:id="rId15"/>
    <p:sldId id="366" r:id="rId16"/>
    <p:sldId id="36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9" autoAdjust="0"/>
  </p:normalViewPr>
  <p:slideViewPr>
    <p:cSldViewPr>
      <p:cViewPr>
        <p:scale>
          <a:sx n="50" d="100"/>
          <a:sy n="50" d="100"/>
        </p:scale>
        <p:origin x="-195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D4AB2-E927-419F-AC11-3956A75FBECD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4FF0D-70F3-4E53-8B28-D8DA255F0FD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63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A11D-FEDE-4070-A64F-7D2E41C4E10C}" type="datetimeFigureOut">
              <a:rPr lang="pt-BR" smtClean="0"/>
              <a:pPr/>
              <a:t>21/02/2018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8D48-66A8-49FD-BBFC-D688B49C03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768752" cy="218464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pt-BR" sz="10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pt-BR" sz="2600" dirty="0" smtClean="0">
                <a:solidFill>
                  <a:schemeClr val="tx1"/>
                </a:solidFill>
              </a:rPr>
              <a:t>Reunião - 21 de fevereiro de 2018</a:t>
            </a:r>
          </a:p>
          <a:p>
            <a:r>
              <a:rPr lang="pt-BR" b="1" dirty="0" smtClean="0">
                <a:solidFill>
                  <a:schemeClr val="tx1"/>
                </a:solidFill>
              </a:rPr>
              <a:t>Desafios e Oportunidades</a:t>
            </a:r>
          </a:p>
          <a:p>
            <a:r>
              <a:rPr lang="pt-BR" b="1" dirty="0">
                <a:solidFill>
                  <a:schemeClr val="tx1"/>
                </a:solidFill>
              </a:rPr>
              <a:t>p</a:t>
            </a:r>
            <a:r>
              <a:rPr lang="pt-BR" b="1" dirty="0" smtClean="0">
                <a:solidFill>
                  <a:schemeClr val="tx1"/>
                </a:solidFill>
              </a:rPr>
              <a:t>ara HIS</a:t>
            </a:r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5" name="Imagem 4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836712"/>
            <a:ext cx="2736304" cy="2736304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852936"/>
            <a:ext cx="8535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	Operação </a:t>
            </a:r>
            <a:r>
              <a:rPr lang="pt-BR" sz="2400" dirty="0"/>
              <a:t>de fundo de Habitação </a:t>
            </a:r>
          </a:p>
          <a:p>
            <a:r>
              <a:rPr lang="pt-BR" sz="2400" dirty="0" smtClean="0"/>
              <a:t>	Correspondente </a:t>
            </a:r>
            <a:r>
              <a:rPr lang="pt-BR" sz="2400" dirty="0"/>
              <a:t>Bancário </a:t>
            </a:r>
          </a:p>
          <a:p>
            <a:r>
              <a:rPr lang="pt-BR" sz="2400" dirty="0" smtClean="0"/>
              <a:t>	Parceria </a:t>
            </a:r>
            <a:r>
              <a:rPr lang="pt-BR" sz="2400" dirty="0"/>
              <a:t>com Movimentos Populares </a:t>
            </a:r>
          </a:p>
          <a:p>
            <a:r>
              <a:rPr lang="pt-BR" sz="2400" dirty="0" smtClean="0"/>
              <a:t>	Interveniente </a:t>
            </a:r>
            <a:r>
              <a:rPr lang="pt-BR" sz="2400" dirty="0"/>
              <a:t>executor das obras do PAC e FNHIS e outros programas </a:t>
            </a:r>
          </a:p>
          <a:p>
            <a:r>
              <a:rPr lang="pt-BR" sz="2400" dirty="0" smtClean="0"/>
              <a:t>	Projeto </a:t>
            </a:r>
            <a:r>
              <a:rPr lang="pt-BR" sz="2400" dirty="0"/>
              <a:t>Social </a:t>
            </a:r>
          </a:p>
          <a:p>
            <a:r>
              <a:rPr lang="pt-BR" sz="2400" dirty="0" smtClean="0"/>
              <a:t>	Assistência </a:t>
            </a:r>
            <a:r>
              <a:rPr lang="pt-BR" sz="2400" dirty="0"/>
              <a:t>Técnica aos municípios</a:t>
            </a:r>
          </a:p>
          <a:p>
            <a:r>
              <a:rPr lang="pt-BR" sz="2400" dirty="0" smtClean="0"/>
              <a:t>	Gestão </a:t>
            </a:r>
            <a:r>
              <a:rPr lang="pt-BR" sz="2400" dirty="0"/>
              <a:t>e Operação de fundos de habitação</a:t>
            </a:r>
          </a:p>
        </p:txBody>
      </p:sp>
    </p:spTree>
    <p:extLst>
      <p:ext uri="{BB962C8B-B14F-4D97-AF65-F5344CB8AC3E}">
        <p14:creationId xmlns:p14="http://schemas.microsoft.com/office/powerpoint/2010/main" val="1660224290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3140968"/>
            <a:ext cx="8535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Está </a:t>
            </a:r>
            <a:r>
              <a:rPr lang="pt-BR" sz="2400" dirty="0"/>
              <a:t>apta para administrar carteiras de recebíveis que realimentam os recursos para reinvestir em Habitação, </a:t>
            </a:r>
          </a:p>
          <a:p>
            <a:pPr algn="just"/>
            <a:r>
              <a:rPr lang="pt-BR" sz="2400" dirty="0" smtClean="0"/>
              <a:t>	Elaboração </a:t>
            </a:r>
            <a:r>
              <a:rPr lang="pt-BR" sz="2400" dirty="0"/>
              <a:t>de projetos técnicos (urbanismo, arquitetura, infraestrutura e equipamentos</a:t>
            </a:r>
          </a:p>
          <a:p>
            <a:pPr algn="just"/>
            <a:r>
              <a:rPr lang="pt-BR" sz="2400" dirty="0" smtClean="0"/>
              <a:t>	Contratos </a:t>
            </a:r>
            <a:r>
              <a:rPr lang="pt-BR" sz="2400" dirty="0"/>
              <a:t>de Prestação de Serviços com órgãos públicos e privados para projetos, regularização fundiária, dentre outros.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1873050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3140968"/>
            <a:ext cx="85353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Algumas </a:t>
            </a:r>
            <a:r>
              <a:rPr lang="pt-BR" sz="2400" dirty="0"/>
              <a:t>ainda têm as vantagens de empresa estatal não dependente, a saber: </a:t>
            </a:r>
          </a:p>
          <a:p>
            <a:pPr algn="just"/>
            <a:r>
              <a:rPr lang="pt-BR" sz="2400" dirty="0" smtClean="0"/>
              <a:t>	Não </a:t>
            </a:r>
            <a:r>
              <a:rPr lang="pt-BR" sz="2400" dirty="0"/>
              <a:t>estão sujeitas à Lei de Responsabilidade Fiscal</a:t>
            </a:r>
          </a:p>
          <a:p>
            <a:pPr algn="just"/>
            <a:r>
              <a:rPr lang="pt-BR" sz="2400" dirty="0" smtClean="0"/>
              <a:t>	Não </a:t>
            </a:r>
            <a:r>
              <a:rPr lang="pt-BR" sz="2400" dirty="0"/>
              <a:t>estão sujeitas a Lei Orçamentária.</a:t>
            </a:r>
          </a:p>
          <a:p>
            <a:pPr algn="just"/>
            <a:r>
              <a:rPr lang="pt-BR" sz="2400" dirty="0" smtClean="0"/>
              <a:t>	Têm </a:t>
            </a:r>
            <a:r>
              <a:rPr lang="pt-BR" sz="2400" dirty="0"/>
              <a:t>flexibilidade para contratação de pessoal, sem necessidade de sujeitarem-se as regras de limite de gastos do Estado e Município a que estão vinculadas;</a:t>
            </a:r>
          </a:p>
          <a:p>
            <a:pPr algn="just"/>
            <a:r>
              <a:rPr lang="pt-BR" sz="2400" dirty="0" smtClean="0"/>
              <a:t>	Não </a:t>
            </a:r>
            <a:r>
              <a:rPr lang="pt-BR" sz="2400" dirty="0"/>
              <a:t>precisam de empenho prévio para a realização de despesa;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5793199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3140968"/>
            <a:ext cx="8535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/>
          </a:p>
          <a:p>
            <a:pPr algn="just"/>
            <a:r>
              <a:rPr lang="pt-BR" sz="2400" dirty="0" smtClean="0"/>
              <a:t>	Problemas </a:t>
            </a:r>
            <a:r>
              <a:rPr lang="pt-BR" sz="2400" dirty="0"/>
              <a:t>comuns e desafios: </a:t>
            </a:r>
          </a:p>
          <a:p>
            <a:pPr algn="just"/>
            <a:r>
              <a:rPr lang="pt-BR" sz="2400" dirty="0" smtClean="0"/>
              <a:t>	Ambiente </a:t>
            </a:r>
            <a:r>
              <a:rPr lang="pt-BR" sz="2400" dirty="0"/>
              <a:t>de escassez de recursos do OGU deverá durar muito tempo</a:t>
            </a:r>
          </a:p>
          <a:p>
            <a:pPr algn="just"/>
            <a:r>
              <a:rPr lang="pt-BR" sz="2400" dirty="0" smtClean="0"/>
              <a:t>	Recursos </a:t>
            </a:r>
            <a:r>
              <a:rPr lang="pt-BR" sz="2400" dirty="0"/>
              <a:t>não onerosos do FGTS serão poucos</a:t>
            </a:r>
          </a:p>
          <a:p>
            <a:pPr algn="just"/>
            <a:r>
              <a:rPr lang="pt-BR" sz="2400" dirty="0" smtClean="0"/>
              <a:t>	Redefinir </a:t>
            </a:r>
            <a:r>
              <a:rPr lang="pt-BR" sz="2400" dirty="0"/>
              <a:t>as bases de uma política habitacional sustentável </a:t>
            </a:r>
          </a:p>
          <a:p>
            <a:pPr algn="just"/>
            <a:r>
              <a:rPr lang="pt-BR" sz="2400" dirty="0" smtClean="0"/>
              <a:t>	Troca </a:t>
            </a:r>
            <a:r>
              <a:rPr lang="pt-BR" sz="2400" dirty="0"/>
              <a:t>de experiências das práticas implementadas por estados e municípios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9229412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924944"/>
            <a:ext cx="85353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Alguns </a:t>
            </a:r>
            <a:r>
              <a:rPr lang="pt-BR" sz="2400" dirty="0"/>
              <a:t>temas para discussão</a:t>
            </a:r>
            <a:r>
              <a:rPr lang="pt-BR" sz="2400" dirty="0" smtClean="0"/>
              <a:t>: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Necessidade </a:t>
            </a:r>
            <a:r>
              <a:rPr lang="pt-BR" sz="2400" dirty="0"/>
              <a:t>de buscar alternativas mais baratas de produção habitacional </a:t>
            </a:r>
            <a:endParaRPr lang="pt-BR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identificar </a:t>
            </a:r>
            <a:r>
              <a:rPr lang="pt-BR" sz="2400" dirty="0"/>
              <a:t>gargalos e construir uma agenda para enfrenta-los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/>
              <a:t>Alavancar parcerias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/>
              <a:t>- Resgatar a proposta de constituição de fundos de habitação nas três esferas de governo, com fontes de recursos estáveis e permanentes, de modo a maximizar os recursos e oferecer um horizonte de planejamento de médio e longo prazo.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84972327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3140968"/>
            <a:ext cx="87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/>
              <a:t>Identificar possibilidades de fontes de recursos estáveis para investimento   - União, estados e </a:t>
            </a:r>
            <a:r>
              <a:rPr lang="pt-BR" sz="2400" dirty="0" smtClean="0"/>
              <a:t>municípios</a:t>
            </a:r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Definir </a:t>
            </a:r>
            <a:r>
              <a:rPr lang="pt-BR" sz="2400" dirty="0"/>
              <a:t>um plano de médio e longo prazo para Regularização Fundiária;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Enfrentar </a:t>
            </a:r>
            <a:r>
              <a:rPr lang="pt-BR" sz="2400" dirty="0"/>
              <a:t>o déficit qualitativo;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/>
              <a:t>Construir </a:t>
            </a:r>
            <a:r>
              <a:rPr lang="pt-BR" sz="2400" dirty="0"/>
              <a:t>alternativa sustentável de locação social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49940736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3140968"/>
            <a:ext cx="8535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Empresas </a:t>
            </a:r>
            <a:r>
              <a:rPr lang="pt-BR" sz="2400" dirty="0"/>
              <a:t>e Autarquias filiadas à ABC com estrutura e atuação nos programas habitacionais </a:t>
            </a:r>
          </a:p>
          <a:p>
            <a:pPr algn="just"/>
            <a:r>
              <a:rPr lang="pt-BR" sz="2400" dirty="0"/>
              <a:t> </a:t>
            </a:r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Estaduais</a:t>
            </a:r>
            <a:r>
              <a:rPr lang="pt-BR" sz="2400" dirty="0"/>
              <a:t>: São Paulo, Minas Gerais, Paraná, Distrito Federal, Mato Grosso do Sul, Goiás, Pernambuco, </a:t>
            </a:r>
            <a:r>
              <a:rPr lang="pt-BR" sz="2400" dirty="0" smtClean="0"/>
              <a:t>Paraíba, Piauí, </a:t>
            </a:r>
            <a:r>
              <a:rPr lang="pt-BR" sz="2400" dirty="0"/>
              <a:t>Sergipe, Rio Grande do Norte, Amazonas, Pará e Roraima</a:t>
            </a:r>
          </a:p>
          <a:p>
            <a:pPr algn="just"/>
            <a:r>
              <a:rPr lang="pt-BR" sz="2400" dirty="0"/>
              <a:t>Municipais: São Paulo, Campinas, Santos, Ribeirão Preto, Curitiba, Porto Alegre, Londrina, Ponta Grossa, Belém e Campo Grande.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145429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571472" y="2918460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	</a:t>
            </a:r>
            <a:r>
              <a:rPr lang="pt-BR" sz="2400" b="1" dirty="0" err="1" smtClean="0"/>
              <a:t>COHABs</a:t>
            </a:r>
            <a:r>
              <a:rPr lang="pt-BR" sz="2400" dirty="0" smtClean="0"/>
              <a:t> </a:t>
            </a:r>
            <a:r>
              <a:rPr lang="pt-BR" sz="2400" dirty="0"/>
              <a:t>- Empresas de economia mista, criadas por Lei Municipal ou Estadual - maioria na segunda metade da década de 60, para exercer as atribuições de Agente Promotor e Agente Financeiro do Sistema Financeiro de Habitação</a:t>
            </a:r>
            <a:r>
              <a:rPr lang="pt-BR" sz="2400" dirty="0" smtClean="0"/>
              <a:t>.</a:t>
            </a:r>
          </a:p>
          <a:p>
            <a:pPr algn="just"/>
            <a:r>
              <a:rPr lang="pt-BR" sz="2400" dirty="0" smtClean="0"/>
              <a:t>	As </a:t>
            </a:r>
            <a:r>
              <a:rPr lang="pt-BR" sz="2400" dirty="0"/>
              <a:t>Cohabs celebraram mais de 2 milhões de contratos intermediando  recursos onerosos do FGTS, sempre para atender à população de baixa renda até o inicio da década de 90.</a:t>
            </a:r>
          </a:p>
          <a:p>
            <a:pPr algn="just"/>
            <a:r>
              <a:rPr lang="pt-BR" sz="2400" dirty="0" smtClean="0"/>
              <a:t>	Tiveram </a:t>
            </a:r>
            <a:r>
              <a:rPr lang="pt-BR" sz="2400" dirty="0"/>
              <a:t>grande protagonismo no modelo de produção habitacional que durou de 1965 a 1986 </a:t>
            </a:r>
          </a:p>
        </p:txBody>
      </p:sp>
    </p:spTree>
    <p:extLst>
      <p:ext uri="{BB962C8B-B14F-4D97-AF65-F5344CB8AC3E}">
        <p14:creationId xmlns:p14="http://schemas.microsoft.com/office/powerpoint/2010/main" val="349398007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924944"/>
            <a:ext cx="852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Após </a:t>
            </a:r>
            <a:r>
              <a:rPr lang="pt-BR" sz="2400" dirty="0"/>
              <a:t>1986, com a extinção do BNH, com a crise fiscal agravada e as politicas de ajustes do setor públicos, as Cohabs ficaram impossibilitadas de tomar financiamento. Fim de um ciclo </a:t>
            </a:r>
            <a:r>
              <a:rPr lang="pt-BR" sz="2400" dirty="0" smtClean="0"/>
              <a:t>virtuoso</a:t>
            </a:r>
          </a:p>
          <a:p>
            <a:pPr algn="just"/>
            <a:r>
              <a:rPr lang="pt-BR" sz="2400" dirty="0" smtClean="0"/>
              <a:t>	A </a:t>
            </a:r>
            <a:r>
              <a:rPr lang="pt-BR" sz="2400" dirty="0"/>
              <a:t>partir de então, produção habitacional pela inciativa do poder público federal ficou paralisada</a:t>
            </a:r>
          </a:p>
          <a:p>
            <a:pPr algn="just"/>
            <a:r>
              <a:rPr lang="pt-BR" sz="2400" dirty="0"/>
              <a:t>1992: Plano PAE-H – frustrado – deixou passivos para as COHABS</a:t>
            </a:r>
          </a:p>
          <a:p>
            <a:pPr algn="just"/>
            <a:r>
              <a:rPr lang="pt-BR" sz="2400" dirty="0"/>
              <a:t>2004: PSH explicitou o reconhecimento do poder público de que habitação para baixa renda depende de subsídios</a:t>
            </a:r>
          </a:p>
        </p:txBody>
      </p:sp>
    </p:spTree>
    <p:extLst>
      <p:ext uri="{BB962C8B-B14F-4D97-AF65-F5344CB8AC3E}">
        <p14:creationId xmlns:p14="http://schemas.microsoft.com/office/powerpoint/2010/main" val="349398007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571472" y="2924944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O </a:t>
            </a:r>
            <a:r>
              <a:rPr lang="pt-BR" sz="2400" dirty="0"/>
              <a:t>fim do circulo virtuoso para as COHABS, que ficaram com os passivos dos empréstimos contraídos e sem realimentação com novos empréstimos e reinvestimentos, provocaram profundas alterações nos modelos dessas </a:t>
            </a:r>
            <a:r>
              <a:rPr lang="pt-BR" sz="2400" dirty="0" smtClean="0"/>
              <a:t>companhias.</a:t>
            </a:r>
            <a:endParaRPr lang="pt-BR" sz="2400" dirty="0"/>
          </a:p>
          <a:p>
            <a:pPr algn="just"/>
            <a:r>
              <a:rPr lang="pt-BR" sz="2400" dirty="0" smtClean="0"/>
              <a:t>	Algumas </a:t>
            </a:r>
            <a:r>
              <a:rPr lang="pt-BR" sz="2400" dirty="0"/>
              <a:t>foram </a:t>
            </a:r>
            <a:r>
              <a:rPr lang="pt-BR" sz="2400" dirty="0" smtClean="0"/>
              <a:t>extintas.</a:t>
            </a:r>
            <a:endParaRPr lang="pt-BR" sz="2400" dirty="0"/>
          </a:p>
          <a:p>
            <a:pPr algn="just"/>
            <a:r>
              <a:rPr lang="pt-BR" sz="2400" dirty="0" smtClean="0"/>
              <a:t>	Outras </a:t>
            </a:r>
            <a:r>
              <a:rPr lang="pt-BR" sz="2400" dirty="0"/>
              <a:t>entraram em fase de liquidação e permanecem até </a:t>
            </a:r>
            <a:r>
              <a:rPr lang="pt-BR" sz="2400" dirty="0" smtClean="0"/>
              <a:t>hoje.</a:t>
            </a:r>
            <a:endParaRPr lang="pt-BR" sz="2400" dirty="0"/>
          </a:p>
          <a:p>
            <a:pPr algn="just"/>
            <a:r>
              <a:rPr lang="pt-BR" sz="2400" dirty="0" smtClean="0"/>
              <a:t>	Outras </a:t>
            </a:r>
            <a:r>
              <a:rPr lang="pt-BR" sz="2400" dirty="0"/>
              <a:t>foram transformadas em </a:t>
            </a:r>
            <a:r>
              <a:rPr lang="pt-BR" sz="2400" dirty="0" smtClean="0"/>
              <a:t>autarquias.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9398007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571472" y="2780928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Outras permaneceram como empresas, mas na medida do tempo e do agravamento da crise se tornaram empresas dependentes o que reduz a sua capacidade de atuação. </a:t>
            </a:r>
          </a:p>
          <a:p>
            <a:pPr algn="just"/>
            <a:r>
              <a:rPr lang="pt-BR" sz="2400" dirty="0" smtClean="0"/>
              <a:t>	Hoje ainda existem 9 não dependentes mais que estão enfrentando grandes dificuldades e desafios: Ou se reinventam ou terão que ser absorvidas e pelo ente público controlador.</a:t>
            </a:r>
          </a:p>
          <a:p>
            <a:pPr algn="just"/>
            <a:r>
              <a:rPr lang="pt-BR" sz="2400" dirty="0" smtClean="0"/>
              <a:t>	No cenário econômico atual, a incorporação reduzirá ainda mais a capacidade de produção habitacional para a população de baixa renda.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9398007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852936"/>
            <a:ext cx="8535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	PMCMV </a:t>
            </a:r>
            <a:endParaRPr lang="pt-BR" sz="2400" b="1" dirty="0"/>
          </a:p>
          <a:p>
            <a:pPr algn="just"/>
            <a:r>
              <a:rPr lang="pt-BR" sz="2400" dirty="0" smtClean="0"/>
              <a:t>	Cenário </a:t>
            </a:r>
            <a:r>
              <a:rPr lang="pt-BR" sz="2400" dirty="0"/>
              <a:t>anterior: estava em curso a construção de um Plano Nacional de Habitação, com a constituição do FMHIS, dos planos estaduais e locais e seus respectivos fundos – Proposta de um plano </a:t>
            </a:r>
            <a:r>
              <a:rPr lang="pt-BR" sz="2400" dirty="0" smtClean="0"/>
              <a:t>sustentável.</a:t>
            </a:r>
            <a:endParaRPr lang="pt-BR" sz="2400" dirty="0"/>
          </a:p>
          <a:p>
            <a:pPr algn="just"/>
            <a:r>
              <a:rPr lang="pt-BR" sz="2400" dirty="0" smtClean="0"/>
              <a:t>	Abundancia </a:t>
            </a:r>
            <a:r>
              <a:rPr lang="pt-BR" sz="2400" dirty="0"/>
              <a:t>de recursos e metas ousadas de produção habitacional em grande escala aqueceram a economia e o setor mas, de certa forma tornaram defasadas as discussões anteriores abortando ou o plano até então em </a:t>
            </a:r>
            <a:r>
              <a:rPr lang="pt-BR" sz="2400" dirty="0" smtClean="0"/>
              <a:t>curso.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9398007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852936"/>
            <a:ext cx="85353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Com </a:t>
            </a:r>
            <a:r>
              <a:rPr lang="pt-BR" sz="2400" dirty="0"/>
              <a:t>o PMCMV algumas COHABS passaram a operar diretamente no Programa Oferta Pública. Entre 2004 e 2008 atuaram também no PSH, o que foi possível para as companhias que se enquadravam na condição de Agentes Financeiros do Sistema Financeiro de Habitação, nos termos da Resolução 1980 do Banco Central do Brasil. </a:t>
            </a:r>
          </a:p>
          <a:p>
            <a:pPr algn="just"/>
            <a:r>
              <a:rPr lang="pt-BR" sz="2400" dirty="0" smtClean="0"/>
              <a:t>	A </a:t>
            </a:r>
            <a:r>
              <a:rPr lang="pt-BR" sz="2400" dirty="0"/>
              <a:t>maioria retomou o papel de agente promotor e organizador de empreendimentos para baixa renda, com estruturas próprias</a:t>
            </a:r>
          </a:p>
        </p:txBody>
      </p:sp>
    </p:spTree>
    <p:extLst>
      <p:ext uri="{BB962C8B-B14F-4D97-AF65-F5344CB8AC3E}">
        <p14:creationId xmlns:p14="http://schemas.microsoft.com/office/powerpoint/2010/main" val="3642432414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852936"/>
            <a:ext cx="8535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	</a:t>
            </a:r>
            <a:endParaRPr lang="pt-BR" sz="2400" b="1" dirty="0"/>
          </a:p>
          <a:p>
            <a:pPr algn="just"/>
            <a:r>
              <a:rPr lang="pt-BR" sz="2400" dirty="0" smtClean="0"/>
              <a:t>	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395536" y="285293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	Cenário </a:t>
            </a:r>
            <a:r>
              <a:rPr lang="pt-BR" sz="2400" dirty="0"/>
              <a:t>atual e desafios</a:t>
            </a:r>
          </a:p>
          <a:p>
            <a:pPr algn="just"/>
            <a:r>
              <a:rPr lang="pt-BR" sz="2400" dirty="0" smtClean="0"/>
              <a:t>	Escassez </a:t>
            </a:r>
            <a:r>
              <a:rPr lang="pt-BR" sz="2400" dirty="0"/>
              <a:t>de recursos que durará por um bom tempo</a:t>
            </a:r>
          </a:p>
          <a:p>
            <a:pPr algn="just"/>
            <a:r>
              <a:rPr lang="pt-BR" sz="2400" dirty="0" smtClean="0"/>
              <a:t>	Último </a:t>
            </a:r>
            <a:r>
              <a:rPr lang="pt-BR" sz="2400" dirty="0"/>
              <a:t>ano do atual governo e eleições </a:t>
            </a:r>
          </a:p>
          <a:p>
            <a:pPr algn="just"/>
            <a:r>
              <a:rPr lang="pt-BR" sz="2400" dirty="0" smtClean="0"/>
              <a:t>	Necessidade </a:t>
            </a:r>
            <a:r>
              <a:rPr lang="pt-BR" sz="2400" dirty="0"/>
              <a:t>de discussão de uma agenda para este ano e para o próximo período que tenha como premissa a construção de um modelo sustentável com fontes de recursos estáveis e permanentes</a:t>
            </a:r>
          </a:p>
        </p:txBody>
      </p:sp>
    </p:spTree>
    <p:extLst>
      <p:ext uri="{BB962C8B-B14F-4D97-AF65-F5344CB8AC3E}">
        <p14:creationId xmlns:p14="http://schemas.microsoft.com/office/powerpoint/2010/main" val="691970052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533ab0c659fe37cf0369109bba0486d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42852"/>
            <a:ext cx="2450552" cy="245055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HeroicExtremeRightFacing"/>
            <a:lightRig rig="threePt" dir="t"/>
          </a:scene3d>
        </p:spPr>
      </p:pic>
      <p:sp>
        <p:nvSpPr>
          <p:cNvPr id="6" name="CaixaDeTexto 5"/>
          <p:cNvSpPr txBox="1"/>
          <p:nvPr/>
        </p:nvSpPr>
        <p:spPr>
          <a:xfrm>
            <a:off x="2915816" y="404664"/>
            <a:ext cx="2664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800" b="1" dirty="0" smtClean="0"/>
              <a:t> </a:t>
            </a:r>
            <a:endParaRPr lang="pt-BR" sz="2800" dirty="0" smtClean="0"/>
          </a:p>
          <a:p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0"/>
            <a:ext cx="2608544" cy="21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95300" dist="749300" dir="3000000" sx="79000" sy="79000" algn="ctr" rotWithShape="0">
              <a:schemeClr val="bg1">
                <a:lumMod val="50000"/>
                <a:alpha val="50000"/>
              </a:schemeClr>
            </a:outerShdw>
          </a:effectLst>
        </p:spPr>
      </p:pic>
      <p:sp>
        <p:nvSpPr>
          <p:cNvPr id="9" name="CaixaDeTexto 8"/>
          <p:cNvSpPr txBox="1"/>
          <p:nvPr/>
        </p:nvSpPr>
        <p:spPr>
          <a:xfrm>
            <a:off x="251520" y="2852936"/>
            <a:ext cx="8535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As </a:t>
            </a:r>
            <a:r>
              <a:rPr lang="pt-BR" sz="2400" dirty="0"/>
              <a:t>Companhias e Agencias de Habitação poderão cumprir um importante papel na formulação e na operação desse modelo </a:t>
            </a:r>
          </a:p>
          <a:p>
            <a:pPr algn="just"/>
            <a:r>
              <a:rPr lang="pt-BR" sz="2400" dirty="0" smtClean="0"/>
              <a:t>	As </a:t>
            </a:r>
            <a:r>
              <a:rPr lang="pt-BR" sz="2400" dirty="0"/>
              <a:t>Companhias ou Autarquias habitacionais contam com grande credibilidade junto a população de baixa renda e essa identidade constitui um grande patrimônio </a:t>
            </a:r>
          </a:p>
          <a:p>
            <a:pPr algn="just"/>
            <a:r>
              <a:rPr lang="pt-BR" sz="2400" dirty="0" smtClean="0"/>
              <a:t>Algumas </a:t>
            </a:r>
            <a:r>
              <a:rPr lang="pt-BR" sz="2400" dirty="0"/>
              <a:t>situações de oportunidades identificadas e colocadas em prática pelas companhias</a:t>
            </a:r>
          </a:p>
        </p:txBody>
      </p:sp>
    </p:spTree>
    <p:extLst>
      <p:ext uri="{BB962C8B-B14F-4D97-AF65-F5344CB8AC3E}">
        <p14:creationId xmlns:p14="http://schemas.microsoft.com/office/powerpoint/2010/main" val="2750272441"/>
      </p:ext>
    </p:extLst>
  </p:cSld>
  <p:clrMapOvr>
    <a:masterClrMapping/>
  </p:clrMapOvr>
  <p:transition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50</Words>
  <Application>Microsoft Office PowerPoint</Application>
  <PresentationFormat>Apresentação na tela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162</cp:revision>
  <dcterms:created xsi:type="dcterms:W3CDTF">2013-10-22T14:41:47Z</dcterms:created>
  <dcterms:modified xsi:type="dcterms:W3CDTF">2018-02-21T15:21:18Z</dcterms:modified>
</cp:coreProperties>
</file>