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702" r:id="rId1"/>
  </p:sldMasterIdLst>
  <p:notesMasterIdLst>
    <p:notesMasterId r:id="rId22"/>
  </p:notesMasterIdLst>
  <p:handoutMasterIdLst>
    <p:handoutMasterId r:id="rId23"/>
  </p:handoutMasterIdLst>
  <p:sldIdLst>
    <p:sldId id="287" r:id="rId2"/>
    <p:sldId id="293" r:id="rId3"/>
    <p:sldId id="291" r:id="rId4"/>
    <p:sldId id="292" r:id="rId5"/>
    <p:sldId id="346" r:id="rId6"/>
    <p:sldId id="294" r:id="rId7"/>
    <p:sldId id="344" r:id="rId8"/>
    <p:sldId id="345" r:id="rId9"/>
    <p:sldId id="352" r:id="rId10"/>
    <p:sldId id="301" r:id="rId11"/>
    <p:sldId id="347" r:id="rId12"/>
    <p:sldId id="348" r:id="rId13"/>
    <p:sldId id="349" r:id="rId14"/>
    <p:sldId id="302" r:id="rId15"/>
    <p:sldId id="308" r:id="rId16"/>
    <p:sldId id="309" r:id="rId17"/>
    <p:sldId id="303" r:id="rId18"/>
    <p:sldId id="319" r:id="rId19"/>
    <p:sldId id="350" r:id="rId20"/>
    <p:sldId id="326" r:id="rId21"/>
  </p:sldIdLst>
  <p:sldSz cx="24384000" cy="13716000"/>
  <p:notesSz cx="6858000" cy="9926638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Gill Sans"/>
      </a:defRPr>
    </a:lvl1pPr>
    <a:lvl2pPr marL="0" marR="0" indent="3429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Gill Sans"/>
      </a:defRPr>
    </a:lvl2pPr>
    <a:lvl3pPr marL="0" marR="0" indent="685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Gill Sans"/>
      </a:defRPr>
    </a:lvl3pPr>
    <a:lvl4pPr marL="0" marR="0" indent="10287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Gill Sans"/>
      </a:defRPr>
    </a:lvl4pPr>
    <a:lvl5pPr marL="0" marR="0" indent="1371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Gill Sans"/>
      </a:defRPr>
    </a:lvl5pPr>
    <a:lvl6pPr marL="0" marR="0" indent="17145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Gill Sans"/>
      </a:defRPr>
    </a:lvl6pPr>
    <a:lvl7pPr marL="0" marR="0" indent="2057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Gill Sans"/>
      </a:defRPr>
    </a:lvl7pPr>
    <a:lvl8pPr marL="0" marR="0" indent="24003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Gill Sans"/>
      </a:defRPr>
    </a:lvl8pPr>
    <a:lvl9pPr marL="0" marR="0" indent="2743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Gill Sans"/>
      </a:defRPr>
    </a:lvl9pPr>
  </p:defaultTextStyle>
  <p:extLst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69E8E"/>
    <a:srgbClr val="169A8A"/>
    <a:srgbClr val="106E63"/>
    <a:srgbClr val="33CCFF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Avenir Next Medium"/>
          <a:ea typeface="Avenir Next Medium"/>
          <a:cs typeface="Avenir Next Medium"/>
        </a:font>
        <a:srgbClr val="5B5854"/>
      </a:tcTxStyle>
      <a:tcStyle>
        <a:tcBdr>
          <a:left>
            <a:ln w="25400" cap="flat">
              <a:solidFill>
                <a:srgbClr val="5B5854"/>
              </a:solidFill>
              <a:custDash>
                <a:ds d="200000" sp="200000"/>
              </a:custDash>
              <a:miter lim="400000"/>
            </a:ln>
          </a:left>
          <a:right>
            <a:ln w="25400" cap="flat">
              <a:solidFill>
                <a:srgbClr val="5B5854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B5854"/>
              </a:solidFill>
              <a:prstDash val="solid"/>
              <a:miter lim="400000"/>
            </a:ln>
          </a:top>
          <a:bottom>
            <a:ln w="12700" cap="flat">
              <a:solidFill>
                <a:srgbClr val="5B5854"/>
              </a:solidFill>
              <a:prstDash val="solid"/>
              <a:miter lim="400000"/>
            </a:ln>
          </a:bottom>
          <a:insideH>
            <a:ln w="12700" cap="flat">
              <a:solidFill>
                <a:srgbClr val="5B5854"/>
              </a:solidFill>
              <a:prstDash val="solid"/>
              <a:miter lim="400000"/>
            </a:ln>
          </a:insideH>
          <a:insideV>
            <a:ln w="25400" cap="flat">
              <a:solidFill>
                <a:srgbClr val="5B5854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chemeClr val="accent2">
              <a:hueOff val="-1122706"/>
              <a:satOff val="6504"/>
              <a:lumOff val="15871"/>
              <a:alpha val="17000"/>
            </a:schemeClr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5B5854"/>
      </a:tcTxStyle>
      <a:tcStyle>
        <a:tcBdr>
          <a:left>
            <a:ln w="12700" cap="flat">
              <a:noFill/>
              <a:miter lim="400000"/>
            </a:ln>
          </a:left>
          <a:right>
            <a:ln w="38100" cap="flat">
              <a:solidFill>
                <a:srgbClr val="5B5854"/>
              </a:solidFill>
              <a:prstDash val="solid"/>
              <a:miter lim="400000"/>
            </a:ln>
          </a:right>
          <a:top>
            <a:ln w="12700" cap="flat">
              <a:solidFill>
                <a:srgbClr val="5B5854"/>
              </a:solidFill>
              <a:prstDash val="solid"/>
              <a:miter lim="400000"/>
            </a:ln>
          </a:top>
          <a:bottom>
            <a:ln w="12700" cap="flat">
              <a:solidFill>
                <a:srgbClr val="5B5854"/>
              </a:solidFill>
              <a:prstDash val="solid"/>
              <a:miter lim="400000"/>
            </a:ln>
          </a:bottom>
          <a:insideH>
            <a:ln w="12700" cap="flat">
              <a:solidFill>
                <a:srgbClr val="5B5854"/>
              </a:solidFill>
              <a:prstDash val="solid"/>
              <a:miter lim="400000"/>
            </a:ln>
          </a:insideH>
          <a:insideV>
            <a:ln w="12700" cap="flat">
              <a:solidFill>
                <a:srgbClr val="5B5854"/>
              </a:solidFill>
              <a:prstDash val="solid"/>
              <a:miter lim="400000"/>
            </a:ln>
          </a:insideV>
        </a:tcBdr>
        <a:fill>
          <a:solidFill>
            <a:srgbClr val="809E35">
              <a:alpha val="10000"/>
            </a:srgbClr>
          </a:solidFill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5B5854"/>
      </a:tcTxStyle>
      <a:tcStyle>
        <a:tcBdr>
          <a:left>
            <a:ln w="12700" cap="flat">
              <a:solidFill>
                <a:srgbClr val="5B5854"/>
              </a:solidFill>
              <a:prstDash val="solid"/>
              <a:miter lim="400000"/>
            </a:ln>
          </a:left>
          <a:right>
            <a:ln w="12700" cap="flat">
              <a:solidFill>
                <a:srgbClr val="5B5854"/>
              </a:solidFill>
              <a:prstDash val="solid"/>
              <a:miter lim="400000"/>
            </a:ln>
          </a:right>
          <a:top>
            <a:ln w="38100" cap="flat">
              <a:solidFill>
                <a:srgbClr val="5B5854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5B5854"/>
              </a:solidFill>
              <a:prstDash val="solid"/>
              <a:miter lim="400000"/>
            </a:ln>
          </a:insideH>
          <a:insideV>
            <a:ln w="12700" cap="flat">
              <a:solidFill>
                <a:srgbClr val="5B5854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5B5854"/>
      </a:tcTxStyle>
      <a:tcStyle>
        <a:tcBdr>
          <a:left>
            <a:ln w="12700" cap="flat">
              <a:solidFill>
                <a:srgbClr val="5B5854"/>
              </a:solidFill>
              <a:prstDash val="solid"/>
              <a:miter lim="400000"/>
            </a:ln>
          </a:left>
          <a:right>
            <a:ln w="12700" cap="flat">
              <a:solidFill>
                <a:srgbClr val="5B5854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38100" cap="flat">
              <a:solidFill>
                <a:srgbClr val="5B5854"/>
              </a:solidFill>
              <a:prstDash val="solid"/>
              <a:miter lim="400000"/>
            </a:ln>
          </a:bottom>
          <a:insideH>
            <a:ln w="12700" cap="flat">
              <a:solidFill>
                <a:srgbClr val="5B5854"/>
              </a:solidFill>
              <a:prstDash val="solid"/>
              <a:miter lim="400000"/>
            </a:ln>
          </a:insideH>
          <a:insideV>
            <a:ln w="12700" cap="flat">
              <a:solidFill>
                <a:srgbClr val="5B5854"/>
              </a:solidFill>
              <a:prstDash val="solid"/>
              <a:miter lim="400000"/>
            </a:ln>
          </a:insideV>
        </a:tcBdr>
        <a:fill>
          <a:solidFill>
            <a:srgbClr val="619E5C">
              <a:alpha val="15000"/>
            </a:srgb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Avenir Next Medium"/>
          <a:ea typeface="Avenir Next Medium"/>
          <a:cs typeface="Avenir Next Medium"/>
        </a:font>
        <a:srgbClr val="5B5854"/>
      </a:tcTxStyle>
      <a:tcStyle>
        <a:tcBdr>
          <a:left>
            <a:ln w="12700" cap="flat">
              <a:solidFill>
                <a:srgbClr val="BDBBB3"/>
              </a:solidFill>
              <a:prstDash val="solid"/>
              <a:miter lim="400000"/>
            </a:ln>
          </a:left>
          <a:right>
            <a:ln w="12700" cap="flat">
              <a:solidFill>
                <a:srgbClr val="BDBBB3"/>
              </a:solidFill>
              <a:prstDash val="solid"/>
              <a:miter lim="400000"/>
            </a:ln>
          </a:right>
          <a:top>
            <a:ln w="12700" cap="flat">
              <a:solidFill>
                <a:srgbClr val="A5A59F"/>
              </a:solidFill>
              <a:prstDash val="solid"/>
              <a:miter lim="400000"/>
            </a:ln>
          </a:top>
          <a:bottom>
            <a:ln w="12700" cap="flat">
              <a:solidFill>
                <a:srgbClr val="A5A59F"/>
              </a:solidFill>
              <a:prstDash val="solid"/>
              <a:miter lim="400000"/>
            </a:ln>
          </a:bottom>
          <a:insideH>
            <a:ln w="12700" cap="flat">
              <a:solidFill>
                <a:srgbClr val="A5A59F"/>
              </a:solidFill>
              <a:prstDash val="solid"/>
              <a:miter lim="400000"/>
            </a:ln>
          </a:insideH>
          <a:insideV>
            <a:ln w="12700" cap="flat">
              <a:solidFill>
                <a:srgbClr val="BDBBB3"/>
              </a:solidFill>
              <a:prstDash val="solid"/>
              <a:miter lim="400000"/>
            </a:ln>
          </a:insideV>
        </a:tcBdr>
        <a:fill>
          <a:solidFill>
            <a:srgbClr val="E7E3D2"/>
          </a:solidFill>
        </a:fill>
      </a:tcStyle>
    </a:wholeTbl>
    <a:band2H>
      <a:tcTxStyle/>
      <a:tcStyle>
        <a:tcBdr/>
        <a:fill>
          <a:solidFill>
            <a:srgbClr val="F6F2E5"/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5B585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A5A59F"/>
              </a:solidFill>
              <a:prstDash val="solid"/>
              <a:miter lim="400000"/>
            </a:ln>
          </a:right>
          <a:top>
            <a:ln w="12700" cap="flat">
              <a:solidFill>
                <a:srgbClr val="A5A59F"/>
              </a:solidFill>
              <a:prstDash val="solid"/>
              <a:miter lim="400000"/>
            </a:ln>
          </a:top>
          <a:bottom>
            <a:ln w="12700" cap="flat">
              <a:solidFill>
                <a:srgbClr val="A5A59F"/>
              </a:solidFill>
              <a:prstDash val="solid"/>
              <a:miter lim="400000"/>
            </a:ln>
          </a:bottom>
          <a:insideH>
            <a:ln w="12700" cap="flat">
              <a:solidFill>
                <a:srgbClr val="A5A59F"/>
              </a:solidFill>
              <a:prstDash val="solid"/>
              <a:miter lim="400000"/>
            </a:ln>
          </a:insideH>
          <a:insideV>
            <a:ln w="12700" cap="flat">
              <a:solidFill>
                <a:srgbClr val="A5A59F"/>
              </a:solidFill>
              <a:prstDash val="solid"/>
              <a:miter lim="400000"/>
            </a:ln>
          </a:insideV>
        </a:tcBdr>
        <a:fill>
          <a:solidFill>
            <a:srgbClr val="D3CDB7"/>
          </a:solidFill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5B5854"/>
      </a:tcTxStyle>
      <a:tcStyle>
        <a:tcBdr>
          <a:left>
            <a:ln w="12700" cap="flat">
              <a:solidFill>
                <a:srgbClr val="A5A59F"/>
              </a:solidFill>
              <a:prstDash val="solid"/>
              <a:miter lim="400000"/>
            </a:ln>
          </a:left>
          <a:right>
            <a:ln w="12700" cap="flat">
              <a:solidFill>
                <a:srgbClr val="A5A59F"/>
              </a:solidFill>
              <a:prstDash val="solid"/>
              <a:miter lim="400000"/>
            </a:ln>
          </a:right>
          <a:top>
            <a:ln w="12700" cap="flat">
              <a:solidFill>
                <a:srgbClr val="A5A59F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A5A59F"/>
              </a:solidFill>
              <a:prstDash val="solid"/>
              <a:miter lim="400000"/>
            </a:ln>
          </a:insideH>
          <a:insideV>
            <a:ln w="12700" cap="flat">
              <a:solidFill>
                <a:srgbClr val="A5A59F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solidFill>
                <a:srgbClr val="8E755A"/>
              </a:solidFill>
              <a:prstDash val="solid"/>
              <a:miter lim="400000"/>
            </a:ln>
          </a:left>
          <a:right>
            <a:ln w="12700" cap="flat">
              <a:solidFill>
                <a:srgbClr val="8E755A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A5A59F"/>
              </a:solidFill>
              <a:prstDash val="solid"/>
              <a:miter lim="400000"/>
            </a:ln>
          </a:bottom>
          <a:insideH>
            <a:ln w="12700" cap="flat">
              <a:solidFill>
                <a:srgbClr val="8E755A"/>
              </a:solidFill>
              <a:prstDash val="solid"/>
              <a:miter lim="400000"/>
            </a:ln>
          </a:insideH>
          <a:insideV>
            <a:ln w="12700" cap="flat">
              <a:solidFill>
                <a:srgbClr val="8E755A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EEE7283C-3CF3-47DC-8721-378D4A62B228}" styleName="">
    <a:tblBg/>
    <a:wholeTbl>
      <a:tcTxStyle b="off" i="off">
        <a:font>
          <a:latin typeface="Avenir Next Medium"/>
          <a:ea typeface="Avenir Next Medium"/>
          <a:cs typeface="Avenir Next Medium"/>
        </a:font>
        <a:srgbClr val="5B585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BDBBB3"/>
              </a:solidFill>
              <a:prstDash val="solid"/>
              <a:miter lim="400000"/>
            </a:ln>
          </a:top>
          <a:bottom>
            <a:ln w="12700" cap="flat">
              <a:solidFill>
                <a:srgbClr val="BDBBB3"/>
              </a:solidFill>
              <a:prstDash val="solid"/>
              <a:miter lim="400000"/>
            </a:ln>
          </a:bottom>
          <a:insideH>
            <a:ln w="12700" cap="flat">
              <a:solidFill>
                <a:srgbClr val="BDBBB3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3DA"/>
          </a:solidFill>
        </a:fill>
      </a:tcStyle>
    </a:wholeTbl>
    <a:band2H>
      <a:tcTxStyle/>
      <a:tcStyle>
        <a:tcBdr/>
        <a:fill>
          <a:solidFill>
            <a:srgbClr val="F9F5E8"/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5B5854"/>
      </a:tcTxStyle>
      <a:tcStyle>
        <a:tcBdr>
          <a:left>
            <a:ln w="12700" cap="flat">
              <a:solidFill>
                <a:srgbClr val="A5A59F"/>
              </a:solidFill>
              <a:prstDash val="solid"/>
              <a:miter lim="400000"/>
            </a:ln>
          </a:left>
          <a:right>
            <a:ln w="12700" cap="flat">
              <a:solidFill>
                <a:srgbClr val="A5A59F"/>
              </a:solidFill>
              <a:prstDash val="solid"/>
              <a:miter lim="400000"/>
            </a:ln>
          </a:right>
          <a:top>
            <a:ln w="12700" cap="flat">
              <a:solidFill>
                <a:srgbClr val="A5A59F"/>
              </a:solidFill>
              <a:prstDash val="solid"/>
              <a:miter lim="400000"/>
            </a:ln>
          </a:top>
          <a:bottom>
            <a:ln w="12700" cap="flat">
              <a:solidFill>
                <a:srgbClr val="A5A59F"/>
              </a:solidFill>
              <a:prstDash val="solid"/>
              <a:miter lim="400000"/>
            </a:ln>
          </a:bottom>
          <a:insideH>
            <a:ln w="12700" cap="flat">
              <a:solidFill>
                <a:srgbClr val="A5A59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D6D5D0"/>
          </a:solidFill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BDBBB3"/>
              </a:solidFill>
              <a:prstDash val="solid"/>
              <a:miter lim="400000"/>
            </a:ln>
          </a:top>
          <a:bottom>
            <a:ln w="12700" cap="flat">
              <a:solidFill>
                <a:srgbClr val="A5A59F"/>
              </a:solidFill>
              <a:prstDash val="solid"/>
              <a:miter lim="400000"/>
            </a:ln>
          </a:bottom>
          <a:insideH>
            <a:ln w="12700" cap="flat">
              <a:solidFill>
                <a:srgbClr val="4D616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A5A59F"/>
              </a:solidFill>
              <a:prstDash val="solid"/>
              <a:miter lim="400000"/>
            </a:ln>
          </a:top>
          <a:bottom>
            <a:ln w="12700" cap="flat">
              <a:solidFill>
                <a:srgbClr val="BDBBB3"/>
              </a:solidFill>
              <a:prstDash val="solid"/>
              <a:miter lim="400000"/>
            </a:ln>
          </a:bottom>
          <a:insideH>
            <a:ln w="12700" cap="flat">
              <a:solidFill>
                <a:srgbClr val="657477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CF821DB8-F4EB-4A41-A1BA-3FCAFE7338EE}" styleName="">
    <a:tblBg/>
    <a:wholeTbl>
      <a:tcTxStyle b="off" i="off">
        <a:font>
          <a:latin typeface="Avenir Next Medium"/>
          <a:ea typeface="Avenir Next Medium"/>
          <a:cs typeface="Avenir Next Medium"/>
        </a:font>
        <a:srgbClr val="5B585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AAA6A6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AAA6A6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AAA6A6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FECE2"/>
          </a:solidFill>
        </a:fill>
      </a:tcStyle>
    </a:wholeTbl>
    <a:band2H>
      <a:tcTxStyle/>
      <a:tcStyle>
        <a:tcBdr/>
        <a:fill>
          <a:solidFill>
            <a:srgbClr val="FFFBF1"/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5B5854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A29A85"/>
              </a:solidFill>
              <a:prstDash val="solid"/>
              <a:miter lim="400000"/>
            </a:ln>
          </a:right>
          <a:top>
            <a:ln w="12700" cap="flat">
              <a:solidFill>
                <a:srgbClr val="AAA6A6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AAA6A6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AAA6A6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8E4D8"/>
          </a:solidFill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A29A85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A29A85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A29A85"/>
              </a:solidFill>
              <a:prstDash val="solid"/>
              <a:miter lim="400000"/>
            </a:ln>
          </a:bottom>
          <a:insideH>
            <a:ln w="12700" cap="flat">
              <a:solidFill>
                <a:srgbClr val="A29A85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33BA23B1-9221-436E-865A-0063620EA4FD}" styleName="">
    <a:tblBg/>
    <a:wholeTbl>
      <a:tcTxStyle b="off" i="off">
        <a:font>
          <a:latin typeface="Avenir Next Medium"/>
          <a:ea typeface="Avenir Next Medium"/>
          <a:cs typeface="Avenir Next Medium"/>
        </a:font>
        <a:srgbClr val="5B585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D6D2C0">
              <a:alpha val="50000"/>
            </a:srgbClr>
          </a:solidFill>
        </a:fill>
      </a:tcStyle>
    </a:wholeTbl>
    <a:band2H>
      <a:tcTxStyle/>
      <a:tcStyle>
        <a:tcBdr/>
        <a:fill>
          <a:solidFill>
            <a:srgbClr val="E9E7DC"/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5B5854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C5BEAA"/>
          </a:solidFill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5B585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D6D2C0">
              <a:alpha val="25000"/>
            </a:srgbClr>
          </a:solidFill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28C7D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Avenir Next Medium"/>
          <a:ea typeface="Avenir Next Medium"/>
          <a:cs typeface="Avenir Next Medium"/>
        </a:font>
        <a:srgbClr val="5B5854"/>
      </a:tcTxStyle>
      <a:tcStyle>
        <a:tcBdr>
          <a:left>
            <a:ln w="38100" cap="flat">
              <a:solidFill>
                <a:schemeClr val="accent2">
                  <a:hueOff val="-1122706"/>
                  <a:satOff val="6504"/>
                  <a:lumOff val="15871"/>
                  <a:alpha val="64999"/>
                </a:schemeClr>
              </a:solidFill>
              <a:prstDash val="solid"/>
              <a:miter lim="400000"/>
            </a:ln>
          </a:left>
          <a:right>
            <a:ln w="38100" cap="flat">
              <a:solidFill>
                <a:schemeClr val="accent2">
                  <a:hueOff val="-1122706"/>
                  <a:satOff val="6504"/>
                  <a:lumOff val="15871"/>
                  <a:alpha val="64999"/>
                </a:schemeClr>
              </a:solidFill>
              <a:prstDash val="solid"/>
              <a:miter lim="400000"/>
            </a:ln>
          </a:right>
          <a:top>
            <a:ln w="38100" cap="flat">
              <a:solidFill>
                <a:schemeClr val="accent2">
                  <a:hueOff val="-1122706"/>
                  <a:satOff val="6504"/>
                  <a:lumOff val="15871"/>
                  <a:alpha val="64999"/>
                </a:schemeClr>
              </a:solidFill>
              <a:prstDash val="solid"/>
              <a:miter lim="400000"/>
            </a:ln>
          </a:top>
          <a:bottom>
            <a:ln w="38100" cap="flat">
              <a:solidFill>
                <a:schemeClr val="accent2">
                  <a:hueOff val="-1122706"/>
                  <a:satOff val="6504"/>
                  <a:lumOff val="15871"/>
                  <a:alpha val="64999"/>
                </a:schemeClr>
              </a:solidFill>
              <a:prstDash val="solid"/>
              <a:miter lim="400000"/>
            </a:ln>
          </a:bottom>
          <a:insideH>
            <a:ln w="38100" cap="flat">
              <a:solidFill>
                <a:schemeClr val="accent2">
                  <a:hueOff val="-1122706"/>
                  <a:satOff val="6504"/>
                  <a:lumOff val="15871"/>
                  <a:alpha val="64999"/>
                </a:schemeClr>
              </a:solidFill>
              <a:prstDash val="solid"/>
              <a:miter lim="400000"/>
            </a:ln>
          </a:insideH>
          <a:insideV>
            <a:ln w="38100" cap="flat">
              <a:solidFill>
                <a:schemeClr val="accent2">
                  <a:hueOff val="-1122706"/>
                  <a:satOff val="6504"/>
                  <a:lumOff val="15871"/>
                  <a:alpha val="64999"/>
                </a:scheme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chemeClr val="accent2">
              <a:hueOff val="-1122706"/>
              <a:satOff val="6504"/>
              <a:lumOff val="15871"/>
              <a:alpha val="12000"/>
            </a:schemeClr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5B5854"/>
      </a:tcTxStyle>
      <a:tcStyle>
        <a:tcBdr>
          <a:left>
            <a:ln w="12700" cap="flat">
              <a:noFill/>
              <a:miter lim="400000"/>
            </a:ln>
          </a:left>
          <a:right>
            <a:ln w="50800" cap="flat">
              <a:solidFill>
                <a:schemeClr val="accent5">
                  <a:alpha val="75000"/>
                </a:schemeClr>
              </a:solidFill>
              <a:prstDash val="solid"/>
              <a:miter lim="400000"/>
            </a:ln>
          </a:right>
          <a:top>
            <a:ln w="38100" cap="flat">
              <a:solidFill>
                <a:schemeClr val="accent2">
                  <a:hueOff val="-1122706"/>
                  <a:satOff val="6504"/>
                  <a:lumOff val="15871"/>
                  <a:alpha val="64999"/>
                </a:schemeClr>
              </a:solidFill>
              <a:prstDash val="solid"/>
              <a:miter lim="400000"/>
            </a:ln>
          </a:top>
          <a:bottom>
            <a:ln w="38100" cap="flat">
              <a:solidFill>
                <a:schemeClr val="accent2">
                  <a:hueOff val="-1122706"/>
                  <a:satOff val="6504"/>
                  <a:lumOff val="15871"/>
                  <a:alpha val="64999"/>
                </a:schemeClr>
              </a:solidFill>
              <a:prstDash val="solid"/>
              <a:miter lim="400000"/>
            </a:ln>
          </a:bottom>
          <a:insideH>
            <a:ln w="38100" cap="flat">
              <a:solidFill>
                <a:schemeClr val="accent2">
                  <a:hueOff val="-1122706"/>
                  <a:satOff val="6504"/>
                  <a:lumOff val="15871"/>
                  <a:alpha val="64999"/>
                </a:schemeClr>
              </a:solidFill>
              <a:prstDash val="solid"/>
              <a:miter lim="400000"/>
            </a:ln>
          </a:insideH>
          <a:insideV>
            <a:ln w="38100" cap="flat">
              <a:solidFill>
                <a:schemeClr val="accent2">
                  <a:hueOff val="-1122706"/>
                  <a:satOff val="6504"/>
                  <a:lumOff val="15871"/>
                  <a:alpha val="64999"/>
                </a:schemeClr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5B5854"/>
      </a:tcTxStyle>
      <a:tcStyle>
        <a:tcBdr>
          <a:left>
            <a:ln w="38100" cap="flat">
              <a:solidFill>
                <a:schemeClr val="accent2">
                  <a:hueOff val="-1122706"/>
                  <a:satOff val="6504"/>
                  <a:lumOff val="15871"/>
                  <a:alpha val="64999"/>
                </a:schemeClr>
              </a:solidFill>
              <a:prstDash val="solid"/>
              <a:miter lim="400000"/>
            </a:ln>
          </a:left>
          <a:right>
            <a:ln w="38100" cap="flat">
              <a:solidFill>
                <a:schemeClr val="accent2">
                  <a:hueOff val="-1122706"/>
                  <a:satOff val="6504"/>
                  <a:lumOff val="15871"/>
                  <a:alpha val="64999"/>
                </a:schemeClr>
              </a:solidFill>
              <a:prstDash val="solid"/>
              <a:miter lim="400000"/>
            </a:ln>
          </a:right>
          <a:top>
            <a:ln w="50800" cap="flat">
              <a:solidFill>
                <a:schemeClr val="accent5">
                  <a:alpha val="75000"/>
                </a:schemeClr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38100" cap="flat">
              <a:solidFill>
                <a:schemeClr val="accent2">
                  <a:hueOff val="-1122706"/>
                  <a:satOff val="6504"/>
                  <a:lumOff val="15871"/>
                  <a:alpha val="64999"/>
                </a:schemeClr>
              </a:solidFill>
              <a:prstDash val="solid"/>
              <a:miter lim="400000"/>
            </a:ln>
          </a:insideH>
          <a:insideV>
            <a:ln w="38100" cap="flat">
              <a:solidFill>
                <a:schemeClr val="accent2">
                  <a:hueOff val="-1122706"/>
                  <a:satOff val="6504"/>
                  <a:lumOff val="15871"/>
                  <a:alpha val="64999"/>
                </a:schemeClr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5B5854"/>
      </a:tcTxStyle>
      <a:tcStyle>
        <a:tcBdr>
          <a:left>
            <a:ln w="38100" cap="flat">
              <a:solidFill>
                <a:schemeClr val="accent2">
                  <a:hueOff val="-1122706"/>
                  <a:satOff val="6504"/>
                  <a:lumOff val="15871"/>
                  <a:alpha val="64999"/>
                </a:schemeClr>
              </a:solidFill>
              <a:prstDash val="solid"/>
              <a:miter lim="400000"/>
            </a:ln>
          </a:left>
          <a:right>
            <a:ln w="38100" cap="flat">
              <a:solidFill>
                <a:schemeClr val="accent2">
                  <a:hueOff val="-1122706"/>
                  <a:satOff val="6504"/>
                  <a:lumOff val="15871"/>
                  <a:alpha val="64999"/>
                </a:schemeClr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50800" cap="flat">
              <a:solidFill>
                <a:schemeClr val="accent5">
                  <a:alpha val="75000"/>
                </a:schemeClr>
              </a:solidFill>
              <a:prstDash val="solid"/>
              <a:miter lim="400000"/>
            </a:ln>
          </a:bottom>
          <a:insideH>
            <a:ln w="38100" cap="flat">
              <a:solidFill>
                <a:schemeClr val="accent2">
                  <a:hueOff val="-1122706"/>
                  <a:satOff val="6504"/>
                  <a:lumOff val="15871"/>
                  <a:alpha val="64999"/>
                </a:schemeClr>
              </a:solidFill>
              <a:prstDash val="solid"/>
              <a:miter lim="400000"/>
            </a:ln>
          </a:insideH>
          <a:insideV>
            <a:ln w="38100" cap="flat">
              <a:solidFill>
                <a:schemeClr val="accent2">
                  <a:hueOff val="-1122706"/>
                  <a:satOff val="6504"/>
                  <a:lumOff val="15871"/>
                  <a:alpha val="64999"/>
                </a:schemeClr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8F44A2F1-9E1F-4B54-A3A2-5F16C0AD49E2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5C7C9">
              <a:alpha val="30000"/>
            </a:srgbClr>
          </a:solidFill>
        </a:fill>
      </a:tcStyle>
    </a:band2H>
    <a:firstCol>
      <a:tcTxStyle b="off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5940675A-B579-460E-94D1-54222C63F5DA}" styleName="Nenhum Estilo, Grade de Tabe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D113A9D2-9D6B-4929-AA2D-F23B5EE8CBE7}" styleName="Estilo com Tema 2 - Ênfase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8603FDC-E32A-4AB5-989C-0864C3EAD2B8}" styleName="Estilo com Tema 2 - Ênfase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912C8C85-51F0-491E-9774-3900AFEF0FD7}" styleName="Estilo Claro 2 - Ênfase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5202B0CA-FC54-4496-8BCA-5EF66A818D29}" styleName="Estilo Escuro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91EBBBCC-DAD2-459C-BE2E-F6DE35CF9A28}" styleName="Estilo Escuro 2 - Ênfase 3/Ênfase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E8034E78-7F5D-4C2E-B375-FC64B27BC917}" styleName="Estilo Escuro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929F9F4-4A8F-4326-A1B4-22849713DDAB}" styleName="Estilo Escuro 1 - Ênfase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E171933-4619-4E11-9A3F-F7608DF75F80}" styleName="Estilo Médio 1 - Ênfas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AF606853-7671-496A-8E4F-DF71F8EC918B}" styleName="Estilo Escuro 1 - Ênfase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0A1B5D5-9B99-4C35-A422-299274C87663}" styleName="Estilo Médio 1 - Ênfase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467" autoAdjust="0"/>
    <p:restoredTop sz="94838" autoAdjust="0"/>
  </p:normalViewPr>
  <p:slideViewPr>
    <p:cSldViewPr snapToGrid="0" snapToObjects="1">
      <p:cViewPr>
        <p:scale>
          <a:sx n="38" d="100"/>
          <a:sy n="38" d="100"/>
        </p:scale>
        <p:origin x="-1632" y="-696"/>
      </p:cViewPr>
      <p:guideLst>
        <p:guide orient="horz" pos="4320"/>
        <p:guide pos="76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Plan1!$B$1</c:f>
              <c:strCache>
                <c:ptCount val="1"/>
                <c:pt idx="0">
                  <c:v>2009</c:v>
                </c:pt>
              </c:strCache>
            </c:strRef>
          </c:tx>
          <c:invertIfNegative val="0"/>
          <c:cat>
            <c:strRef>
              <c:f>Plan1!$A$2</c:f>
              <c:strCache>
                <c:ptCount val="1"/>
                <c:pt idx="0">
                  <c:v>HISTÓRICO TOTAL DE CONTRATAÇÕES MCMV</c:v>
                </c:pt>
              </c:strCache>
            </c:strRef>
          </c:cat>
          <c:val>
            <c:numRef>
              <c:f>Plan1!$B$2</c:f>
              <c:numCache>
                <c:formatCode>#,##0</c:formatCode>
                <c:ptCount val="1"/>
                <c:pt idx="0">
                  <c:v>286300</c:v>
                </c:pt>
              </c:numCache>
            </c:numRef>
          </c:val>
        </c:ser>
        <c:ser>
          <c:idx val="1"/>
          <c:order val="1"/>
          <c:tx>
            <c:strRef>
              <c:f>Plan1!$C$1</c:f>
              <c:strCache>
                <c:ptCount val="1"/>
                <c:pt idx="0">
                  <c:v>2010</c:v>
                </c:pt>
              </c:strCache>
            </c:strRef>
          </c:tx>
          <c:invertIfNegative val="0"/>
          <c:cat>
            <c:strRef>
              <c:f>Plan1!$A$2</c:f>
              <c:strCache>
                <c:ptCount val="1"/>
                <c:pt idx="0">
                  <c:v>HISTÓRICO TOTAL DE CONTRATAÇÕES MCMV</c:v>
                </c:pt>
              </c:strCache>
            </c:strRef>
          </c:cat>
          <c:val>
            <c:numRef>
              <c:f>Plan1!$C$2</c:f>
              <c:numCache>
                <c:formatCode>#,##0</c:formatCode>
                <c:ptCount val="1"/>
                <c:pt idx="0">
                  <c:v>718800</c:v>
                </c:pt>
              </c:numCache>
            </c:numRef>
          </c:val>
        </c:ser>
        <c:ser>
          <c:idx val="2"/>
          <c:order val="2"/>
          <c:tx>
            <c:strRef>
              <c:f>Plan1!$D$1</c:f>
              <c:strCache>
                <c:ptCount val="1"/>
                <c:pt idx="0">
                  <c:v>2011</c:v>
                </c:pt>
              </c:strCache>
            </c:strRef>
          </c:tx>
          <c:invertIfNegative val="0"/>
          <c:cat>
            <c:strRef>
              <c:f>Plan1!$A$2</c:f>
              <c:strCache>
                <c:ptCount val="1"/>
                <c:pt idx="0">
                  <c:v>HISTÓRICO TOTAL DE CONTRATAÇÕES MCMV</c:v>
                </c:pt>
              </c:strCache>
            </c:strRef>
          </c:cat>
          <c:val>
            <c:numRef>
              <c:f>Plan1!$D$2</c:f>
              <c:numCache>
                <c:formatCode>#,##0</c:formatCode>
                <c:ptCount val="1"/>
                <c:pt idx="0">
                  <c:v>478900</c:v>
                </c:pt>
              </c:numCache>
            </c:numRef>
          </c:val>
        </c:ser>
        <c:ser>
          <c:idx val="3"/>
          <c:order val="3"/>
          <c:tx>
            <c:strRef>
              <c:f>Plan1!$E$1</c:f>
              <c:strCache>
                <c:ptCount val="1"/>
                <c:pt idx="0">
                  <c:v>2012</c:v>
                </c:pt>
              </c:strCache>
            </c:strRef>
          </c:tx>
          <c:invertIfNegative val="0"/>
          <c:cat>
            <c:strRef>
              <c:f>Plan1!$A$2</c:f>
              <c:strCache>
                <c:ptCount val="1"/>
                <c:pt idx="0">
                  <c:v>HISTÓRICO TOTAL DE CONTRATAÇÕES MCMV</c:v>
                </c:pt>
              </c:strCache>
            </c:strRef>
          </c:cat>
          <c:val>
            <c:numRef>
              <c:f>Plan1!$E$2</c:f>
              <c:numCache>
                <c:formatCode>#,##0</c:formatCode>
                <c:ptCount val="1"/>
                <c:pt idx="0">
                  <c:v>789500</c:v>
                </c:pt>
              </c:numCache>
            </c:numRef>
          </c:val>
        </c:ser>
        <c:ser>
          <c:idx val="4"/>
          <c:order val="4"/>
          <c:tx>
            <c:strRef>
              <c:f>Plan1!$F$1</c:f>
              <c:strCache>
                <c:ptCount val="1"/>
                <c:pt idx="0">
                  <c:v>2013</c:v>
                </c:pt>
              </c:strCache>
            </c:strRef>
          </c:tx>
          <c:invertIfNegative val="0"/>
          <c:cat>
            <c:strRef>
              <c:f>Plan1!$A$2</c:f>
              <c:strCache>
                <c:ptCount val="1"/>
                <c:pt idx="0">
                  <c:v>HISTÓRICO TOTAL DE CONTRATAÇÕES MCMV</c:v>
                </c:pt>
              </c:strCache>
            </c:strRef>
          </c:cat>
          <c:val>
            <c:numRef>
              <c:f>Plan1!$F$2</c:f>
              <c:numCache>
                <c:formatCode>#,##0</c:formatCode>
                <c:ptCount val="1"/>
                <c:pt idx="0">
                  <c:v>912900</c:v>
                </c:pt>
              </c:numCache>
            </c:numRef>
          </c:val>
        </c:ser>
        <c:ser>
          <c:idx val="5"/>
          <c:order val="5"/>
          <c:tx>
            <c:strRef>
              <c:f>Plan1!$G$1</c:f>
              <c:strCache>
                <c:ptCount val="1"/>
                <c:pt idx="0">
                  <c:v>2014</c:v>
                </c:pt>
              </c:strCache>
            </c:strRef>
          </c:tx>
          <c:invertIfNegative val="0"/>
          <c:cat>
            <c:strRef>
              <c:f>Plan1!$A$2</c:f>
              <c:strCache>
                <c:ptCount val="1"/>
                <c:pt idx="0">
                  <c:v>HISTÓRICO TOTAL DE CONTRATAÇÕES MCMV</c:v>
                </c:pt>
              </c:strCache>
            </c:strRef>
          </c:cat>
          <c:val>
            <c:numRef>
              <c:f>Plan1!$G$2</c:f>
              <c:numCache>
                <c:formatCode>#,##0</c:formatCode>
                <c:ptCount val="1"/>
                <c:pt idx="0">
                  <c:v>568800</c:v>
                </c:pt>
              </c:numCache>
            </c:numRef>
          </c:val>
        </c:ser>
        <c:ser>
          <c:idx val="6"/>
          <c:order val="6"/>
          <c:tx>
            <c:strRef>
              <c:f>Plan1!$H$1</c:f>
              <c:strCache>
                <c:ptCount val="1"/>
                <c:pt idx="0">
                  <c:v>2015</c:v>
                </c:pt>
              </c:strCache>
            </c:strRef>
          </c:tx>
          <c:invertIfNegative val="0"/>
          <c:cat>
            <c:strRef>
              <c:f>Plan1!$A$2</c:f>
              <c:strCache>
                <c:ptCount val="1"/>
                <c:pt idx="0">
                  <c:v>HISTÓRICO TOTAL DE CONTRATAÇÕES MCMV</c:v>
                </c:pt>
              </c:strCache>
            </c:strRef>
          </c:cat>
          <c:val>
            <c:numRef>
              <c:f>Plan1!$H$2</c:f>
              <c:numCache>
                <c:formatCode>#,##0</c:formatCode>
                <c:ptCount val="1"/>
                <c:pt idx="0">
                  <c:v>406900</c:v>
                </c:pt>
              </c:numCache>
            </c:numRef>
          </c:val>
        </c:ser>
        <c:ser>
          <c:idx val="7"/>
          <c:order val="7"/>
          <c:tx>
            <c:strRef>
              <c:f>Plan1!$I$1</c:f>
              <c:strCache>
                <c:ptCount val="1"/>
                <c:pt idx="0">
                  <c:v>2016</c:v>
                </c:pt>
              </c:strCache>
            </c:strRef>
          </c:tx>
          <c:invertIfNegative val="0"/>
          <c:cat>
            <c:strRef>
              <c:f>Plan1!$A$2</c:f>
              <c:strCache>
                <c:ptCount val="1"/>
                <c:pt idx="0">
                  <c:v>HISTÓRICO TOTAL DE CONTRATAÇÕES MCMV</c:v>
                </c:pt>
              </c:strCache>
            </c:strRef>
          </c:cat>
          <c:val>
            <c:numRef>
              <c:f>Plan1!$I$2</c:f>
              <c:numCache>
                <c:formatCode>#,##0</c:formatCode>
                <c:ptCount val="1"/>
                <c:pt idx="0">
                  <c:v>382300</c:v>
                </c:pt>
              </c:numCache>
            </c:numRef>
          </c:val>
        </c:ser>
        <c:ser>
          <c:idx val="8"/>
          <c:order val="8"/>
          <c:tx>
            <c:strRef>
              <c:f>Plan1!$J$1</c:f>
              <c:strCache>
                <c:ptCount val="1"/>
                <c:pt idx="0">
                  <c:v>2017</c:v>
                </c:pt>
              </c:strCache>
            </c:strRef>
          </c:tx>
          <c:invertIfNegative val="0"/>
          <c:cat>
            <c:strRef>
              <c:f>Plan1!$A$2</c:f>
              <c:strCache>
                <c:ptCount val="1"/>
                <c:pt idx="0">
                  <c:v>HISTÓRICO TOTAL DE CONTRATAÇÕES MCMV</c:v>
                </c:pt>
              </c:strCache>
            </c:strRef>
          </c:cat>
          <c:val>
            <c:numRef>
              <c:f>Plan1!$J$2</c:f>
              <c:numCache>
                <c:formatCode>#,##0</c:formatCode>
                <c:ptCount val="1"/>
                <c:pt idx="0">
                  <c:v>493900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-25"/>
        <c:axId val="186825216"/>
        <c:axId val="125184832"/>
      </c:barChart>
      <c:catAx>
        <c:axId val="186825216"/>
        <c:scaling>
          <c:orientation val="minMax"/>
        </c:scaling>
        <c:delete val="0"/>
        <c:axPos val="b"/>
        <c:majorTickMark val="none"/>
        <c:minorTickMark val="none"/>
        <c:tickLblPos val="nextTo"/>
        <c:txPr>
          <a:bodyPr/>
          <a:lstStyle/>
          <a:p>
            <a:pPr>
              <a:defRPr sz="4800" b="1"/>
            </a:pPr>
            <a:endParaRPr lang="pt-BR"/>
          </a:p>
        </c:txPr>
        <c:crossAx val="125184832"/>
        <c:crosses val="autoZero"/>
        <c:auto val="1"/>
        <c:lblAlgn val="ctr"/>
        <c:lblOffset val="100"/>
        <c:noMultiLvlLbl val="0"/>
      </c:catAx>
      <c:valAx>
        <c:axId val="125184832"/>
        <c:scaling>
          <c:orientation val="minMax"/>
        </c:scaling>
        <c:delete val="0"/>
        <c:axPos val="l"/>
        <c:majorGridlines/>
        <c:numFmt formatCode="#,##0" sourceLinked="1"/>
        <c:majorTickMark val="none"/>
        <c:minorTickMark val="none"/>
        <c:tickLblPos val="nextTo"/>
        <c:spPr>
          <a:ln w="9525">
            <a:noFill/>
          </a:ln>
        </c:spPr>
        <c:crossAx val="186825216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3.3514583688402E-4"/>
          <c:y val="0.92945958510349402"/>
          <c:w val="0.99932970832623169"/>
          <c:h val="6.3525745768874875E-2"/>
        </c:manualLayout>
      </c:layout>
      <c:overlay val="0"/>
      <c:txPr>
        <a:bodyPr/>
        <a:lstStyle/>
        <a:p>
          <a:pPr>
            <a:defRPr sz="4000"/>
          </a:pPr>
          <a:endParaRPr lang="pt-BR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pt-BR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Plan1!$B$1</c:f>
              <c:strCache>
                <c:ptCount val="1"/>
                <c:pt idx="0">
                  <c:v>2009</c:v>
                </c:pt>
              </c:strCache>
            </c:strRef>
          </c:tx>
          <c:invertIfNegative val="0"/>
          <c:cat>
            <c:strRef>
              <c:f>Plan1!$A$2</c:f>
              <c:strCache>
                <c:ptCount val="1"/>
                <c:pt idx="0">
                  <c:v>SÉRIE HISTÓRICA FAR</c:v>
                </c:pt>
              </c:strCache>
            </c:strRef>
          </c:cat>
          <c:val>
            <c:numRef>
              <c:f>Plan1!$B$2</c:f>
              <c:numCache>
                <c:formatCode>#,##0</c:formatCode>
                <c:ptCount val="1"/>
                <c:pt idx="0">
                  <c:v>143500</c:v>
                </c:pt>
              </c:numCache>
            </c:numRef>
          </c:val>
        </c:ser>
        <c:ser>
          <c:idx val="1"/>
          <c:order val="1"/>
          <c:tx>
            <c:strRef>
              <c:f>Plan1!$C$1</c:f>
              <c:strCache>
                <c:ptCount val="1"/>
                <c:pt idx="0">
                  <c:v>2010</c:v>
                </c:pt>
              </c:strCache>
            </c:strRef>
          </c:tx>
          <c:invertIfNegative val="0"/>
          <c:cat>
            <c:strRef>
              <c:f>Plan1!$A$2</c:f>
              <c:strCache>
                <c:ptCount val="1"/>
                <c:pt idx="0">
                  <c:v>SÉRIE HISTÓRICA FAR</c:v>
                </c:pt>
              </c:strCache>
            </c:strRef>
          </c:cat>
          <c:val>
            <c:numRef>
              <c:f>Plan1!$C$2</c:f>
              <c:numCache>
                <c:formatCode>#,##0</c:formatCode>
                <c:ptCount val="1"/>
                <c:pt idx="0">
                  <c:v>206600</c:v>
                </c:pt>
              </c:numCache>
            </c:numRef>
          </c:val>
        </c:ser>
        <c:ser>
          <c:idx val="2"/>
          <c:order val="2"/>
          <c:tx>
            <c:strRef>
              <c:f>Plan1!$D$1</c:f>
              <c:strCache>
                <c:ptCount val="1"/>
                <c:pt idx="0">
                  <c:v>2011</c:v>
                </c:pt>
              </c:strCache>
            </c:strRef>
          </c:tx>
          <c:invertIfNegative val="0"/>
          <c:cat>
            <c:strRef>
              <c:f>Plan1!$A$2</c:f>
              <c:strCache>
                <c:ptCount val="1"/>
                <c:pt idx="0">
                  <c:v>SÉRIE HISTÓRICA FAR</c:v>
                </c:pt>
              </c:strCache>
            </c:strRef>
          </c:cat>
          <c:val>
            <c:numRef>
              <c:f>Plan1!$D$2</c:f>
              <c:numCache>
                <c:formatCode>#,##0</c:formatCode>
                <c:ptCount val="1"/>
                <c:pt idx="0">
                  <c:v>83400</c:v>
                </c:pt>
              </c:numCache>
            </c:numRef>
          </c:val>
        </c:ser>
        <c:ser>
          <c:idx val="3"/>
          <c:order val="3"/>
          <c:tx>
            <c:strRef>
              <c:f>Plan1!$E$1</c:f>
              <c:strCache>
                <c:ptCount val="1"/>
                <c:pt idx="0">
                  <c:v>2012</c:v>
                </c:pt>
              </c:strCache>
            </c:strRef>
          </c:tx>
          <c:invertIfNegative val="0"/>
          <c:cat>
            <c:strRef>
              <c:f>Plan1!$A$2</c:f>
              <c:strCache>
                <c:ptCount val="1"/>
                <c:pt idx="0">
                  <c:v>SÉRIE HISTÓRICA FAR</c:v>
                </c:pt>
              </c:strCache>
            </c:strRef>
          </c:cat>
          <c:val>
            <c:numRef>
              <c:f>Plan1!$E$2</c:f>
              <c:numCache>
                <c:formatCode>#,##0</c:formatCode>
                <c:ptCount val="1"/>
                <c:pt idx="0">
                  <c:v>302600</c:v>
                </c:pt>
              </c:numCache>
            </c:numRef>
          </c:val>
        </c:ser>
        <c:ser>
          <c:idx val="4"/>
          <c:order val="4"/>
          <c:tx>
            <c:strRef>
              <c:f>Plan1!$F$1</c:f>
              <c:strCache>
                <c:ptCount val="1"/>
                <c:pt idx="0">
                  <c:v>2013</c:v>
                </c:pt>
              </c:strCache>
            </c:strRef>
          </c:tx>
          <c:invertIfNegative val="0"/>
          <c:cat>
            <c:strRef>
              <c:f>Plan1!$A$2</c:f>
              <c:strCache>
                <c:ptCount val="1"/>
                <c:pt idx="0">
                  <c:v>SÉRIE HISTÓRICA FAR</c:v>
                </c:pt>
              </c:strCache>
            </c:strRef>
          </c:cat>
          <c:val>
            <c:numRef>
              <c:f>Plan1!$F$2</c:f>
              <c:numCache>
                <c:formatCode>#,##0</c:formatCode>
                <c:ptCount val="1"/>
                <c:pt idx="0">
                  <c:v>399200</c:v>
                </c:pt>
              </c:numCache>
            </c:numRef>
          </c:val>
        </c:ser>
        <c:ser>
          <c:idx val="5"/>
          <c:order val="5"/>
          <c:tx>
            <c:strRef>
              <c:f>Plan1!$G$1</c:f>
              <c:strCache>
                <c:ptCount val="1"/>
                <c:pt idx="0">
                  <c:v>2014</c:v>
                </c:pt>
              </c:strCache>
            </c:strRef>
          </c:tx>
          <c:invertIfNegative val="0"/>
          <c:cat>
            <c:strRef>
              <c:f>Plan1!$A$2</c:f>
              <c:strCache>
                <c:ptCount val="1"/>
                <c:pt idx="0">
                  <c:v>SÉRIE HISTÓRICA FAR</c:v>
                </c:pt>
              </c:strCache>
            </c:strRef>
          </c:cat>
          <c:val>
            <c:numRef>
              <c:f>Plan1!$G$2</c:f>
              <c:numCache>
                <c:formatCode>#,##0</c:formatCode>
                <c:ptCount val="1"/>
                <c:pt idx="0">
                  <c:v>132600</c:v>
                </c:pt>
              </c:numCache>
            </c:numRef>
          </c:val>
        </c:ser>
        <c:ser>
          <c:idx val="6"/>
          <c:order val="6"/>
          <c:tx>
            <c:strRef>
              <c:f>Plan1!$H$1</c:f>
              <c:strCache>
                <c:ptCount val="1"/>
                <c:pt idx="0">
                  <c:v>2015</c:v>
                </c:pt>
              </c:strCache>
            </c:strRef>
          </c:tx>
          <c:invertIfNegative val="0"/>
          <c:cat>
            <c:strRef>
              <c:f>Plan1!$A$2</c:f>
              <c:strCache>
                <c:ptCount val="1"/>
                <c:pt idx="0">
                  <c:v>SÉRIE HISTÓRICA FAR</c:v>
                </c:pt>
              </c:strCache>
            </c:strRef>
          </c:cat>
          <c:val>
            <c:numRef>
              <c:f>Plan1!$H$2</c:f>
              <c:numCache>
                <c:formatCode>#,##0</c:formatCode>
                <c:ptCount val="1"/>
                <c:pt idx="0">
                  <c:v>1118</c:v>
                </c:pt>
              </c:numCache>
            </c:numRef>
          </c:val>
        </c:ser>
        <c:ser>
          <c:idx val="7"/>
          <c:order val="7"/>
          <c:tx>
            <c:strRef>
              <c:f>Plan1!$I$1</c:f>
              <c:strCache>
                <c:ptCount val="1"/>
                <c:pt idx="0">
                  <c:v>2016</c:v>
                </c:pt>
              </c:strCache>
            </c:strRef>
          </c:tx>
          <c:invertIfNegative val="0"/>
          <c:cat>
            <c:strRef>
              <c:f>Plan1!$A$2</c:f>
              <c:strCache>
                <c:ptCount val="1"/>
                <c:pt idx="0">
                  <c:v>SÉRIE HISTÓRICA FAR</c:v>
                </c:pt>
              </c:strCache>
            </c:strRef>
          </c:cat>
          <c:val>
            <c:numRef>
              <c:f>Plan1!$I$2</c:f>
              <c:numCache>
                <c:formatCode>#,##0</c:formatCode>
                <c:ptCount val="1"/>
                <c:pt idx="0">
                  <c:v>5824</c:v>
                </c:pt>
              </c:numCache>
            </c:numRef>
          </c:val>
        </c:ser>
        <c:ser>
          <c:idx val="8"/>
          <c:order val="8"/>
          <c:tx>
            <c:strRef>
              <c:f>Plan1!$J$1</c:f>
              <c:strCache>
                <c:ptCount val="1"/>
                <c:pt idx="0">
                  <c:v>2017</c:v>
                </c:pt>
              </c:strCache>
            </c:strRef>
          </c:tx>
          <c:invertIfNegative val="0"/>
          <c:cat>
            <c:strRef>
              <c:f>Plan1!$A$2</c:f>
              <c:strCache>
                <c:ptCount val="1"/>
                <c:pt idx="0">
                  <c:v>SÉRIE HISTÓRICA FAR</c:v>
                </c:pt>
              </c:strCache>
            </c:strRef>
          </c:cat>
          <c:val>
            <c:numRef>
              <c:f>Plan1!$J$2</c:f>
              <c:numCache>
                <c:formatCode>#,##0</c:formatCode>
                <c:ptCount val="1"/>
                <c:pt idx="0">
                  <c:v>21000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-25"/>
        <c:axId val="186815488"/>
        <c:axId val="125188288"/>
      </c:barChart>
      <c:catAx>
        <c:axId val="186815488"/>
        <c:scaling>
          <c:orientation val="minMax"/>
        </c:scaling>
        <c:delete val="0"/>
        <c:axPos val="b"/>
        <c:majorTickMark val="none"/>
        <c:minorTickMark val="none"/>
        <c:tickLblPos val="nextTo"/>
        <c:txPr>
          <a:bodyPr/>
          <a:lstStyle/>
          <a:p>
            <a:pPr>
              <a:defRPr sz="4800" b="1"/>
            </a:pPr>
            <a:endParaRPr lang="pt-BR"/>
          </a:p>
        </c:txPr>
        <c:crossAx val="125188288"/>
        <c:crosses val="autoZero"/>
        <c:auto val="1"/>
        <c:lblAlgn val="ctr"/>
        <c:lblOffset val="100"/>
        <c:noMultiLvlLbl val="0"/>
      </c:catAx>
      <c:valAx>
        <c:axId val="125188288"/>
        <c:scaling>
          <c:orientation val="minMax"/>
        </c:scaling>
        <c:delete val="0"/>
        <c:axPos val="l"/>
        <c:majorGridlines/>
        <c:numFmt formatCode="#,##0" sourceLinked="1"/>
        <c:majorTickMark val="none"/>
        <c:minorTickMark val="none"/>
        <c:tickLblPos val="nextTo"/>
        <c:spPr>
          <a:ln w="9525">
            <a:noFill/>
          </a:ln>
        </c:spPr>
        <c:crossAx val="186815488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2.3758866575019081E-2"/>
          <c:y val="0.92588464739938536"/>
          <c:w val="0.9524822668499614"/>
          <c:h val="6.6745185065680543E-2"/>
        </c:manualLayout>
      </c:layout>
      <c:overlay val="0"/>
      <c:txPr>
        <a:bodyPr/>
        <a:lstStyle/>
        <a:p>
          <a:pPr>
            <a:defRPr sz="4000"/>
          </a:pPr>
          <a:endParaRPr lang="pt-BR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pt-BR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63B8EB-DA27-47CB-A4E6-5E0D495CE39B}" type="datetimeFigureOut">
              <a:rPr lang="pt-BR" smtClean="0"/>
              <a:pPr/>
              <a:t>21/02/2018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71800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3"/>
          </p:nvPr>
        </p:nvSpPr>
        <p:spPr>
          <a:xfrm>
            <a:off x="3884613" y="9428583"/>
            <a:ext cx="2971800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F9073D-7749-4E20-A3C1-0527F42CB8EF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0221566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>
            <a:spLocks noGrp="1" noRot="1" noChangeAspect="1"/>
          </p:cNvSpPr>
          <p:nvPr>
            <p:ph type="sldImg"/>
          </p:nvPr>
        </p:nvSpPr>
        <p:spPr>
          <a:xfrm>
            <a:off x="120650" y="744538"/>
            <a:ext cx="6616700" cy="3722687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5" name="Shape 135"/>
          <p:cNvSpPr>
            <a:spLocks noGrp="1"/>
          </p:cNvSpPr>
          <p:nvPr>
            <p:ph type="body" sz="quarter" idx="1"/>
          </p:nvPr>
        </p:nvSpPr>
        <p:spPr>
          <a:xfrm>
            <a:off x="914400" y="4715153"/>
            <a:ext cx="5029200" cy="4466987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33728994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defRPr sz="2200">
        <a:latin typeface="Lucida Grande"/>
        <a:ea typeface="Lucida Grande"/>
        <a:cs typeface="Lucida Grande"/>
        <a:sym typeface="Lucida Grande"/>
      </a:defRPr>
    </a:lvl1pPr>
    <a:lvl2pPr indent="228600" defTabSz="457200" latinLnBrk="0">
      <a:defRPr sz="2200">
        <a:latin typeface="Lucida Grande"/>
        <a:ea typeface="Lucida Grande"/>
        <a:cs typeface="Lucida Grande"/>
        <a:sym typeface="Lucida Grande"/>
      </a:defRPr>
    </a:lvl2pPr>
    <a:lvl3pPr indent="457200" defTabSz="457200" latinLnBrk="0">
      <a:defRPr sz="2200">
        <a:latin typeface="Lucida Grande"/>
        <a:ea typeface="Lucida Grande"/>
        <a:cs typeface="Lucida Grande"/>
        <a:sym typeface="Lucida Grande"/>
      </a:defRPr>
    </a:lvl3pPr>
    <a:lvl4pPr indent="685800" defTabSz="457200" latinLnBrk="0">
      <a:defRPr sz="2200">
        <a:latin typeface="Lucida Grande"/>
        <a:ea typeface="Lucida Grande"/>
        <a:cs typeface="Lucida Grande"/>
        <a:sym typeface="Lucida Grande"/>
      </a:defRPr>
    </a:lvl4pPr>
    <a:lvl5pPr indent="914400" defTabSz="457200" latinLnBrk="0">
      <a:defRPr sz="2200">
        <a:latin typeface="Lucida Grande"/>
        <a:ea typeface="Lucida Grande"/>
        <a:cs typeface="Lucida Grande"/>
        <a:sym typeface="Lucida Grande"/>
      </a:defRPr>
    </a:lvl5pPr>
    <a:lvl6pPr indent="1143000" defTabSz="457200" latinLnBrk="0">
      <a:defRPr sz="2200">
        <a:latin typeface="Lucida Grande"/>
        <a:ea typeface="Lucida Grande"/>
        <a:cs typeface="Lucida Grande"/>
        <a:sym typeface="Lucida Grande"/>
      </a:defRPr>
    </a:lvl6pPr>
    <a:lvl7pPr indent="1371600" defTabSz="457200" latinLnBrk="0">
      <a:defRPr sz="2200">
        <a:latin typeface="Lucida Grande"/>
        <a:ea typeface="Lucida Grande"/>
        <a:cs typeface="Lucida Grande"/>
        <a:sym typeface="Lucida Grande"/>
      </a:defRPr>
    </a:lvl7pPr>
    <a:lvl8pPr indent="1600200" defTabSz="457200" latinLnBrk="0">
      <a:defRPr sz="2200">
        <a:latin typeface="Lucida Grande"/>
        <a:ea typeface="Lucida Grande"/>
        <a:cs typeface="Lucida Grande"/>
        <a:sym typeface="Lucida Grande"/>
      </a:defRPr>
    </a:lvl8pPr>
    <a:lvl9pPr indent="1828800" defTabSz="457200" latinLnBrk="0">
      <a:defRPr sz="2200">
        <a:latin typeface="Lucida Grande"/>
        <a:ea typeface="Lucida Grande"/>
        <a:cs typeface="Lucida Grande"/>
        <a:sym typeface="Lucida Grand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828800" y="4260855"/>
            <a:ext cx="20726400" cy="2940050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3657600" y="7772400"/>
            <a:ext cx="17068800" cy="35052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1088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2177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3265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43539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54424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65309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76194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87079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065BE-0657-4A47-90AD-C21C55E16B19}" type="datetime4">
              <a:rPr lang="en-US" smtClean="0"/>
              <a:pPr/>
              <a:t>February 21, 2018</a:t>
            </a:fld>
            <a:endParaRPr lang="en-US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66857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C3AA4-67BE-44F7-809A-3582401494AF}" type="datetime4">
              <a:rPr lang="en-US" smtClean="0"/>
              <a:pPr/>
              <a:t>February 21, 2018</a:t>
            </a:fld>
            <a:endParaRPr lang="en-US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124888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17678400" y="549281"/>
            <a:ext cx="5486400" cy="11703050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1219200" y="549281"/>
            <a:ext cx="16052800" cy="11703050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72EEB-1769-4776-AD69-E7C1260563EB}" type="datetime4">
              <a:rPr lang="en-US" smtClean="0"/>
              <a:pPr/>
              <a:t>February 21, 2018</a:t>
            </a:fld>
            <a:endParaRPr lang="en-US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836051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BB8AF-C16A-4836-A92D-61834B5F0BA5}" type="datetime4">
              <a:rPr lang="en-US" smtClean="0"/>
              <a:pPr/>
              <a:t>February 21, 2018</a:t>
            </a:fld>
            <a:endParaRPr lang="en-US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61526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926168" y="8813805"/>
            <a:ext cx="20726400" cy="2724150"/>
          </a:xfrm>
        </p:spPr>
        <p:txBody>
          <a:bodyPr anchor="t"/>
          <a:lstStyle>
            <a:lvl1pPr algn="l">
              <a:defRPr sz="9500" b="1" cap="all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1926168" y="5813427"/>
            <a:ext cx="20726400" cy="3000374"/>
          </a:xfrm>
        </p:spPr>
        <p:txBody>
          <a:bodyPr anchor="b"/>
          <a:lstStyle>
            <a:lvl1pPr marL="0" indent="0"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1pPr>
            <a:lvl2pPr marL="1088500" indent="0">
              <a:buNone/>
              <a:defRPr sz="4300">
                <a:solidFill>
                  <a:schemeClr val="tx1">
                    <a:tint val="75000"/>
                  </a:schemeClr>
                </a:solidFill>
              </a:defRPr>
            </a:lvl2pPr>
            <a:lvl3pPr marL="2177000" indent="0">
              <a:buNone/>
              <a:defRPr sz="3800">
                <a:solidFill>
                  <a:schemeClr val="tx1">
                    <a:tint val="75000"/>
                  </a:schemeClr>
                </a:solidFill>
              </a:defRPr>
            </a:lvl3pPr>
            <a:lvl4pPr marL="3265500" indent="0">
              <a:buNone/>
              <a:defRPr sz="3300">
                <a:solidFill>
                  <a:schemeClr val="tx1">
                    <a:tint val="75000"/>
                  </a:schemeClr>
                </a:solidFill>
              </a:defRPr>
            </a:lvl4pPr>
            <a:lvl5pPr marL="4353999" indent="0">
              <a:buNone/>
              <a:defRPr sz="3300">
                <a:solidFill>
                  <a:schemeClr val="tx1">
                    <a:tint val="75000"/>
                  </a:schemeClr>
                </a:solidFill>
              </a:defRPr>
            </a:lvl5pPr>
            <a:lvl6pPr marL="5442499" indent="0">
              <a:buNone/>
              <a:defRPr sz="3300">
                <a:solidFill>
                  <a:schemeClr val="tx1">
                    <a:tint val="75000"/>
                  </a:schemeClr>
                </a:solidFill>
              </a:defRPr>
            </a:lvl6pPr>
            <a:lvl7pPr marL="6530999" indent="0">
              <a:buNone/>
              <a:defRPr sz="3300">
                <a:solidFill>
                  <a:schemeClr val="tx1">
                    <a:tint val="75000"/>
                  </a:schemeClr>
                </a:solidFill>
              </a:defRPr>
            </a:lvl7pPr>
            <a:lvl8pPr marL="7619494" indent="0">
              <a:buNone/>
              <a:defRPr sz="3300">
                <a:solidFill>
                  <a:schemeClr val="tx1">
                    <a:tint val="75000"/>
                  </a:schemeClr>
                </a:solidFill>
              </a:defRPr>
            </a:lvl8pPr>
            <a:lvl9pPr marL="8707997" indent="0">
              <a:buNone/>
              <a:defRPr sz="3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7D2193-4505-4A75-99BB-880C6989A757}" type="datetime4">
              <a:rPr lang="en-US" smtClean="0"/>
              <a:pPr/>
              <a:t>February 21, 2018</a:t>
            </a:fld>
            <a:endParaRPr lang="en-US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805771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1219200" y="3200405"/>
            <a:ext cx="10769600" cy="9051926"/>
          </a:xfrm>
        </p:spPr>
        <p:txBody>
          <a:bodyPr/>
          <a:lstStyle>
            <a:lvl1pPr>
              <a:defRPr sz="6700"/>
            </a:lvl1pPr>
            <a:lvl2pPr>
              <a:defRPr sz="5700"/>
            </a:lvl2pPr>
            <a:lvl3pPr>
              <a:defRPr sz="4800"/>
            </a:lvl3pPr>
            <a:lvl4pPr>
              <a:defRPr sz="4300"/>
            </a:lvl4pPr>
            <a:lvl5pPr>
              <a:defRPr sz="4300"/>
            </a:lvl5pPr>
            <a:lvl6pPr>
              <a:defRPr sz="4300"/>
            </a:lvl6pPr>
            <a:lvl7pPr>
              <a:defRPr sz="4300"/>
            </a:lvl7pPr>
            <a:lvl8pPr>
              <a:defRPr sz="4300"/>
            </a:lvl8pPr>
            <a:lvl9pPr>
              <a:defRPr sz="43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12395200" y="3200405"/>
            <a:ext cx="10769600" cy="9051926"/>
          </a:xfrm>
        </p:spPr>
        <p:txBody>
          <a:bodyPr/>
          <a:lstStyle>
            <a:lvl1pPr>
              <a:defRPr sz="6700"/>
            </a:lvl1pPr>
            <a:lvl2pPr>
              <a:defRPr sz="5700"/>
            </a:lvl2pPr>
            <a:lvl3pPr>
              <a:defRPr sz="4800"/>
            </a:lvl3pPr>
            <a:lvl4pPr>
              <a:defRPr sz="4300"/>
            </a:lvl4pPr>
            <a:lvl5pPr>
              <a:defRPr sz="4300"/>
            </a:lvl5pPr>
            <a:lvl6pPr>
              <a:defRPr sz="4300"/>
            </a:lvl6pPr>
            <a:lvl7pPr>
              <a:defRPr sz="4300"/>
            </a:lvl7pPr>
            <a:lvl8pPr>
              <a:defRPr sz="4300"/>
            </a:lvl8pPr>
            <a:lvl9pPr>
              <a:defRPr sz="43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A18F4-33C3-445B-924C-31108C51719C}" type="datetime4">
              <a:rPr lang="en-US" smtClean="0"/>
              <a:pPr/>
              <a:t>February 21, 2018</a:t>
            </a:fld>
            <a:endParaRPr lang="en-US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055233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1219200" y="3070226"/>
            <a:ext cx="10773835" cy="1279524"/>
          </a:xfrm>
        </p:spPr>
        <p:txBody>
          <a:bodyPr anchor="b"/>
          <a:lstStyle>
            <a:lvl1pPr marL="0" indent="0">
              <a:buNone/>
              <a:defRPr sz="5700" b="1"/>
            </a:lvl1pPr>
            <a:lvl2pPr marL="1088500" indent="0">
              <a:buNone/>
              <a:defRPr sz="4800" b="1"/>
            </a:lvl2pPr>
            <a:lvl3pPr marL="2177000" indent="0">
              <a:buNone/>
              <a:defRPr sz="4300" b="1"/>
            </a:lvl3pPr>
            <a:lvl4pPr marL="3265500" indent="0">
              <a:buNone/>
              <a:defRPr sz="3800" b="1"/>
            </a:lvl4pPr>
            <a:lvl5pPr marL="4353999" indent="0">
              <a:buNone/>
              <a:defRPr sz="3800" b="1"/>
            </a:lvl5pPr>
            <a:lvl6pPr marL="5442499" indent="0">
              <a:buNone/>
              <a:defRPr sz="3800" b="1"/>
            </a:lvl6pPr>
            <a:lvl7pPr marL="6530999" indent="0">
              <a:buNone/>
              <a:defRPr sz="3800" b="1"/>
            </a:lvl7pPr>
            <a:lvl8pPr marL="7619494" indent="0">
              <a:buNone/>
              <a:defRPr sz="3800" b="1"/>
            </a:lvl8pPr>
            <a:lvl9pPr marL="8707997" indent="0">
              <a:buNone/>
              <a:defRPr sz="38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1219200" y="4349750"/>
            <a:ext cx="10773835" cy="7902576"/>
          </a:xfrm>
        </p:spPr>
        <p:txBody>
          <a:bodyPr/>
          <a:lstStyle>
            <a:lvl1pPr>
              <a:defRPr sz="5700"/>
            </a:lvl1pPr>
            <a:lvl2pPr>
              <a:defRPr sz="4800"/>
            </a:lvl2pPr>
            <a:lvl3pPr>
              <a:defRPr sz="4300"/>
            </a:lvl3pPr>
            <a:lvl4pPr>
              <a:defRPr sz="3800"/>
            </a:lvl4pPr>
            <a:lvl5pPr>
              <a:defRPr sz="3800"/>
            </a:lvl5pPr>
            <a:lvl6pPr>
              <a:defRPr sz="3800"/>
            </a:lvl6pPr>
            <a:lvl7pPr>
              <a:defRPr sz="3800"/>
            </a:lvl7pPr>
            <a:lvl8pPr>
              <a:defRPr sz="3800"/>
            </a:lvl8pPr>
            <a:lvl9pPr>
              <a:defRPr sz="3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12386740" y="3070226"/>
            <a:ext cx="10778067" cy="1279524"/>
          </a:xfrm>
        </p:spPr>
        <p:txBody>
          <a:bodyPr anchor="b"/>
          <a:lstStyle>
            <a:lvl1pPr marL="0" indent="0">
              <a:buNone/>
              <a:defRPr sz="5700" b="1"/>
            </a:lvl1pPr>
            <a:lvl2pPr marL="1088500" indent="0">
              <a:buNone/>
              <a:defRPr sz="4800" b="1"/>
            </a:lvl2pPr>
            <a:lvl3pPr marL="2177000" indent="0">
              <a:buNone/>
              <a:defRPr sz="4300" b="1"/>
            </a:lvl3pPr>
            <a:lvl4pPr marL="3265500" indent="0">
              <a:buNone/>
              <a:defRPr sz="3800" b="1"/>
            </a:lvl4pPr>
            <a:lvl5pPr marL="4353999" indent="0">
              <a:buNone/>
              <a:defRPr sz="3800" b="1"/>
            </a:lvl5pPr>
            <a:lvl6pPr marL="5442499" indent="0">
              <a:buNone/>
              <a:defRPr sz="3800" b="1"/>
            </a:lvl6pPr>
            <a:lvl7pPr marL="6530999" indent="0">
              <a:buNone/>
              <a:defRPr sz="3800" b="1"/>
            </a:lvl7pPr>
            <a:lvl8pPr marL="7619494" indent="0">
              <a:buNone/>
              <a:defRPr sz="3800" b="1"/>
            </a:lvl8pPr>
            <a:lvl9pPr marL="8707997" indent="0">
              <a:buNone/>
              <a:defRPr sz="38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12386740" y="4349750"/>
            <a:ext cx="10778067" cy="7902576"/>
          </a:xfrm>
        </p:spPr>
        <p:txBody>
          <a:bodyPr/>
          <a:lstStyle>
            <a:lvl1pPr>
              <a:defRPr sz="5700"/>
            </a:lvl1pPr>
            <a:lvl2pPr>
              <a:defRPr sz="4800"/>
            </a:lvl2pPr>
            <a:lvl3pPr>
              <a:defRPr sz="4300"/>
            </a:lvl3pPr>
            <a:lvl4pPr>
              <a:defRPr sz="3800"/>
            </a:lvl4pPr>
            <a:lvl5pPr>
              <a:defRPr sz="3800"/>
            </a:lvl5pPr>
            <a:lvl6pPr>
              <a:defRPr sz="3800"/>
            </a:lvl6pPr>
            <a:lvl7pPr>
              <a:defRPr sz="3800"/>
            </a:lvl7pPr>
            <a:lvl8pPr>
              <a:defRPr sz="3800"/>
            </a:lvl8pPr>
            <a:lvl9pPr>
              <a:defRPr sz="3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7543A-E259-478F-9E0D-57BA40E442B7}" type="datetime4">
              <a:rPr lang="en-US" smtClean="0"/>
              <a:pPr/>
              <a:t>February 21, 2018</a:t>
            </a:fld>
            <a:endParaRPr lang="en-US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877514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B012D-77A1-44B0-BB26-329BA1EE55C9}" type="datetime4">
              <a:rPr lang="en-US" smtClean="0"/>
              <a:pPr/>
              <a:t>February 21, 2018</a:t>
            </a:fld>
            <a:endParaRPr lang="en-US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204510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7499E-3031-413E-B01E-B94970708CAA}" type="datetime4">
              <a:rPr lang="en-US" smtClean="0"/>
              <a:pPr/>
              <a:t>February 21, 2018</a:t>
            </a:fld>
            <a:endParaRPr lang="en-US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263623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19201" y="546100"/>
            <a:ext cx="8022168" cy="2324100"/>
          </a:xfrm>
        </p:spPr>
        <p:txBody>
          <a:bodyPr anchor="b"/>
          <a:lstStyle>
            <a:lvl1pPr algn="l">
              <a:defRPr sz="48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9533467" y="546105"/>
            <a:ext cx="13631333" cy="11706226"/>
          </a:xfrm>
        </p:spPr>
        <p:txBody>
          <a:bodyPr/>
          <a:lstStyle>
            <a:lvl1pPr>
              <a:defRPr sz="7600"/>
            </a:lvl1pPr>
            <a:lvl2pPr>
              <a:defRPr sz="6700"/>
            </a:lvl2pPr>
            <a:lvl3pPr>
              <a:defRPr sz="5700"/>
            </a:lvl3pPr>
            <a:lvl4pPr>
              <a:defRPr sz="4800"/>
            </a:lvl4pPr>
            <a:lvl5pPr>
              <a:defRPr sz="4800"/>
            </a:lvl5pPr>
            <a:lvl6pPr>
              <a:defRPr sz="4800"/>
            </a:lvl6pPr>
            <a:lvl7pPr>
              <a:defRPr sz="4800"/>
            </a:lvl7pPr>
            <a:lvl8pPr>
              <a:defRPr sz="4800"/>
            </a:lvl8pPr>
            <a:lvl9pPr>
              <a:defRPr sz="4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219201" y="2870205"/>
            <a:ext cx="8022168" cy="9382126"/>
          </a:xfrm>
        </p:spPr>
        <p:txBody>
          <a:bodyPr/>
          <a:lstStyle>
            <a:lvl1pPr marL="0" indent="0">
              <a:buNone/>
              <a:defRPr sz="3300"/>
            </a:lvl1pPr>
            <a:lvl2pPr marL="1088500" indent="0">
              <a:buNone/>
              <a:defRPr sz="2900"/>
            </a:lvl2pPr>
            <a:lvl3pPr marL="2177000" indent="0">
              <a:buNone/>
              <a:defRPr sz="2400"/>
            </a:lvl3pPr>
            <a:lvl4pPr marL="3265500" indent="0">
              <a:buNone/>
              <a:defRPr sz="2100"/>
            </a:lvl4pPr>
            <a:lvl5pPr marL="4353999" indent="0">
              <a:buNone/>
              <a:defRPr sz="2100"/>
            </a:lvl5pPr>
            <a:lvl6pPr marL="5442499" indent="0">
              <a:buNone/>
              <a:defRPr sz="2100"/>
            </a:lvl6pPr>
            <a:lvl7pPr marL="6530999" indent="0">
              <a:buNone/>
              <a:defRPr sz="2100"/>
            </a:lvl7pPr>
            <a:lvl8pPr marL="7619494" indent="0">
              <a:buNone/>
              <a:defRPr sz="2100"/>
            </a:lvl8pPr>
            <a:lvl9pPr marL="8707997" indent="0">
              <a:buNone/>
              <a:defRPr sz="21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7EAB0C-2220-4D0E-A0DD-DB7FA0F742F4}" type="datetime4">
              <a:rPr lang="en-US" smtClean="0"/>
              <a:pPr/>
              <a:t>February 21, 2018</a:t>
            </a:fld>
            <a:endParaRPr lang="en-US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710212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779435" y="9601200"/>
            <a:ext cx="14630400" cy="1133476"/>
          </a:xfrm>
        </p:spPr>
        <p:txBody>
          <a:bodyPr anchor="b"/>
          <a:lstStyle>
            <a:lvl1pPr algn="l">
              <a:defRPr sz="48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4779435" y="1225550"/>
            <a:ext cx="14630400" cy="8229600"/>
          </a:xfrm>
        </p:spPr>
        <p:txBody>
          <a:bodyPr/>
          <a:lstStyle>
            <a:lvl1pPr marL="0" indent="0">
              <a:buNone/>
              <a:defRPr sz="7600"/>
            </a:lvl1pPr>
            <a:lvl2pPr marL="1088500" indent="0">
              <a:buNone/>
              <a:defRPr sz="6700"/>
            </a:lvl2pPr>
            <a:lvl3pPr marL="2177000" indent="0">
              <a:buNone/>
              <a:defRPr sz="5700"/>
            </a:lvl3pPr>
            <a:lvl4pPr marL="3265500" indent="0">
              <a:buNone/>
              <a:defRPr sz="4800"/>
            </a:lvl4pPr>
            <a:lvl5pPr marL="4353999" indent="0">
              <a:buNone/>
              <a:defRPr sz="4800"/>
            </a:lvl5pPr>
            <a:lvl6pPr marL="5442499" indent="0">
              <a:buNone/>
              <a:defRPr sz="4800"/>
            </a:lvl6pPr>
            <a:lvl7pPr marL="6530999" indent="0">
              <a:buNone/>
              <a:defRPr sz="4800"/>
            </a:lvl7pPr>
            <a:lvl8pPr marL="7619494" indent="0">
              <a:buNone/>
              <a:defRPr sz="4800"/>
            </a:lvl8pPr>
            <a:lvl9pPr marL="8707997" indent="0">
              <a:buNone/>
              <a:defRPr sz="48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779435" y="10734676"/>
            <a:ext cx="14630400" cy="1609724"/>
          </a:xfrm>
        </p:spPr>
        <p:txBody>
          <a:bodyPr/>
          <a:lstStyle>
            <a:lvl1pPr marL="0" indent="0">
              <a:buNone/>
              <a:defRPr sz="3300"/>
            </a:lvl1pPr>
            <a:lvl2pPr marL="1088500" indent="0">
              <a:buNone/>
              <a:defRPr sz="2900"/>
            </a:lvl2pPr>
            <a:lvl3pPr marL="2177000" indent="0">
              <a:buNone/>
              <a:defRPr sz="2400"/>
            </a:lvl3pPr>
            <a:lvl4pPr marL="3265500" indent="0">
              <a:buNone/>
              <a:defRPr sz="2100"/>
            </a:lvl4pPr>
            <a:lvl5pPr marL="4353999" indent="0">
              <a:buNone/>
              <a:defRPr sz="2100"/>
            </a:lvl5pPr>
            <a:lvl6pPr marL="5442499" indent="0">
              <a:buNone/>
              <a:defRPr sz="2100"/>
            </a:lvl6pPr>
            <a:lvl7pPr marL="6530999" indent="0">
              <a:buNone/>
              <a:defRPr sz="2100"/>
            </a:lvl7pPr>
            <a:lvl8pPr marL="7619494" indent="0">
              <a:buNone/>
              <a:defRPr sz="2100"/>
            </a:lvl8pPr>
            <a:lvl9pPr marL="8707997" indent="0">
              <a:buNone/>
              <a:defRPr sz="21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16D63-31BF-4B94-B6C5-E20B2C63F515}" type="datetime4">
              <a:rPr lang="en-US" smtClean="0"/>
              <a:pPr/>
              <a:t>February 21, 2018</a:t>
            </a:fld>
            <a:endParaRPr lang="en-US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300062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1219200" y="549276"/>
            <a:ext cx="21945600" cy="2286000"/>
          </a:xfrm>
          <a:prstGeom prst="rect">
            <a:avLst/>
          </a:prstGeom>
        </p:spPr>
        <p:txBody>
          <a:bodyPr vert="horz" lIns="217700" tIns="108850" rIns="217700" bIns="10885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1219200" y="3200405"/>
            <a:ext cx="21945600" cy="9051926"/>
          </a:xfrm>
          <a:prstGeom prst="rect">
            <a:avLst/>
          </a:prstGeom>
        </p:spPr>
        <p:txBody>
          <a:bodyPr vert="horz" lIns="217700" tIns="108850" rIns="217700" bIns="10885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1219200" y="12712705"/>
            <a:ext cx="5689600" cy="730250"/>
          </a:xfrm>
          <a:prstGeom prst="rect">
            <a:avLst/>
          </a:prstGeom>
        </p:spPr>
        <p:txBody>
          <a:bodyPr vert="horz" lIns="217700" tIns="108850" rIns="217700" bIns="108850" rtlCol="0" anchor="ctr"/>
          <a:lstStyle>
            <a:lvl1pPr algn="l">
              <a:defRPr sz="2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B1B13E-D5AF-485E-81A1-82A140076526}" type="datetime4">
              <a:rPr lang="en-US" smtClean="0"/>
              <a:pPr/>
              <a:t>February 21, 2018</a:t>
            </a:fld>
            <a:endParaRPr lang="en-US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8331200" y="12712705"/>
            <a:ext cx="7721600" cy="730250"/>
          </a:xfrm>
          <a:prstGeom prst="rect">
            <a:avLst/>
          </a:prstGeom>
        </p:spPr>
        <p:txBody>
          <a:bodyPr vert="horz" lIns="217700" tIns="108850" rIns="217700" bIns="108850" rtlCol="0" anchor="ctr"/>
          <a:lstStyle>
            <a:lvl1pPr algn="ctr">
              <a:defRPr sz="2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17475200" y="12712705"/>
            <a:ext cx="5689600" cy="730250"/>
          </a:xfrm>
          <a:prstGeom prst="rect">
            <a:avLst/>
          </a:prstGeom>
        </p:spPr>
        <p:txBody>
          <a:bodyPr vert="horz" lIns="217700" tIns="108850" rIns="217700" bIns="108850" rtlCol="0" anchor="ctr"/>
          <a:lstStyle>
            <a:lvl1pPr algn="r">
              <a:defRPr sz="2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CB4B4D-7CA3-9044-876B-883B54F8677D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566213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</p:sldLayoutIdLst>
  <p:txStyles>
    <p:titleStyle>
      <a:lvl1pPr algn="ctr" defTabSz="2177000" rtl="0" eaLnBrk="1" latinLnBrk="0" hangingPunct="1">
        <a:spcBef>
          <a:spcPct val="0"/>
        </a:spcBef>
        <a:buNone/>
        <a:defRPr sz="105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816375" indent="-816375" algn="l" defTabSz="2177000" rtl="0" eaLnBrk="1" latinLnBrk="0" hangingPunct="1">
        <a:spcBef>
          <a:spcPct val="20000"/>
        </a:spcBef>
        <a:buFont typeface="Arial" panose="020B0604020202020204" pitchFamily="34" charset="0"/>
        <a:buChar char="•"/>
        <a:defRPr sz="7600" kern="1200">
          <a:solidFill>
            <a:schemeClr val="tx1"/>
          </a:solidFill>
          <a:latin typeface="+mn-lt"/>
          <a:ea typeface="+mn-ea"/>
          <a:cs typeface="+mn-cs"/>
        </a:defRPr>
      </a:lvl1pPr>
      <a:lvl2pPr marL="1768813" indent="-680314" algn="l" defTabSz="2177000" rtl="0" eaLnBrk="1" latinLnBrk="0" hangingPunct="1">
        <a:spcBef>
          <a:spcPct val="20000"/>
        </a:spcBef>
        <a:buFont typeface="Arial" panose="020B0604020202020204" pitchFamily="34" charset="0"/>
        <a:buChar char="–"/>
        <a:defRPr sz="6700" kern="1200">
          <a:solidFill>
            <a:schemeClr val="tx1"/>
          </a:solidFill>
          <a:latin typeface="+mn-lt"/>
          <a:ea typeface="+mn-ea"/>
          <a:cs typeface="+mn-cs"/>
        </a:defRPr>
      </a:lvl2pPr>
      <a:lvl3pPr marL="2721250" indent="-544250" algn="l" defTabSz="2177000" rtl="0" eaLnBrk="1" latinLnBrk="0" hangingPunct="1">
        <a:spcBef>
          <a:spcPct val="20000"/>
        </a:spcBef>
        <a:buFont typeface="Arial" panose="020B0604020202020204" pitchFamily="34" charset="0"/>
        <a:buChar char="•"/>
        <a:defRPr sz="5700" kern="1200">
          <a:solidFill>
            <a:schemeClr val="tx1"/>
          </a:solidFill>
          <a:latin typeface="+mn-lt"/>
          <a:ea typeface="+mn-ea"/>
          <a:cs typeface="+mn-cs"/>
        </a:defRPr>
      </a:lvl3pPr>
      <a:lvl4pPr marL="3809750" indent="-544250" algn="l" defTabSz="2177000" rtl="0" eaLnBrk="1" latinLnBrk="0" hangingPunct="1">
        <a:spcBef>
          <a:spcPct val="20000"/>
        </a:spcBef>
        <a:buFont typeface="Arial" panose="020B0604020202020204" pitchFamily="34" charset="0"/>
        <a:buChar char="–"/>
        <a:defRPr sz="4800" kern="1200">
          <a:solidFill>
            <a:schemeClr val="tx1"/>
          </a:solidFill>
          <a:latin typeface="+mn-lt"/>
          <a:ea typeface="+mn-ea"/>
          <a:cs typeface="+mn-cs"/>
        </a:defRPr>
      </a:lvl4pPr>
      <a:lvl5pPr marL="4898249" indent="-544250" algn="l" defTabSz="2177000" rtl="0" eaLnBrk="1" latinLnBrk="0" hangingPunct="1">
        <a:spcBef>
          <a:spcPct val="20000"/>
        </a:spcBef>
        <a:buFont typeface="Arial" panose="020B0604020202020204" pitchFamily="34" charset="0"/>
        <a:buChar char="»"/>
        <a:defRPr sz="4800" kern="1200">
          <a:solidFill>
            <a:schemeClr val="tx1"/>
          </a:solidFill>
          <a:latin typeface="+mn-lt"/>
          <a:ea typeface="+mn-ea"/>
          <a:cs typeface="+mn-cs"/>
        </a:defRPr>
      </a:lvl5pPr>
      <a:lvl6pPr marL="5986749" indent="-544250" algn="l" defTabSz="21770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6pPr>
      <a:lvl7pPr marL="7075249" indent="-544250" algn="l" defTabSz="21770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7pPr>
      <a:lvl8pPr marL="8163749" indent="-544250" algn="l" defTabSz="21770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8pPr>
      <a:lvl9pPr marL="9252246" indent="-544250" algn="l" defTabSz="21770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2177000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1088500" algn="l" defTabSz="2177000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2pPr>
      <a:lvl3pPr marL="2177000" algn="l" defTabSz="2177000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3pPr>
      <a:lvl4pPr marL="3265500" algn="l" defTabSz="2177000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4pPr>
      <a:lvl5pPr marL="4353999" algn="l" defTabSz="2177000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5pPr>
      <a:lvl6pPr marL="5442499" algn="l" defTabSz="2177000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6pPr>
      <a:lvl7pPr marL="6530999" algn="l" defTabSz="2177000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7pPr>
      <a:lvl8pPr marL="7619494" algn="l" defTabSz="2177000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8pPr>
      <a:lvl9pPr marL="8707997" algn="l" defTabSz="2177000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Picture 1" descr="fundo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24384000" cy="1371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3077" name="Picture 5" descr="droppedImage.pd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816975" y="3022564"/>
            <a:ext cx="6750050" cy="5092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055" name="CaixaDeTexto 1"/>
          <p:cNvSpPr txBox="1">
            <a:spLocks noChangeArrowheads="1"/>
          </p:cNvSpPr>
          <p:nvPr/>
        </p:nvSpPr>
        <p:spPr bwMode="auto">
          <a:xfrm>
            <a:off x="0" y="8950370"/>
            <a:ext cx="24384000" cy="397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pt-BR" sz="6600" b="1" i="1" dirty="0"/>
              <a:t>Maria do Socorro Gadelha Campos de Lira</a:t>
            </a:r>
            <a:endParaRPr lang="pt-BR" sz="6600" dirty="0"/>
          </a:p>
          <a:p>
            <a:r>
              <a:rPr lang="pt-BR" sz="6600" dirty="0"/>
              <a:t>Secretária Nacional de </a:t>
            </a:r>
            <a:r>
              <a:rPr lang="pt-BR" sz="6600" dirty="0" smtClean="0"/>
              <a:t>Habitação</a:t>
            </a:r>
          </a:p>
          <a:p>
            <a:endParaRPr lang="pt-BR" sz="6600" dirty="0"/>
          </a:p>
          <a:p>
            <a:r>
              <a:rPr lang="pt-BR" altLang="pt-BR" sz="5400" dirty="0" smtClean="0"/>
              <a:t>Brasília, fevereiro de 2018.</a:t>
            </a:r>
            <a:endParaRPr lang="pt-BR" altLang="pt-BR" sz="5400" dirty="0"/>
          </a:p>
        </p:txBody>
      </p:sp>
      <p:pic>
        <p:nvPicPr>
          <p:cNvPr id="5" name="Picture 2" descr="R:\A PUBLICIDADE (em construção)\Peças 2018\Apresentação Fabiano\fabiano\material gráfico\padroesgeometricos-0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38397" y="4941753"/>
            <a:ext cx="19159896" cy="10102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R:\A PUBLICIDADE (em construção)\Peças 2018\Apresentação Fabiano\fabiano\material gráfico\padroesgeometricos-0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205122" y="-348343"/>
            <a:ext cx="19159896" cy="10102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8248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43.jpg"/>
          <p:cNvPicPr>
            <a:picLocks noChangeAspect="1"/>
          </p:cNvPicPr>
          <p:nvPr/>
        </p:nvPicPr>
        <p:blipFill rotWithShape="1">
          <a:blip r:embed="rId2" cstate="print"/>
          <a:srcRect l="6930" t="55891" b="4842"/>
          <a:stretch/>
        </p:blipFill>
        <p:spPr bwMode="auto">
          <a:xfrm>
            <a:off x="0" y="0"/>
            <a:ext cx="2438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" name="Retângulo com Canto Diagonal Aparado 2"/>
          <p:cNvSpPr/>
          <p:nvPr/>
        </p:nvSpPr>
        <p:spPr>
          <a:xfrm>
            <a:off x="368968" y="4813320"/>
            <a:ext cx="23646064" cy="4089360"/>
          </a:xfrm>
          <a:prstGeom prst="snip2DiagRect">
            <a:avLst/>
          </a:prstGeom>
          <a:solidFill>
            <a:schemeClr val="accent6">
              <a:lumMod val="75000"/>
              <a:alpha val="8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BR" sz="10800" b="0" i="0" u="none" strike="noStrike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Bebas Neue" pitchFamily="34" charset="0"/>
                <a:sym typeface="Gill Sans"/>
              </a:rPr>
              <a:t>70 mil unidades paralisadas</a:t>
            </a: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BR" sz="10800" b="0" i="0" u="none" strike="noStrike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Bebas Neue" pitchFamily="34" charset="0"/>
                <a:sym typeface="Gill Sans"/>
              </a:rPr>
              <a:t>em maio de 2016</a:t>
            </a:r>
            <a:endParaRPr kumimoji="0" lang="pt-BR" sz="108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Tx/>
              <a:latin typeface="Bebas Neue" pitchFamily="34" charset="0"/>
              <a:sym typeface="Gill Sans"/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5600293" y="9202638"/>
            <a:ext cx="13183417" cy="29502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1000"/>
              </a:lnSpc>
            </a:pPr>
            <a:r>
              <a:rPr lang="pt-BR" sz="11500" b="1" dirty="0" smtClean="0"/>
              <a:t>Mais de 50 MIL</a:t>
            </a:r>
          </a:p>
          <a:p>
            <a:pPr>
              <a:lnSpc>
                <a:spcPts val="11000"/>
              </a:lnSpc>
            </a:pPr>
            <a:r>
              <a:rPr lang="pt-BR" sz="11500" b="1" dirty="0" smtClean="0"/>
              <a:t>FORAM RETOMADAS</a:t>
            </a:r>
            <a:endParaRPr lang="pt-BR" sz="11500" b="1" dirty="0"/>
          </a:p>
        </p:txBody>
      </p:sp>
      <p:pic>
        <p:nvPicPr>
          <p:cNvPr id="7" name="Picture 2" descr="R:\A PUBLICIDADE (em construção)\Peças 2018\Apresentação Fabiano\fabiano\material gráfico\padroesgeometricos-0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61186" y="-1114268"/>
            <a:ext cx="10964849" cy="5781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R:\A PUBLICIDADE (em construção)\Peças 2018\Apresentação Fabiano\fabiano\material gráfico\padroesgeometricos-0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30599" y="11625040"/>
            <a:ext cx="9118395" cy="4807924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169528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R:\A PUBLICIDADE (em construção)\Peças 2018\Apresentação Fabiano\fabiano\fotos\39778347891_c3cfa4e04a_k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07"/>
          <a:stretch/>
        </p:blipFill>
        <p:spPr bwMode="auto">
          <a:xfrm>
            <a:off x="12161520" y="0"/>
            <a:ext cx="12222480" cy="137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ixaDeTexto 6"/>
          <p:cNvSpPr txBox="1"/>
          <p:nvPr/>
        </p:nvSpPr>
        <p:spPr>
          <a:xfrm>
            <a:off x="1195018" y="4446594"/>
            <a:ext cx="9685344" cy="305724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t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BR" sz="9600" b="1" dirty="0" smtClean="0">
                <a:latin typeface="Calibri" panose="020F0502020204030204" pitchFamily="34" charset="0"/>
              </a:rPr>
              <a:t>CONTRATAÇÃO DE</a:t>
            </a: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BR" sz="96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sym typeface="Gill Sans"/>
              </a:rPr>
              <a:t>650</a:t>
            </a:r>
            <a:r>
              <a:rPr kumimoji="0" lang="pt-BR" sz="9600" b="1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sym typeface="Gill Sans"/>
              </a:rPr>
              <a:t> MIL CASAS</a:t>
            </a:r>
            <a:endParaRPr kumimoji="0" lang="pt-BR" sz="96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 panose="020F0502020204030204" pitchFamily="34" charset="0"/>
              <a:sym typeface="Gill Sans"/>
            </a:endParaRPr>
          </a:p>
        </p:txBody>
      </p:sp>
      <p:graphicFrame>
        <p:nvGraphicFramePr>
          <p:cNvPr id="10" name="Tabela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1209234"/>
              </p:ext>
            </p:extLst>
          </p:nvPr>
        </p:nvGraphicFramePr>
        <p:xfrm>
          <a:off x="1749287" y="8558990"/>
          <a:ext cx="8662948" cy="3577560"/>
        </p:xfrm>
        <a:graphic>
          <a:graphicData uri="http://schemas.openxmlformats.org/drawingml/2006/table">
            <a:tbl>
              <a:tblPr bandRow="1">
                <a:tableStyleId>{AF606853-7671-496A-8E4F-DF71F8EC918B}</a:tableStyleId>
              </a:tblPr>
              <a:tblGrid>
                <a:gridCol w="3517283"/>
                <a:gridCol w="5145665"/>
              </a:tblGrid>
              <a:tr h="665649">
                <a:tc>
                  <a:txBody>
                    <a:bodyPr/>
                    <a:lstStyle/>
                    <a:p>
                      <a:pPr algn="ctr"/>
                      <a:r>
                        <a:rPr lang="pt-BR" sz="5400" b="1" dirty="0" smtClean="0"/>
                        <a:t>FAIXA 1</a:t>
                      </a:r>
                      <a:endParaRPr lang="pt-BR" sz="5400" b="1" i="0" dirty="0"/>
                    </a:p>
                  </a:txBody>
                  <a:tcPr marL="71430" marR="71430" marT="35715" marB="3571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8255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5400" b="0" i="0" dirty="0" smtClean="0"/>
                        <a:t>130 mil</a:t>
                      </a:r>
                      <a:r>
                        <a:rPr lang="pt-BR" sz="5400" b="0" i="0" baseline="0" dirty="0" smtClean="0"/>
                        <a:t> </a:t>
                      </a:r>
                      <a:r>
                        <a:rPr lang="pt-BR" sz="5400" b="0" i="0" dirty="0" smtClean="0"/>
                        <a:t>casas</a:t>
                      </a:r>
                      <a:endParaRPr lang="pt-BR" sz="5400" b="0" i="0" dirty="0" smtClean="0">
                        <a:latin typeface="Calibri" panose="020F0502020204030204" pitchFamily="34" charset="0"/>
                      </a:endParaRPr>
                    </a:p>
                  </a:txBody>
                  <a:tcPr marL="71430" marR="71430" marT="35715" marB="3571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665649">
                <a:tc>
                  <a:txBody>
                    <a:bodyPr/>
                    <a:lstStyle/>
                    <a:p>
                      <a:pPr algn="ctr"/>
                      <a:r>
                        <a:rPr lang="pt-BR" sz="5400" b="1" dirty="0" smtClean="0"/>
                        <a:t>FAIXA 1,5</a:t>
                      </a:r>
                      <a:endParaRPr lang="pt-BR" sz="5400" b="1" dirty="0"/>
                    </a:p>
                  </a:txBody>
                  <a:tcPr marL="71430" marR="71430" marT="35715" marB="3571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8255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5400" b="0" i="0" dirty="0" smtClean="0"/>
                        <a:t>70</a:t>
                      </a:r>
                      <a:r>
                        <a:rPr lang="pt-BR" sz="5400" b="0" i="0" baseline="0" dirty="0" smtClean="0"/>
                        <a:t> mil casas</a:t>
                      </a:r>
                      <a:endParaRPr lang="pt-BR" sz="3200" b="0" i="0" dirty="0"/>
                    </a:p>
                  </a:txBody>
                  <a:tcPr marL="71430" marR="71430" marT="35715" marB="3571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665649">
                <a:tc>
                  <a:txBody>
                    <a:bodyPr/>
                    <a:lstStyle/>
                    <a:p>
                      <a:pPr algn="ctr"/>
                      <a:r>
                        <a:rPr lang="pt-BR" sz="5400" b="1" dirty="0" smtClean="0"/>
                        <a:t>FAIXA 2</a:t>
                      </a:r>
                      <a:endParaRPr lang="pt-BR" sz="5400" b="1" dirty="0"/>
                    </a:p>
                  </a:txBody>
                  <a:tcPr marL="71430" marR="71430" marT="35715" marB="3571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8255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5400" b="0" i="0" dirty="0" smtClean="0"/>
                        <a:t>400 mil casas</a:t>
                      </a:r>
                      <a:endParaRPr lang="pt-BR" sz="5400" b="0" i="0" dirty="0"/>
                    </a:p>
                  </a:txBody>
                  <a:tcPr marL="71430" marR="71430" marT="35715" marB="3571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615646">
                <a:tc>
                  <a:txBody>
                    <a:bodyPr/>
                    <a:lstStyle/>
                    <a:p>
                      <a:pPr algn="ctr"/>
                      <a:r>
                        <a:rPr lang="pt-BR" sz="5400" b="1" dirty="0" smtClean="0"/>
                        <a:t>FAIXA 3</a:t>
                      </a:r>
                      <a:endParaRPr lang="pt-BR" sz="5400" b="1" dirty="0"/>
                    </a:p>
                  </a:txBody>
                  <a:tcPr marL="71430" marR="71430" marT="35715" marB="3571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8255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5400" b="0" i="0" dirty="0" smtClean="0"/>
                        <a:t>50 mil casas</a:t>
                      </a:r>
                      <a:endParaRPr lang="pt-BR" sz="5400" b="0" i="0" dirty="0"/>
                    </a:p>
                  </a:txBody>
                  <a:tcPr marL="71430" marR="71430" marT="35715" marB="3571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11" name="Picture 2" descr="R:\A PUBLICIDADE (em construção)\Peças 2018\Apresentação Fabiano\fabiano\material gráfico\padroesgeometricos-0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61186" y="-1114268"/>
            <a:ext cx="10964849" cy="5781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R:\A PUBLICIDADE (em construção)\Peças 2018\Apresentação Fabiano\fabiano\material gráfico\padroesgeometricos-0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30599" y="11625040"/>
            <a:ext cx="9118395" cy="4807924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tângulo com Canto Diagonal Aparado 13"/>
          <p:cNvSpPr/>
          <p:nvPr/>
        </p:nvSpPr>
        <p:spPr>
          <a:xfrm>
            <a:off x="9667736" y="388342"/>
            <a:ext cx="13547864" cy="4346476"/>
          </a:xfrm>
          <a:prstGeom prst="snip2DiagRect">
            <a:avLst/>
          </a:prstGeom>
          <a:solidFill>
            <a:schemeClr val="accent6">
              <a:lumMod val="75000"/>
              <a:alpha val="8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BR" sz="11500" b="0" i="0" u="none" strike="noStrike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Bebas Neue" pitchFamily="34" charset="0"/>
                <a:sym typeface="Gill Sans"/>
              </a:rPr>
              <a:t>PROGRAMAÇÃO</a:t>
            </a:r>
            <a:r>
              <a:rPr kumimoji="0" lang="pt-BR" sz="11500" b="0" i="0" u="none" strike="noStrike" cap="none" spc="0" normalizeH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Bebas Neue" pitchFamily="34" charset="0"/>
                <a:sym typeface="Gill Sans"/>
              </a:rPr>
              <a:t> 2018</a:t>
            </a:r>
            <a:endParaRPr kumimoji="0" lang="pt-BR" sz="115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Bebas Neue" pitchFamily="34" charset="0"/>
              <a:sym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123430715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R:\A PUBLICIDADE (em construção)\Peças 2018\Apresentação Fabiano\fabiano\fotos\39878842241_4bca1270d2_k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55" r="5602"/>
          <a:stretch/>
        </p:blipFill>
        <p:spPr bwMode="auto">
          <a:xfrm>
            <a:off x="15485164" y="-25400"/>
            <a:ext cx="8898835" cy="137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0" name="Tabela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2141889"/>
              </p:ext>
            </p:extLst>
          </p:nvPr>
        </p:nvGraphicFramePr>
        <p:xfrm>
          <a:off x="1093303" y="4588107"/>
          <a:ext cx="13298558" cy="3506130"/>
        </p:xfrm>
        <a:graphic>
          <a:graphicData uri="http://schemas.openxmlformats.org/drawingml/2006/table">
            <a:tbl>
              <a:tblPr bandRow="1">
                <a:tableStyleId>{AF606853-7671-496A-8E4F-DF71F8EC918B}</a:tableStyleId>
              </a:tblPr>
              <a:tblGrid>
                <a:gridCol w="7049028"/>
                <a:gridCol w="6249530"/>
              </a:tblGrid>
              <a:tr h="977210">
                <a:tc>
                  <a:txBody>
                    <a:bodyPr/>
                    <a:lstStyle/>
                    <a:p>
                      <a:pPr algn="ctr"/>
                      <a:r>
                        <a:rPr lang="pt-BR" sz="7200" b="1" dirty="0" smtClean="0"/>
                        <a:t>INVESTIMENTOS</a:t>
                      </a:r>
                      <a:endParaRPr lang="pt-BR" sz="7200" b="1" i="0" dirty="0"/>
                    </a:p>
                  </a:txBody>
                  <a:tcPr marL="71430" marR="71430" marT="35715" marB="3571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8255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7200" b="0" i="0" dirty="0" smtClean="0"/>
                        <a:t>R$ 72,5 bilhões</a:t>
                      </a:r>
                      <a:endParaRPr lang="pt-BR" sz="7200" b="0" i="0" dirty="0" smtClean="0">
                        <a:latin typeface="Calibri" panose="020F0502020204030204" pitchFamily="34" charset="0"/>
                      </a:endParaRPr>
                    </a:p>
                  </a:txBody>
                  <a:tcPr marL="71430" marR="71430" marT="35715" marB="3571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977210">
                <a:tc>
                  <a:txBody>
                    <a:bodyPr/>
                    <a:lstStyle/>
                    <a:p>
                      <a:pPr algn="ctr"/>
                      <a:r>
                        <a:rPr lang="pt-BR" sz="7200" b="1" dirty="0" smtClean="0"/>
                        <a:t>OGU</a:t>
                      </a:r>
                      <a:endParaRPr lang="pt-BR" sz="7200" b="1" dirty="0"/>
                    </a:p>
                  </a:txBody>
                  <a:tcPr marL="71430" marR="71430" marT="35715" marB="3571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8255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7200" b="0" i="0" dirty="0" smtClean="0"/>
                        <a:t>R$ 9,7 bilhões</a:t>
                      </a:r>
                      <a:endParaRPr lang="pt-BR" sz="4400" b="0" i="0" dirty="0"/>
                    </a:p>
                  </a:txBody>
                  <a:tcPr marL="71430" marR="71430" marT="35715" marB="3571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977210">
                <a:tc>
                  <a:txBody>
                    <a:bodyPr/>
                    <a:lstStyle/>
                    <a:p>
                      <a:pPr algn="ctr"/>
                      <a:r>
                        <a:rPr lang="pt-BR" sz="7200" b="1" dirty="0" smtClean="0"/>
                        <a:t>FGTS</a:t>
                      </a:r>
                      <a:endParaRPr lang="pt-BR" sz="7200" b="1" dirty="0"/>
                    </a:p>
                  </a:txBody>
                  <a:tcPr marL="71430" marR="71430" marT="35715" marB="3571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8255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7200" b="0" i="0" dirty="0" smtClean="0"/>
                        <a:t>R$ 63 bilhões</a:t>
                      </a:r>
                      <a:endParaRPr lang="pt-BR" sz="7200" b="0" i="0" dirty="0"/>
                    </a:p>
                  </a:txBody>
                  <a:tcPr marL="71430" marR="71430" marT="35715" marB="3571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11" name="Picture 2" descr="R:\A PUBLICIDADE (em construção)\Peças 2018\Apresentação Fabiano\fabiano\material gráfico\padroesgeometricos-0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61186" y="-1114268"/>
            <a:ext cx="10964849" cy="5781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R:\A PUBLICIDADE (em construção)\Peças 2018\Apresentação Fabiano\fabiano\material gráfico\padroesgeometricos-0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30599" y="11625040"/>
            <a:ext cx="9118395" cy="4807924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tângulo com Canto Diagonal Aparado 13"/>
          <p:cNvSpPr/>
          <p:nvPr/>
        </p:nvSpPr>
        <p:spPr>
          <a:xfrm>
            <a:off x="10007600" y="201363"/>
            <a:ext cx="13716000" cy="1885513"/>
          </a:xfrm>
          <a:prstGeom prst="snip2DiagRect">
            <a:avLst/>
          </a:prstGeom>
          <a:solidFill>
            <a:schemeClr val="accent6">
              <a:lumMod val="75000"/>
              <a:alpha val="8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BR" sz="9600" b="0" i="0" u="none" strike="noStrike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Bebas Neue" pitchFamily="34" charset="0"/>
                <a:sym typeface="Gill Sans"/>
              </a:rPr>
              <a:t>PROGRAMAÇÃO </a:t>
            </a:r>
            <a:r>
              <a:rPr kumimoji="0" lang="pt-BR" sz="9600" b="0" i="0" u="none" strike="noStrike" cap="none" spc="0" normalizeH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Bebas Neue" pitchFamily="34" charset="0"/>
                <a:sym typeface="Gill Sans"/>
              </a:rPr>
              <a:t>2018</a:t>
            </a:r>
            <a:endParaRPr kumimoji="0" lang="pt-BR" sz="96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Bebas Neue" pitchFamily="34" charset="0"/>
              <a:sym typeface="Gill Sans"/>
            </a:endParaRPr>
          </a:p>
        </p:txBody>
      </p:sp>
      <p:sp>
        <p:nvSpPr>
          <p:cNvPr id="9" name="CaixaDeTexto 8"/>
          <p:cNvSpPr txBox="1"/>
          <p:nvPr/>
        </p:nvSpPr>
        <p:spPr>
          <a:xfrm>
            <a:off x="1508621" y="8998719"/>
            <a:ext cx="13274468" cy="364202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t">
            <a:spAutoFit/>
          </a:bodyPr>
          <a:lstStyle/>
          <a:p>
            <a:r>
              <a:rPr lang="pt-BR" sz="11500" b="1" dirty="0" smtClean="0">
                <a:latin typeface="Calibri" panose="020F0502020204030204" pitchFamily="34" charset="0"/>
              </a:rPr>
              <a:t>Geração de emprego:</a:t>
            </a:r>
          </a:p>
          <a:p>
            <a:r>
              <a:rPr lang="pt-BR" sz="11500" b="1" dirty="0" smtClean="0">
                <a:latin typeface="Calibri" panose="020F0502020204030204" pitchFamily="34" charset="0"/>
              </a:rPr>
              <a:t>1,4 milhão</a:t>
            </a:r>
            <a:endParaRPr kumimoji="0" lang="pt-BR" sz="115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 panose="020F0502020204030204" pitchFamily="34" charset="0"/>
              <a:sym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168747194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R:\A PUBLICIDADE (em construção)\Peças 2018\Apresentação Fabiano\fabiano\fotos\38879370375_7f78b2b366_k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87" r="19221"/>
          <a:stretch/>
        </p:blipFill>
        <p:spPr bwMode="auto">
          <a:xfrm>
            <a:off x="16936278" y="0"/>
            <a:ext cx="7447721" cy="137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R:\A PUBLICIDADE (em construção)\Peças 2018\Apresentação Fabiano\fabiano\material gráfico\padroesgeometricos-0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07734" y="-1427088"/>
            <a:ext cx="9278195" cy="4892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R:\A PUBLICIDADE (em construção)\Peças 2018\Apresentação Fabiano\fabiano\material gráfico\padroesgeometricos-0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77080" y="11312038"/>
            <a:ext cx="9118395" cy="4807924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tângulo com Canto Diagonal Aparado 13"/>
          <p:cNvSpPr/>
          <p:nvPr/>
        </p:nvSpPr>
        <p:spPr>
          <a:xfrm>
            <a:off x="3401695" y="1661626"/>
            <a:ext cx="18093780" cy="3648591"/>
          </a:xfrm>
          <a:prstGeom prst="snip2DiagRect">
            <a:avLst/>
          </a:prstGeom>
          <a:solidFill>
            <a:schemeClr val="accent6">
              <a:lumMod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BR" sz="9600" dirty="0">
                <a:solidFill>
                  <a:schemeClr val="bg1"/>
                </a:solidFill>
                <a:latin typeface="Bebas Neue" pitchFamily="34" charset="0"/>
              </a:rPr>
              <a:t>CONTRATAÇÕES EFETIVAS 2018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0" y="6100355"/>
            <a:ext cx="16936278" cy="521168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t">
            <a:spAutoFit/>
          </a:bodyPr>
          <a:lstStyle/>
          <a:p>
            <a:r>
              <a:rPr lang="pt-BR" sz="16600" b="1" dirty="0" smtClean="0">
                <a:latin typeface="Calibri" panose="020F0502020204030204" pitchFamily="34" charset="0"/>
              </a:rPr>
              <a:t>19 mil</a:t>
            </a:r>
          </a:p>
          <a:p>
            <a:r>
              <a:rPr lang="pt-BR" sz="16600" b="1" dirty="0" smtClean="0">
                <a:latin typeface="Calibri" panose="020F0502020204030204" pitchFamily="34" charset="0"/>
              </a:rPr>
              <a:t>Até </a:t>
            </a:r>
            <a:r>
              <a:rPr kumimoji="0" lang="pt-BR" sz="166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sym typeface="Gill Sans"/>
              </a:rPr>
              <a:t>15/02</a:t>
            </a:r>
            <a:endParaRPr kumimoji="0" lang="pt-BR" sz="166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 panose="020F0502020204030204" pitchFamily="34" charset="0"/>
              <a:sym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200116950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avela_metroTania RegoAg Brasil20140109_02_PB.jpg"/>
          <p:cNvPicPr>
            <a:picLocks noChangeAspect="1"/>
          </p:cNvPicPr>
          <p:nvPr/>
        </p:nvPicPr>
        <p:blipFill rotWithShape="1">
          <a:blip r:embed="rId2" cstate="print"/>
          <a:srcRect l="27564" t="17192" r="31819"/>
          <a:stretch/>
        </p:blipFill>
        <p:spPr bwMode="auto">
          <a:xfrm>
            <a:off x="13643729" y="0"/>
            <a:ext cx="10740271" cy="1371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" name="Retângulo com Canto Diagonal Aparado 2"/>
          <p:cNvSpPr/>
          <p:nvPr/>
        </p:nvSpPr>
        <p:spPr>
          <a:xfrm>
            <a:off x="1478280" y="25665"/>
            <a:ext cx="15758160" cy="4897438"/>
          </a:xfrm>
          <a:prstGeom prst="snip2DiagRect">
            <a:avLst/>
          </a:prstGeom>
          <a:solidFill>
            <a:schemeClr val="accent6">
              <a:lumMod val="75000"/>
              <a:alpha val="8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BR" sz="13000" b="0" i="0" u="none" strike="noStrike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Bebas Neue" pitchFamily="34" charset="0"/>
                <a:sym typeface="Gill Sans"/>
              </a:rPr>
              <a:t>DÉFICIT HABITACIONAL</a:t>
            </a:r>
            <a:endParaRPr kumimoji="0" lang="pt-BR" sz="130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Tx/>
              <a:latin typeface="Bebas Neue" pitchFamily="34" charset="0"/>
              <a:sym typeface="Gill Sans"/>
            </a:endParaRPr>
          </a:p>
        </p:txBody>
      </p:sp>
      <p:graphicFrame>
        <p:nvGraphicFramePr>
          <p:cNvPr id="4" name="Tabe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4993924"/>
              </p:ext>
            </p:extLst>
          </p:nvPr>
        </p:nvGraphicFramePr>
        <p:xfrm>
          <a:off x="2308861" y="5705462"/>
          <a:ext cx="9026006" cy="4810138"/>
        </p:xfrm>
        <a:graphic>
          <a:graphicData uri="http://schemas.openxmlformats.org/drawingml/2006/table">
            <a:tbl>
              <a:tblPr bandRow="1">
                <a:tableStyleId>{5202B0CA-FC54-4496-8BCA-5EF66A818D29}</a:tableStyleId>
              </a:tblPr>
              <a:tblGrid>
                <a:gridCol w="9026006"/>
              </a:tblGrid>
              <a:tr h="2405069">
                <a:tc>
                  <a:txBody>
                    <a:bodyPr/>
                    <a:lstStyle/>
                    <a:p>
                      <a:pPr algn="ctr"/>
                      <a:r>
                        <a:rPr lang="pt-BR" sz="13800" b="0" dirty="0" smtClean="0"/>
                        <a:t>2015*</a:t>
                      </a:r>
                      <a:endParaRPr lang="pt-BR" sz="13800" b="0" i="0" dirty="0"/>
                    </a:p>
                  </a:txBody>
                  <a:tcPr marL="90510" marR="90510" marT="45255" marB="4525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05069">
                <a:tc>
                  <a:txBody>
                    <a:bodyPr/>
                    <a:lstStyle/>
                    <a:p>
                      <a:pPr algn="ctr"/>
                      <a:r>
                        <a:rPr lang="pt-BR" sz="13800" b="1" dirty="0" smtClean="0"/>
                        <a:t>6.183.583</a:t>
                      </a:r>
                      <a:endParaRPr lang="pt-BR" sz="13800" b="1" dirty="0"/>
                    </a:p>
                  </a:txBody>
                  <a:tcPr marL="90510" marR="90510" marT="45255" marB="4525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CaixaDeTexto 4"/>
          <p:cNvSpPr txBox="1"/>
          <p:nvPr/>
        </p:nvSpPr>
        <p:spPr>
          <a:xfrm>
            <a:off x="364830" y="11806939"/>
            <a:ext cx="787587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pt-BR" sz="4800" dirty="0" smtClean="0"/>
              <a:t>Fonte: Fundação João Pinheiro</a:t>
            </a:r>
          </a:p>
          <a:p>
            <a:pPr algn="l"/>
            <a:r>
              <a:rPr lang="pt-BR" sz="4800" dirty="0" smtClean="0"/>
              <a:t>Nota: * Apuração preliminar</a:t>
            </a:r>
            <a:endParaRPr lang="pt-BR" sz="4800" dirty="0"/>
          </a:p>
        </p:txBody>
      </p:sp>
      <p:pic>
        <p:nvPicPr>
          <p:cNvPr id="6" name="Picture 2" descr="R:\A PUBLICIDADE (em construção)\Peças 2018\Apresentação Fabiano\fabiano\material gráfico\padroesgeometricos-0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1814" y="10498600"/>
            <a:ext cx="10964849" cy="5781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845263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R:\A PUBLICIDADE (em construção)\Peças 2018\Apresentação Fabiano\fabiano\fotos\39746504232_97b8a5fec5_k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00" r="1"/>
          <a:stretch/>
        </p:blipFill>
        <p:spPr bwMode="auto">
          <a:xfrm>
            <a:off x="13327380" y="-7233"/>
            <a:ext cx="11056620" cy="13723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ângulo com Canto Diagonal Aparado 2"/>
          <p:cNvSpPr/>
          <p:nvPr/>
        </p:nvSpPr>
        <p:spPr>
          <a:xfrm>
            <a:off x="513080" y="1218235"/>
            <a:ext cx="18943320" cy="2105898"/>
          </a:xfrm>
          <a:prstGeom prst="snip2DiagRect">
            <a:avLst/>
          </a:prstGeom>
          <a:solidFill>
            <a:schemeClr val="accent6">
              <a:lumMod val="75000"/>
              <a:alpha val="8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BR" sz="10800" b="0" i="0" u="none" strike="noStrike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Bebas Neue" pitchFamily="34" charset="0"/>
                <a:sym typeface="Gill Sans"/>
              </a:rPr>
              <a:t>DEMANDA POR DOMICÍLIO</a:t>
            </a:r>
            <a:endParaRPr kumimoji="0" lang="pt-BR" sz="108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Tx/>
              <a:latin typeface="Bebas Neue" pitchFamily="34" charset="0"/>
              <a:sym typeface="Gill Sans"/>
            </a:endParaRPr>
          </a:p>
        </p:txBody>
      </p:sp>
      <p:graphicFrame>
        <p:nvGraphicFramePr>
          <p:cNvPr id="4" name="Tabe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0344344"/>
              </p:ext>
            </p:extLst>
          </p:nvPr>
        </p:nvGraphicFramePr>
        <p:xfrm>
          <a:off x="1280160" y="4960620"/>
          <a:ext cx="10767060" cy="6578100"/>
        </p:xfrm>
        <a:graphic>
          <a:graphicData uri="http://schemas.openxmlformats.org/drawingml/2006/table">
            <a:tbl>
              <a:tblPr bandRow="1">
                <a:tableStyleId>{5202B0CA-FC54-4496-8BCA-5EF66A818D29}</a:tableStyleId>
              </a:tblPr>
              <a:tblGrid>
                <a:gridCol w="5383530"/>
                <a:gridCol w="5383530"/>
              </a:tblGrid>
              <a:tr h="488799">
                <a:tc>
                  <a:txBody>
                    <a:bodyPr/>
                    <a:lstStyle/>
                    <a:p>
                      <a:pPr algn="ctr"/>
                      <a:r>
                        <a:rPr lang="pt-BR" sz="6600" b="1" dirty="0" smtClean="0"/>
                        <a:t>2010-2015</a:t>
                      </a:r>
                      <a:endParaRPr lang="pt-BR" sz="6600" b="1" i="0" dirty="0"/>
                    </a:p>
                  </a:txBody>
                  <a:tcPr marL="90510" marR="90510" marT="45255" marB="4525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6600" b="0" i="0" dirty="0" smtClean="0"/>
                        <a:t>7,1 milhões</a:t>
                      </a:r>
                      <a:endParaRPr lang="pt-BR" sz="6600" b="0" i="0" dirty="0"/>
                    </a:p>
                  </a:txBody>
                  <a:tcPr marL="90510" marR="90510" marT="45255" marB="4525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8799">
                <a:tc>
                  <a:txBody>
                    <a:bodyPr/>
                    <a:lstStyle/>
                    <a:p>
                      <a:pPr algn="ctr"/>
                      <a:r>
                        <a:rPr lang="pt-BR" sz="6600" b="1" dirty="0" smtClean="0"/>
                        <a:t>2015-2020</a:t>
                      </a:r>
                      <a:endParaRPr lang="pt-BR" sz="6600" b="1" dirty="0"/>
                    </a:p>
                  </a:txBody>
                  <a:tcPr marL="90510" marR="90510" marT="45255" marB="4525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21770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6600" b="0" i="0" dirty="0" smtClean="0"/>
                        <a:t>6,8 milhões</a:t>
                      </a:r>
                      <a:endParaRPr lang="pt-BR" sz="6600" b="1" dirty="0"/>
                    </a:p>
                  </a:txBody>
                  <a:tcPr marL="90510" marR="90510" marT="45255" marB="4525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8799">
                <a:tc>
                  <a:txBody>
                    <a:bodyPr/>
                    <a:lstStyle/>
                    <a:p>
                      <a:pPr algn="ctr"/>
                      <a:r>
                        <a:rPr lang="pt-BR" sz="6600" b="1" dirty="0" smtClean="0"/>
                        <a:t>2020-2030</a:t>
                      </a:r>
                      <a:endParaRPr lang="pt-BR" sz="6600" b="1" dirty="0"/>
                    </a:p>
                  </a:txBody>
                  <a:tcPr marL="90510" marR="90510" marT="45255" marB="4525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21770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6600" b="0" i="0" dirty="0" smtClean="0"/>
                        <a:t>5,8 milhões</a:t>
                      </a:r>
                    </a:p>
                  </a:txBody>
                  <a:tcPr marL="90510" marR="90510" marT="45255" marB="4525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8799">
                <a:tc>
                  <a:txBody>
                    <a:bodyPr/>
                    <a:lstStyle/>
                    <a:p>
                      <a:pPr algn="ctr"/>
                      <a:r>
                        <a:rPr lang="pt-BR" sz="6600" b="1" dirty="0" smtClean="0"/>
                        <a:t>2025-2030</a:t>
                      </a:r>
                      <a:endParaRPr lang="pt-BR" sz="6600" b="1" dirty="0"/>
                    </a:p>
                  </a:txBody>
                  <a:tcPr marL="90510" marR="90510" marT="45255" marB="4525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21770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6600" b="0" i="0" dirty="0" smtClean="0"/>
                        <a:t>4,4 milhões</a:t>
                      </a:r>
                      <a:endParaRPr lang="pt-BR" sz="6600" b="1" dirty="0"/>
                    </a:p>
                  </a:txBody>
                  <a:tcPr marL="90510" marR="90510" marT="45255" marB="4525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8799">
                <a:tc>
                  <a:txBody>
                    <a:bodyPr/>
                    <a:lstStyle/>
                    <a:p>
                      <a:pPr algn="ctr"/>
                      <a:r>
                        <a:rPr lang="pt-BR" sz="6600" b="1" dirty="0" smtClean="0"/>
                        <a:t>2020-2035</a:t>
                      </a:r>
                      <a:endParaRPr lang="pt-BR" sz="6600" b="1" dirty="0"/>
                    </a:p>
                  </a:txBody>
                  <a:tcPr marL="90510" marR="90510" marT="45255" marB="4525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21770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6600" b="0" i="0" dirty="0" smtClean="0"/>
                        <a:t>3,3 milhões</a:t>
                      </a:r>
                      <a:endParaRPr lang="pt-BR" sz="6600" b="1" dirty="0"/>
                    </a:p>
                  </a:txBody>
                  <a:tcPr marL="90510" marR="90510" marT="45255" marB="4525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8799">
                <a:tc>
                  <a:txBody>
                    <a:bodyPr/>
                    <a:lstStyle/>
                    <a:p>
                      <a:pPr algn="ctr"/>
                      <a:r>
                        <a:rPr lang="pt-BR" sz="6600" b="1" dirty="0" smtClean="0"/>
                        <a:t>2035-2050</a:t>
                      </a:r>
                      <a:endParaRPr lang="pt-BR" sz="6600" b="1" dirty="0"/>
                    </a:p>
                  </a:txBody>
                  <a:tcPr marL="90510" marR="90510" marT="45255" marB="4525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21770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6600" b="0" i="0" dirty="0" smtClean="0"/>
                        <a:t>2,2 milhões</a:t>
                      </a:r>
                      <a:endParaRPr lang="pt-BR" sz="6600" b="1" dirty="0"/>
                    </a:p>
                  </a:txBody>
                  <a:tcPr marL="90510" marR="90510" marT="45255" marB="4525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6" name="Picture 2" descr="R:\A PUBLICIDADE (em construção)\Peças 2018\Apresentação Fabiano\fabiano\material gráfico\padroesgeometricos-0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3408" y="10498600"/>
            <a:ext cx="10964849" cy="5781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aixaDeTexto 7"/>
          <p:cNvSpPr txBox="1"/>
          <p:nvPr/>
        </p:nvSpPr>
        <p:spPr>
          <a:xfrm>
            <a:off x="876767" y="12314939"/>
            <a:ext cx="1020664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800" dirty="0" smtClean="0"/>
              <a:t>Fonte: Secretaria Nacional de Habitação</a:t>
            </a:r>
            <a:endParaRPr lang="pt-BR" sz="4800" dirty="0"/>
          </a:p>
        </p:txBody>
      </p:sp>
    </p:spTree>
    <p:extLst>
      <p:ext uri="{BB962C8B-B14F-4D97-AF65-F5344CB8AC3E}">
        <p14:creationId xmlns:p14="http://schemas.microsoft.com/office/powerpoint/2010/main" val="43886641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R:\A PUBLICIDADE (em construção)\Peças 2018\Apresentação Fabiano\fabiano\fotos\39778317581_fcc897d567_k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57" r="1"/>
          <a:stretch/>
        </p:blipFill>
        <p:spPr bwMode="auto">
          <a:xfrm>
            <a:off x="1" y="0"/>
            <a:ext cx="11821130" cy="137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ângulo com Canto Diagonal Aparado 2"/>
          <p:cNvSpPr/>
          <p:nvPr/>
        </p:nvSpPr>
        <p:spPr>
          <a:xfrm>
            <a:off x="584200" y="429704"/>
            <a:ext cx="23342600" cy="4089360"/>
          </a:xfrm>
          <a:prstGeom prst="snip2DiagRect">
            <a:avLst/>
          </a:prstGeom>
          <a:solidFill>
            <a:schemeClr val="accent6">
              <a:lumMod val="75000"/>
              <a:alpha val="8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BR" sz="10800" b="0" i="0" u="none" strike="noStrike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Bebas Neue" pitchFamily="34" charset="0"/>
                <a:sym typeface="Gill Sans"/>
              </a:rPr>
              <a:t>ESTOQUE HABITACIONAL</a:t>
            </a:r>
            <a:r>
              <a:rPr kumimoji="0" lang="pt-BR" sz="10800" b="0" i="0" u="none" strike="noStrike" cap="none" spc="0" normalizeH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Bebas Neue" pitchFamily="34" charset="0"/>
                <a:sym typeface="Gill Sans"/>
              </a:rPr>
              <a:t> DO BRASIL</a:t>
            </a:r>
            <a:endParaRPr kumimoji="0" lang="pt-BR" sz="108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Tx/>
              <a:latin typeface="Bebas Neue" pitchFamily="34" charset="0"/>
              <a:sym typeface="Gill Sans"/>
            </a:endParaRPr>
          </a:p>
        </p:txBody>
      </p:sp>
      <p:graphicFrame>
        <p:nvGraphicFramePr>
          <p:cNvPr id="4" name="Tabe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3523175"/>
              </p:ext>
            </p:extLst>
          </p:nvPr>
        </p:nvGraphicFramePr>
        <p:xfrm>
          <a:off x="13761720" y="4960620"/>
          <a:ext cx="8681692" cy="7674450"/>
        </p:xfrm>
        <a:graphic>
          <a:graphicData uri="http://schemas.openxmlformats.org/drawingml/2006/table">
            <a:tbl>
              <a:tblPr bandRow="1">
                <a:tableStyleId>{5202B0CA-FC54-4496-8BCA-5EF66A818D29}</a:tableStyleId>
              </a:tblPr>
              <a:tblGrid>
                <a:gridCol w="3514017"/>
                <a:gridCol w="5167675"/>
              </a:tblGrid>
              <a:tr h="488799">
                <a:tc>
                  <a:txBody>
                    <a:bodyPr/>
                    <a:lstStyle/>
                    <a:p>
                      <a:pPr algn="ctr"/>
                      <a:r>
                        <a:rPr lang="pt-BR" sz="6600" b="1" i="0" dirty="0" smtClean="0"/>
                        <a:t>2010</a:t>
                      </a:r>
                      <a:endParaRPr lang="pt-BR" sz="6600" b="1" i="0" dirty="0"/>
                    </a:p>
                  </a:txBody>
                  <a:tcPr marL="90510" marR="90510" marT="45255" marB="4525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6600" b="0" i="0" dirty="0" smtClean="0"/>
                        <a:t>57,2 milhões</a:t>
                      </a:r>
                      <a:endParaRPr lang="pt-BR" sz="6600" b="0" i="0" dirty="0"/>
                    </a:p>
                  </a:txBody>
                  <a:tcPr marL="90510" marR="90510" marT="45255" marB="4525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8799">
                <a:tc>
                  <a:txBody>
                    <a:bodyPr/>
                    <a:lstStyle/>
                    <a:p>
                      <a:pPr algn="ctr"/>
                      <a:r>
                        <a:rPr lang="pt-BR" sz="6600" b="1" dirty="0" smtClean="0"/>
                        <a:t>2015</a:t>
                      </a:r>
                      <a:endParaRPr lang="pt-BR" sz="6600" b="1" i="0" dirty="0"/>
                    </a:p>
                  </a:txBody>
                  <a:tcPr marL="90510" marR="90510" marT="45255" marB="4525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6600" b="0" i="0" dirty="0" smtClean="0"/>
                        <a:t>64,3 milhões</a:t>
                      </a:r>
                      <a:endParaRPr lang="pt-BR" sz="6600" b="0" i="0" dirty="0"/>
                    </a:p>
                  </a:txBody>
                  <a:tcPr marL="90510" marR="90510" marT="45255" marB="4525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8799">
                <a:tc>
                  <a:txBody>
                    <a:bodyPr/>
                    <a:lstStyle/>
                    <a:p>
                      <a:pPr algn="ctr"/>
                      <a:r>
                        <a:rPr lang="pt-BR" sz="6600" b="1" dirty="0" smtClean="0"/>
                        <a:t>2020</a:t>
                      </a:r>
                      <a:endParaRPr lang="pt-BR" sz="6600" b="1" dirty="0"/>
                    </a:p>
                  </a:txBody>
                  <a:tcPr marL="90510" marR="90510" marT="45255" marB="4525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21770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6600" b="0" i="0" dirty="0" smtClean="0"/>
                        <a:t>71 milhões</a:t>
                      </a:r>
                      <a:endParaRPr lang="pt-BR" sz="6600" b="1" dirty="0"/>
                    </a:p>
                  </a:txBody>
                  <a:tcPr marL="90510" marR="90510" marT="45255" marB="4525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8799">
                <a:tc>
                  <a:txBody>
                    <a:bodyPr/>
                    <a:lstStyle/>
                    <a:p>
                      <a:pPr algn="ctr"/>
                      <a:r>
                        <a:rPr lang="pt-BR" sz="6600" b="1" dirty="0" smtClean="0"/>
                        <a:t>2025</a:t>
                      </a:r>
                      <a:endParaRPr lang="pt-BR" sz="6600" b="1" dirty="0"/>
                    </a:p>
                  </a:txBody>
                  <a:tcPr marL="90510" marR="90510" marT="45255" marB="4525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21770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6600" b="0" i="0" dirty="0" smtClean="0"/>
                        <a:t>76,8 milhões</a:t>
                      </a:r>
                    </a:p>
                  </a:txBody>
                  <a:tcPr marL="90510" marR="90510" marT="45255" marB="4525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8799">
                <a:tc>
                  <a:txBody>
                    <a:bodyPr/>
                    <a:lstStyle/>
                    <a:p>
                      <a:pPr algn="ctr"/>
                      <a:r>
                        <a:rPr lang="pt-BR" sz="6600" b="1" dirty="0" smtClean="0"/>
                        <a:t>2030</a:t>
                      </a:r>
                      <a:endParaRPr lang="pt-BR" sz="6600" b="1" dirty="0"/>
                    </a:p>
                  </a:txBody>
                  <a:tcPr marL="90510" marR="90510" marT="45255" marB="4525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21770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6600" b="0" i="0" dirty="0" smtClean="0"/>
                        <a:t>81,2 milhões</a:t>
                      </a:r>
                      <a:endParaRPr lang="pt-BR" sz="6600" b="1" dirty="0"/>
                    </a:p>
                  </a:txBody>
                  <a:tcPr marL="90510" marR="90510" marT="45255" marB="4525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8799">
                <a:tc>
                  <a:txBody>
                    <a:bodyPr/>
                    <a:lstStyle/>
                    <a:p>
                      <a:pPr algn="ctr"/>
                      <a:r>
                        <a:rPr lang="pt-BR" sz="6600" b="1" dirty="0" smtClean="0"/>
                        <a:t>2035</a:t>
                      </a:r>
                      <a:endParaRPr lang="pt-BR" sz="6600" b="1" dirty="0"/>
                    </a:p>
                  </a:txBody>
                  <a:tcPr marL="90510" marR="90510" marT="45255" marB="4525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21770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6600" b="0" i="0" dirty="0" smtClean="0"/>
                        <a:t>84,5</a:t>
                      </a:r>
                      <a:r>
                        <a:rPr lang="pt-BR" sz="6600" b="0" i="0" baseline="0" dirty="0" smtClean="0"/>
                        <a:t> </a:t>
                      </a:r>
                      <a:r>
                        <a:rPr lang="pt-BR" sz="6600" b="0" i="0" dirty="0" smtClean="0"/>
                        <a:t>milhões</a:t>
                      </a:r>
                      <a:endParaRPr lang="pt-BR" sz="6600" b="1" dirty="0"/>
                    </a:p>
                  </a:txBody>
                  <a:tcPr marL="90510" marR="90510" marT="45255" marB="4525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8799">
                <a:tc>
                  <a:txBody>
                    <a:bodyPr/>
                    <a:lstStyle/>
                    <a:p>
                      <a:pPr algn="ctr"/>
                      <a:r>
                        <a:rPr lang="pt-BR" sz="6600" b="1" dirty="0" smtClean="0"/>
                        <a:t>2040</a:t>
                      </a:r>
                      <a:endParaRPr lang="pt-BR" sz="6600" b="1" dirty="0"/>
                    </a:p>
                  </a:txBody>
                  <a:tcPr marL="90510" marR="90510" marT="45255" marB="4525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21770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6600" b="0" i="0" dirty="0" smtClean="0"/>
                        <a:t>86,7 milhões</a:t>
                      </a:r>
                      <a:endParaRPr lang="pt-BR" sz="6600" b="1" dirty="0"/>
                    </a:p>
                  </a:txBody>
                  <a:tcPr marL="90510" marR="90510" marT="45255" marB="4525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6" name="Picture 2" descr="R:\A PUBLICIDADE (em construção)\Peças 2018\Apresentação Fabiano\fabiano\material gráfico\padroesgeometricos-0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7439" y="10498600"/>
            <a:ext cx="10964849" cy="5781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223443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R:\A PUBLICIDADE (em construção)\Peças 2018\Apresentação Fabiano\fabiano\material gráfico\padroesgeometricos-0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63974" y="9835672"/>
            <a:ext cx="10964849" cy="5781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R:\A PUBLICIDADE (em construção)\Peças 2018\Apresentação Fabiano\fabiano\material gráfico\padroesgeometricos-0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45921" y="-1747611"/>
            <a:ext cx="9118395" cy="4807924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1641473" y="3060313"/>
            <a:ext cx="21100648" cy="7478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pt-BR" sz="4800" b="1" i="1" dirty="0"/>
              <a:t>Devido às mudanças demográficas, um Brasil diferente </a:t>
            </a:r>
            <a:r>
              <a:rPr lang="pt-BR" sz="4800" b="1" i="1" dirty="0" smtClean="0"/>
              <a:t>se projeta </a:t>
            </a:r>
            <a:r>
              <a:rPr lang="pt-BR" sz="4800" b="1" i="1" dirty="0"/>
              <a:t>para </a:t>
            </a:r>
            <a:r>
              <a:rPr lang="pt-BR" sz="4800" b="1" i="1" dirty="0" smtClean="0"/>
              <a:t>o futuro</a:t>
            </a:r>
          </a:p>
          <a:p>
            <a:pPr algn="l"/>
            <a:r>
              <a:rPr lang="pt-BR" sz="4800" b="1" i="1" dirty="0" smtClean="0"/>
              <a:t>na </a:t>
            </a:r>
            <a:r>
              <a:rPr lang="pt-BR" sz="4800" b="1" i="1" dirty="0"/>
              <a:t>questão das </a:t>
            </a:r>
            <a:r>
              <a:rPr lang="pt-BR" sz="4800" b="1" i="1" dirty="0" smtClean="0"/>
              <a:t>moradias. Com </a:t>
            </a:r>
            <a:r>
              <a:rPr lang="pt-BR" sz="4800" b="1" i="1" dirty="0"/>
              <a:t>a queda das taxa de </a:t>
            </a:r>
            <a:r>
              <a:rPr lang="pt-BR" sz="4800" b="1" i="1" dirty="0" smtClean="0"/>
              <a:t>mortalidade, até </a:t>
            </a:r>
            <a:r>
              <a:rPr lang="pt-BR" sz="4800" b="1" i="1" dirty="0"/>
              <a:t>2040 </a:t>
            </a:r>
            <a:r>
              <a:rPr lang="pt-BR" sz="4800" b="1" i="1" dirty="0" smtClean="0"/>
              <a:t>haverá</a:t>
            </a:r>
          </a:p>
          <a:p>
            <a:pPr algn="l"/>
            <a:r>
              <a:rPr lang="pt-BR" sz="4800" b="1" i="1" dirty="0" smtClean="0"/>
              <a:t>menor </a:t>
            </a:r>
            <a:r>
              <a:rPr lang="pt-BR" sz="4800" b="1" i="1" dirty="0"/>
              <a:t>pressão por domicílios, menos </a:t>
            </a:r>
            <a:r>
              <a:rPr lang="pt-BR" sz="4800" b="1" i="1" dirty="0" smtClean="0"/>
              <a:t>pessoas sob o mesmo </a:t>
            </a:r>
            <a:r>
              <a:rPr lang="pt-BR" sz="4800" b="1" i="1" dirty="0"/>
              <a:t>teto e mais </a:t>
            </a:r>
            <a:r>
              <a:rPr lang="pt-BR" sz="4800" b="1" i="1" dirty="0" smtClean="0"/>
              <a:t>cidadãos</a:t>
            </a:r>
          </a:p>
          <a:p>
            <a:pPr algn="l"/>
            <a:r>
              <a:rPr lang="pt-BR" sz="4800" b="1" i="1" dirty="0" smtClean="0"/>
              <a:t>vivendo </a:t>
            </a:r>
            <a:r>
              <a:rPr lang="pt-BR" sz="4800" b="1" i="1" dirty="0"/>
              <a:t>solitariamente</a:t>
            </a:r>
            <a:r>
              <a:rPr lang="pt-BR" sz="4800" b="1" i="1" dirty="0" smtClean="0"/>
              <a:t>.</a:t>
            </a:r>
          </a:p>
          <a:p>
            <a:pPr algn="l"/>
            <a:r>
              <a:rPr lang="pt-BR" sz="4800" b="1" i="1" dirty="0"/>
              <a:t/>
            </a:r>
            <a:br>
              <a:rPr lang="pt-BR" sz="4800" b="1" i="1" dirty="0"/>
            </a:br>
            <a:r>
              <a:rPr lang="pt-BR" sz="4800" b="1" i="1" dirty="0" smtClean="0"/>
              <a:t>A </a:t>
            </a:r>
            <a:r>
              <a:rPr lang="pt-BR" sz="4800" b="1" i="1" dirty="0"/>
              <a:t>própria </a:t>
            </a:r>
            <a:r>
              <a:rPr lang="pt-BR" sz="4800" b="1" i="1" dirty="0" smtClean="0"/>
              <a:t>residência vai </a:t>
            </a:r>
            <a:r>
              <a:rPr lang="pt-BR" sz="4800" b="1" i="1" dirty="0"/>
              <a:t>se tornar cada vez mais os locais onde mais </a:t>
            </a:r>
            <a:r>
              <a:rPr lang="pt-BR" sz="4800" b="1" i="1" dirty="0" smtClean="0"/>
              <a:t>brasileiros</a:t>
            </a:r>
          </a:p>
          <a:p>
            <a:pPr algn="l"/>
            <a:r>
              <a:rPr lang="pt-BR" sz="4800" b="1" i="1" dirty="0" smtClean="0"/>
              <a:t>irão </a:t>
            </a:r>
            <a:r>
              <a:rPr lang="pt-BR" sz="4800" b="1" i="1" dirty="0"/>
              <a:t>trabalhar. </a:t>
            </a:r>
            <a:endParaRPr lang="pt-BR" sz="4800" b="1" i="1" dirty="0" smtClean="0"/>
          </a:p>
          <a:p>
            <a:pPr algn="l"/>
            <a:endParaRPr lang="pt-BR" sz="4800" b="1" i="1" dirty="0"/>
          </a:p>
          <a:p>
            <a:pPr algn="l"/>
            <a:r>
              <a:rPr lang="pt-BR" sz="4800" b="1" i="1" dirty="0"/>
              <a:t>Projeta-se também que a busca por aluguéis tende a crescer </a:t>
            </a:r>
            <a:r>
              <a:rPr lang="pt-BR" sz="4800" b="1" i="1" dirty="0" smtClean="0"/>
              <a:t>proporcionalmente</a:t>
            </a:r>
          </a:p>
          <a:p>
            <a:pPr algn="l"/>
            <a:r>
              <a:rPr lang="pt-BR" sz="4800" b="1" i="1" dirty="0" smtClean="0"/>
              <a:t>em </a:t>
            </a:r>
            <a:r>
              <a:rPr lang="pt-BR" sz="4800" b="1" i="1" dirty="0"/>
              <a:t>relação à compra da casa </a:t>
            </a:r>
            <a:r>
              <a:rPr lang="pt-BR" sz="4800" b="1" i="1" dirty="0" smtClean="0"/>
              <a:t>própria.</a:t>
            </a:r>
            <a:endParaRPr lang="pt-BR" sz="4800" b="1" i="1" dirty="0"/>
          </a:p>
        </p:txBody>
      </p:sp>
      <p:sp>
        <p:nvSpPr>
          <p:cNvPr id="5" name="CaixaDeTexto 4"/>
          <p:cNvSpPr txBox="1"/>
          <p:nvPr/>
        </p:nvSpPr>
        <p:spPr>
          <a:xfrm>
            <a:off x="831047" y="12334197"/>
            <a:ext cx="1617462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800" dirty="0" smtClean="0"/>
              <a:t>Fonte: </a:t>
            </a:r>
            <a:r>
              <a:rPr lang="pt-BR" sz="4800" dirty="0"/>
              <a:t>Demanda Futura Por Moradias – Ministério das Cidades. </a:t>
            </a:r>
          </a:p>
        </p:txBody>
      </p:sp>
    </p:spTree>
    <p:extLst>
      <p:ext uri="{BB962C8B-B14F-4D97-AF65-F5344CB8AC3E}">
        <p14:creationId xmlns:p14="http://schemas.microsoft.com/office/powerpoint/2010/main" val="239143741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R:\A PUBLICIDADE (em construção)\Peças 2018\Apresentação Fabiano\fabiano\fotos\39746473312_564d44fccb_k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61" r="25561"/>
          <a:stretch/>
        </p:blipFill>
        <p:spPr bwMode="auto">
          <a:xfrm>
            <a:off x="14325600" y="0"/>
            <a:ext cx="10058399" cy="137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ângulo com Canto Diagonal Aparado 2"/>
          <p:cNvSpPr/>
          <p:nvPr/>
        </p:nvSpPr>
        <p:spPr>
          <a:xfrm>
            <a:off x="604287" y="811847"/>
            <a:ext cx="23144713" cy="2105898"/>
          </a:xfrm>
          <a:prstGeom prst="snip2DiagRect">
            <a:avLst/>
          </a:prstGeom>
          <a:solidFill>
            <a:schemeClr val="accent6">
              <a:lumMod val="75000"/>
              <a:alpha val="8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pt-BR" sz="108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bas Neue" pitchFamily="34" charset="0"/>
              </a:rPr>
              <a:t>Aperfeiçoamentos do </a:t>
            </a:r>
            <a:r>
              <a:rPr lang="pt-BR" sz="10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bas Neue" pitchFamily="34" charset="0"/>
              </a:rPr>
              <a:t>p</a:t>
            </a:r>
            <a:r>
              <a:rPr lang="pt-BR" sz="108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bas Neue" pitchFamily="34" charset="0"/>
              </a:rPr>
              <a:t>rograma</a:t>
            </a:r>
            <a:endParaRPr kumimoji="0" lang="pt-BR" sz="108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Tx/>
              <a:latin typeface="Bebas Neue" pitchFamily="34" charset="0"/>
              <a:sym typeface="Gill Sans"/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604287" y="4435424"/>
            <a:ext cx="13459134" cy="60016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pt-BR" sz="4800" dirty="0" smtClean="0"/>
              <a:t>• Distribuição </a:t>
            </a:r>
            <a:r>
              <a:rPr lang="pt-BR" sz="4800" dirty="0"/>
              <a:t>das metas de acordo com o </a:t>
            </a:r>
            <a:r>
              <a:rPr lang="pt-BR" sz="4800" dirty="0" smtClean="0"/>
              <a:t>déficit</a:t>
            </a:r>
          </a:p>
          <a:p>
            <a:pPr algn="l"/>
            <a:r>
              <a:rPr lang="pt-BR" sz="4800" dirty="0"/>
              <a:t> </a:t>
            </a:r>
            <a:r>
              <a:rPr lang="pt-BR" sz="4800" dirty="0" smtClean="0"/>
              <a:t>  habitacional.</a:t>
            </a:r>
          </a:p>
          <a:p>
            <a:pPr algn="l"/>
            <a:endParaRPr lang="pt-BR" sz="4800" dirty="0"/>
          </a:p>
          <a:p>
            <a:pPr algn="l"/>
            <a:r>
              <a:rPr lang="pt-BR" sz="4800" dirty="0" smtClean="0"/>
              <a:t>• Seleção </a:t>
            </a:r>
            <a:r>
              <a:rPr lang="pt-BR" sz="4800" dirty="0"/>
              <a:t>apenas nos municípios cujo </a:t>
            </a:r>
            <a:r>
              <a:rPr lang="pt-BR" sz="4800" dirty="0" smtClean="0"/>
              <a:t>atendimento</a:t>
            </a:r>
          </a:p>
          <a:p>
            <a:pPr algn="l"/>
            <a:r>
              <a:rPr lang="pt-BR" sz="4800" dirty="0" smtClean="0"/>
              <a:t>   do programa foi </a:t>
            </a:r>
            <a:r>
              <a:rPr lang="pt-BR" sz="4800" dirty="0"/>
              <a:t>inferior a 50% do </a:t>
            </a:r>
            <a:r>
              <a:rPr lang="pt-BR" sz="4800" dirty="0" smtClean="0"/>
              <a:t>déficit.</a:t>
            </a:r>
          </a:p>
          <a:p>
            <a:pPr algn="l"/>
            <a:endParaRPr lang="pt-BR" sz="4800" dirty="0"/>
          </a:p>
          <a:p>
            <a:pPr algn="l"/>
            <a:r>
              <a:rPr lang="pt-BR" sz="4800" dirty="0" smtClean="0"/>
              <a:t>• Prioridade </a:t>
            </a:r>
            <a:r>
              <a:rPr lang="pt-BR" sz="4800" dirty="0"/>
              <a:t>a município com déficit elevado e </a:t>
            </a:r>
            <a:r>
              <a:rPr lang="pt-BR" sz="4800" dirty="0" smtClean="0"/>
              <a:t>pouco</a:t>
            </a:r>
          </a:p>
          <a:p>
            <a:pPr algn="l"/>
            <a:r>
              <a:rPr lang="pt-BR" sz="4800" dirty="0" smtClean="0"/>
              <a:t>   atendido pelo programa.</a:t>
            </a:r>
          </a:p>
        </p:txBody>
      </p:sp>
      <p:pic>
        <p:nvPicPr>
          <p:cNvPr id="5" name="Picture 2" descr="R:\A PUBLICIDADE (em construção)\Peças 2018\Apresentação Fabiano\fabiano\material gráfico\padroesgeometricos-0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53631" y="8943043"/>
            <a:ext cx="10964849" cy="5781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683498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R:\A PUBLICIDADE (em construção)\Peças 2018\Apresentação Fabiano\fabiano\fotos\39746473312_564d44fccb_k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61" r="25561"/>
          <a:stretch/>
        </p:blipFill>
        <p:spPr bwMode="auto">
          <a:xfrm>
            <a:off x="14325600" y="0"/>
            <a:ext cx="10058399" cy="137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ângulo com Canto Diagonal Aparado 2"/>
          <p:cNvSpPr/>
          <p:nvPr/>
        </p:nvSpPr>
        <p:spPr>
          <a:xfrm>
            <a:off x="1059198" y="811847"/>
            <a:ext cx="22893002" cy="2105898"/>
          </a:xfrm>
          <a:prstGeom prst="snip2DiagRect">
            <a:avLst/>
          </a:prstGeom>
          <a:solidFill>
            <a:schemeClr val="accent6">
              <a:lumMod val="75000"/>
              <a:alpha val="8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pt-BR" sz="108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bas Neue" pitchFamily="34" charset="0"/>
              </a:rPr>
              <a:t>Aperfeiçoamentos do programa </a:t>
            </a:r>
            <a:endParaRPr kumimoji="0" lang="pt-BR" sz="108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Tx/>
              <a:latin typeface="Bebas Neue" pitchFamily="34" charset="0"/>
              <a:sym typeface="Gill Sans"/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1037424" y="3376650"/>
            <a:ext cx="13288176" cy="89562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pt-BR" sz="4800" b="1" dirty="0" smtClean="0"/>
              <a:t>Exigência </a:t>
            </a:r>
            <a:r>
              <a:rPr lang="pt-BR" sz="4800" b="1" dirty="0"/>
              <a:t>de infraestrutura: </a:t>
            </a:r>
            <a:r>
              <a:rPr lang="pt-BR" sz="4800" dirty="0"/>
              <a:t>proximidade a </a:t>
            </a:r>
            <a:r>
              <a:rPr lang="pt-BR" sz="4800" dirty="0" smtClean="0"/>
              <a:t>escolas,</a:t>
            </a:r>
          </a:p>
          <a:p>
            <a:pPr algn="l"/>
            <a:r>
              <a:rPr lang="pt-BR" sz="4800" dirty="0" smtClean="0"/>
              <a:t>Agências bancárias</a:t>
            </a:r>
            <a:r>
              <a:rPr lang="pt-BR" sz="4800" dirty="0"/>
              <a:t>, agência dos Correios, </a:t>
            </a:r>
            <a:r>
              <a:rPr lang="pt-BR" sz="4800" dirty="0" smtClean="0"/>
              <a:t>lotérica,</a:t>
            </a:r>
          </a:p>
          <a:p>
            <a:pPr algn="l"/>
            <a:r>
              <a:rPr lang="pt-BR" sz="4800" dirty="0" smtClean="0"/>
              <a:t>ponto </a:t>
            </a:r>
            <a:r>
              <a:rPr lang="pt-BR" sz="4800" dirty="0"/>
              <a:t>de </a:t>
            </a:r>
            <a:r>
              <a:rPr lang="pt-BR" sz="4800" dirty="0" smtClean="0"/>
              <a:t>ônibus, água </a:t>
            </a:r>
            <a:r>
              <a:rPr lang="pt-BR" sz="4800" dirty="0"/>
              <a:t>encanada, iluminação, </a:t>
            </a:r>
            <a:r>
              <a:rPr lang="pt-BR" sz="4800" dirty="0" smtClean="0"/>
              <a:t>rede</a:t>
            </a:r>
          </a:p>
          <a:p>
            <a:pPr algn="l"/>
            <a:r>
              <a:rPr lang="pt-BR" sz="4800" dirty="0" smtClean="0"/>
              <a:t>de </a:t>
            </a:r>
            <a:r>
              <a:rPr lang="pt-BR" sz="4800" dirty="0"/>
              <a:t>esgotos </a:t>
            </a:r>
            <a:r>
              <a:rPr lang="pt-BR" sz="4800" dirty="0" smtClean="0"/>
              <a:t>e pavimentação.</a:t>
            </a:r>
            <a:br>
              <a:rPr lang="pt-BR" sz="4800" dirty="0" smtClean="0"/>
            </a:br>
            <a:endParaRPr lang="pt-BR" sz="4800" dirty="0"/>
          </a:p>
          <a:p>
            <a:pPr algn="l"/>
            <a:r>
              <a:rPr lang="pt-BR" sz="4800" dirty="0" smtClean="0"/>
              <a:t>- Mínimo </a:t>
            </a:r>
            <a:r>
              <a:rPr lang="pt-BR" sz="4800" dirty="0"/>
              <a:t>de 3% das unidades adaptadas a </a:t>
            </a:r>
            <a:r>
              <a:rPr lang="pt-BR" sz="4800" dirty="0" smtClean="0"/>
              <a:t>pessoas</a:t>
            </a:r>
          </a:p>
          <a:p>
            <a:pPr algn="l"/>
            <a:r>
              <a:rPr lang="pt-BR" sz="4800" dirty="0"/>
              <a:t> </a:t>
            </a:r>
            <a:r>
              <a:rPr lang="pt-BR" sz="4800" dirty="0" smtClean="0"/>
              <a:t>  com deficiência.</a:t>
            </a:r>
          </a:p>
          <a:p>
            <a:pPr algn="l"/>
            <a:endParaRPr lang="pt-BR" sz="4800" dirty="0"/>
          </a:p>
          <a:p>
            <a:pPr algn="l"/>
            <a:r>
              <a:rPr lang="pt-BR" sz="4800" dirty="0" smtClean="0"/>
              <a:t>- Mínimo </a:t>
            </a:r>
            <a:r>
              <a:rPr lang="pt-BR" sz="4800" dirty="0"/>
              <a:t>de 3% das unidades destinadas a </a:t>
            </a:r>
            <a:r>
              <a:rPr lang="pt-BR" sz="4800" dirty="0" smtClean="0"/>
              <a:t>idosos.</a:t>
            </a:r>
          </a:p>
          <a:p>
            <a:pPr marL="685800" indent="-685800" algn="l">
              <a:buFontTx/>
              <a:buChar char="-"/>
            </a:pPr>
            <a:endParaRPr lang="pt-BR" sz="4800" dirty="0"/>
          </a:p>
          <a:p>
            <a:pPr algn="l"/>
            <a:r>
              <a:rPr lang="pt-BR" sz="4800" dirty="0" smtClean="0"/>
              <a:t>- Porte </a:t>
            </a:r>
            <a:r>
              <a:rPr lang="pt-BR" sz="4800" dirty="0"/>
              <a:t>do empreendimento </a:t>
            </a:r>
            <a:r>
              <a:rPr lang="pt-BR" sz="4800" dirty="0" smtClean="0"/>
              <a:t>diretamente relacionado ao tamanho do município.</a:t>
            </a:r>
            <a:endParaRPr lang="pt-BR" sz="4800" b="1" dirty="0"/>
          </a:p>
        </p:txBody>
      </p:sp>
      <p:pic>
        <p:nvPicPr>
          <p:cNvPr id="5" name="Picture 2" descr="R:\A PUBLICIDADE (em construção)\Peças 2018\Apresentação Fabiano\fabiano\material gráfico\padroesgeometricos-0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53631" y="8943043"/>
            <a:ext cx="10964849" cy="5781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051042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foto5.jpg"/>
          <p:cNvPicPr>
            <a:picLocks noChangeAspect="1"/>
          </p:cNvPicPr>
          <p:nvPr/>
        </p:nvPicPr>
        <p:blipFill rotWithShape="1">
          <a:blip r:embed="rId2" cstate="print">
            <a:extLst/>
          </a:blip>
          <a:srcRect l="37200" r="6828"/>
          <a:stretch/>
        </p:blipFill>
        <p:spPr>
          <a:xfrm>
            <a:off x="0" y="0"/>
            <a:ext cx="12192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CaixaDeTexto 6"/>
          <p:cNvSpPr txBox="1"/>
          <p:nvPr/>
        </p:nvSpPr>
        <p:spPr>
          <a:xfrm>
            <a:off x="15069053" y="4609214"/>
            <a:ext cx="6285374" cy="281102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t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BR" sz="88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sym typeface="Gill Sans"/>
              </a:rPr>
              <a:t>MINHA CASA</a:t>
            </a: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BR" sz="88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sym typeface="Gill Sans"/>
              </a:rPr>
              <a:t>MINHA VIDA</a:t>
            </a:r>
            <a:endParaRPr kumimoji="0" lang="pt-BR" sz="88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 panose="020F0502020204030204" pitchFamily="34" charset="0"/>
              <a:sym typeface="Gill Sans"/>
            </a:endParaRPr>
          </a:p>
        </p:txBody>
      </p:sp>
      <p:pic>
        <p:nvPicPr>
          <p:cNvPr id="1026" name="Picture 2" descr="R:\A PUBLICIDADE (em construção)\Peças 2018\Apresentação Fabiano\fabiano\material gráfico\padroesgeometricos-0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61186" y="-1114268"/>
            <a:ext cx="10964849" cy="5781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R:\A PUBLICIDADE (em construção)\Peças 2018\Apresentação Fabiano\fabiano\material gráfico\padroesgeometricos-0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30599" y="11625040"/>
            <a:ext cx="9118395" cy="4807924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aixaDeTexto 8"/>
          <p:cNvSpPr txBox="1"/>
          <p:nvPr/>
        </p:nvSpPr>
        <p:spPr>
          <a:xfrm>
            <a:off x="12860916" y="7978782"/>
            <a:ext cx="9813584" cy="391902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t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BR" sz="88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sym typeface="Gill Sans"/>
              </a:rPr>
              <a:t>• </a:t>
            </a:r>
            <a:r>
              <a:rPr kumimoji="0" lang="pt-BR" sz="80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sym typeface="Gill Sans"/>
              </a:rPr>
              <a:t>GRANDES NÚMEROS</a:t>
            </a: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BR" sz="8000" b="1" dirty="0" smtClean="0">
                <a:latin typeface="Calibri" panose="020F0502020204030204" pitchFamily="34" charset="0"/>
              </a:rPr>
              <a:t>• DESAFIOS</a:t>
            </a: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BR" sz="80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sym typeface="Gill Sans"/>
              </a:rPr>
              <a:t>•</a:t>
            </a:r>
            <a:r>
              <a:rPr kumimoji="0" lang="pt-BR" sz="8000" b="1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sym typeface="Gill Sans"/>
              </a:rPr>
              <a:t> SOLUÇÕES</a:t>
            </a:r>
            <a:endParaRPr kumimoji="0" lang="pt-BR" sz="80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 panose="020F0502020204030204" pitchFamily="34" charset="0"/>
              <a:sym typeface="Gill Sans"/>
            </a:endParaRPr>
          </a:p>
        </p:txBody>
      </p:sp>
      <p:sp>
        <p:nvSpPr>
          <p:cNvPr id="12" name="Retângulo com Canto Diagonal Aparado 11"/>
          <p:cNvSpPr/>
          <p:nvPr/>
        </p:nvSpPr>
        <p:spPr>
          <a:xfrm>
            <a:off x="9728310" y="-128449"/>
            <a:ext cx="13520310" cy="4419937"/>
          </a:xfrm>
          <a:prstGeom prst="snip2DiagRect">
            <a:avLst/>
          </a:prstGeom>
          <a:solidFill>
            <a:schemeClr val="accent6">
              <a:lumMod val="75000"/>
              <a:alpha val="8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BR" sz="9600" b="0" i="0" u="none" strike="noStrike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Bebas Neue" pitchFamily="34" charset="0"/>
                <a:sym typeface="Gill Sans"/>
              </a:rPr>
              <a:t>HABITAÇÃO</a:t>
            </a:r>
            <a:r>
              <a:rPr kumimoji="0" lang="pt-BR" sz="13800" b="0" i="0" u="none" strike="noStrike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Bebas Neue" pitchFamily="34" charset="0"/>
                <a:sym typeface="Gill Sans"/>
              </a:rPr>
              <a:t> </a:t>
            </a:r>
            <a:r>
              <a:rPr kumimoji="0" lang="pt-BR" sz="9600" b="0" i="0" u="none" strike="noStrike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Bebas Neue" pitchFamily="34" charset="0"/>
                <a:sym typeface="Gill Sans"/>
              </a:rPr>
              <a:t>BRASILEIRA</a:t>
            </a:r>
            <a:endParaRPr kumimoji="0" lang="pt-BR" sz="96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Bebas Neue" pitchFamily="34" charset="0"/>
              <a:sym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251214286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0292943" y="3733649"/>
            <a:ext cx="13430657" cy="80945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pt-BR" sz="4000" dirty="0" smtClean="0">
                <a:solidFill>
                  <a:schemeClr val="tx1"/>
                </a:solidFill>
              </a:rPr>
              <a:t>Recursos </a:t>
            </a:r>
            <a:r>
              <a:rPr lang="pt-BR" sz="4000" dirty="0">
                <a:solidFill>
                  <a:schemeClr val="tx1"/>
                </a:solidFill>
              </a:rPr>
              <a:t>para a compra </a:t>
            </a:r>
            <a:r>
              <a:rPr lang="pt-BR" sz="4000" dirty="0" smtClean="0">
                <a:solidFill>
                  <a:schemeClr val="tx1"/>
                </a:solidFill>
              </a:rPr>
              <a:t>de material </a:t>
            </a:r>
            <a:r>
              <a:rPr lang="pt-BR" sz="4000" dirty="0">
                <a:solidFill>
                  <a:schemeClr val="tx1"/>
                </a:solidFill>
              </a:rPr>
              <a:t>de </a:t>
            </a:r>
            <a:r>
              <a:rPr lang="pt-BR" sz="4000" dirty="0" smtClean="0">
                <a:solidFill>
                  <a:schemeClr val="tx1"/>
                </a:solidFill>
              </a:rPr>
              <a:t>construção e assistência técnica</a:t>
            </a:r>
            <a:endParaRPr lang="pt-BR" sz="4000" dirty="0">
              <a:solidFill>
                <a:schemeClr val="tx1"/>
              </a:solidFill>
            </a:endParaRPr>
          </a:p>
          <a:p>
            <a:pPr algn="l"/>
            <a:endParaRPr lang="pt-BR" sz="4000" dirty="0">
              <a:solidFill>
                <a:schemeClr val="tx1"/>
              </a:solidFill>
            </a:endParaRP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pt-BR" sz="4000" dirty="0" smtClean="0">
                <a:solidFill>
                  <a:schemeClr val="tx1"/>
                </a:solidFill>
              </a:rPr>
              <a:t>Beneficiários responsáveis </a:t>
            </a:r>
            <a:r>
              <a:rPr lang="pt-BR" sz="4000" dirty="0">
                <a:solidFill>
                  <a:schemeClr val="tx1"/>
                </a:solidFill>
              </a:rPr>
              <a:t>pela mão de </a:t>
            </a:r>
            <a:r>
              <a:rPr lang="pt-BR" sz="4000" dirty="0" smtClean="0">
                <a:solidFill>
                  <a:schemeClr val="tx1"/>
                </a:solidFill>
              </a:rPr>
              <a:t>obra</a:t>
            </a:r>
            <a:r>
              <a:rPr lang="pt-BR" sz="4000" dirty="0">
                <a:solidFill>
                  <a:schemeClr val="tx1"/>
                </a:solidFill>
              </a:rPr>
              <a:t/>
            </a:r>
            <a:br>
              <a:rPr lang="pt-BR" sz="4000" dirty="0">
                <a:solidFill>
                  <a:schemeClr val="tx1"/>
                </a:solidFill>
              </a:rPr>
            </a:br>
            <a:endParaRPr lang="pt-BR" sz="4000" dirty="0">
              <a:solidFill>
                <a:schemeClr val="tx1"/>
              </a:solidFill>
            </a:endParaRP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pt-BR" sz="4000" dirty="0" smtClean="0">
                <a:solidFill>
                  <a:schemeClr val="tx1"/>
                </a:solidFill>
              </a:rPr>
              <a:t>Renda </a:t>
            </a:r>
            <a:r>
              <a:rPr lang="pt-BR" sz="4000" dirty="0">
                <a:solidFill>
                  <a:schemeClr val="tx1"/>
                </a:solidFill>
              </a:rPr>
              <a:t>familiar até R$ 2.811 por </a:t>
            </a:r>
            <a:r>
              <a:rPr lang="pt-BR" sz="4000" dirty="0" smtClean="0">
                <a:solidFill>
                  <a:schemeClr val="tx1"/>
                </a:solidFill>
              </a:rPr>
              <a:t>mês </a:t>
            </a:r>
            <a:endParaRPr lang="pt-BR" sz="4000" dirty="0">
              <a:solidFill>
                <a:schemeClr val="tx1"/>
              </a:solidFill>
            </a:endParaRPr>
          </a:p>
          <a:p>
            <a:pPr marL="571500" indent="-571500" algn="l">
              <a:buFont typeface="Arial" panose="020B0604020202020204" pitchFamily="34" charset="0"/>
              <a:buChar char="•"/>
            </a:pPr>
            <a:endParaRPr lang="pt-BR" sz="4000" dirty="0">
              <a:solidFill>
                <a:schemeClr val="tx1"/>
              </a:solidFill>
            </a:endParaRP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pt-BR" sz="4000" dirty="0" smtClean="0">
                <a:solidFill>
                  <a:schemeClr val="tx1"/>
                </a:solidFill>
              </a:rPr>
              <a:t>Sistema </a:t>
            </a:r>
            <a:r>
              <a:rPr lang="pt-BR" sz="4000" dirty="0">
                <a:solidFill>
                  <a:schemeClr val="tx1"/>
                </a:solidFill>
              </a:rPr>
              <a:t>de controle informatizado </a:t>
            </a:r>
            <a:r>
              <a:rPr lang="pt-BR" sz="4000" dirty="0" smtClean="0">
                <a:solidFill>
                  <a:schemeClr val="tx1"/>
                </a:solidFill>
              </a:rPr>
              <a:t>em fase de produção</a:t>
            </a:r>
            <a:endParaRPr lang="pt-BR" sz="4000" dirty="0">
              <a:solidFill>
                <a:schemeClr val="tx1"/>
              </a:solidFill>
            </a:endParaRPr>
          </a:p>
          <a:p>
            <a:pPr marL="571500" indent="-571500" algn="l">
              <a:buFont typeface="Arial" panose="020B0604020202020204" pitchFamily="34" charset="0"/>
              <a:buChar char="•"/>
            </a:pPr>
            <a:endParaRPr lang="pt-BR" sz="4000" dirty="0">
              <a:solidFill>
                <a:schemeClr val="tx1"/>
              </a:solidFill>
            </a:endParaRP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pt-BR" sz="4000" dirty="0" smtClean="0">
                <a:solidFill>
                  <a:schemeClr val="tx1"/>
                </a:solidFill>
              </a:rPr>
              <a:t>95 </a:t>
            </a:r>
            <a:r>
              <a:rPr lang="pt-BR" sz="4000" dirty="0">
                <a:solidFill>
                  <a:schemeClr val="tx1"/>
                </a:solidFill>
              </a:rPr>
              <a:t>municípios </a:t>
            </a:r>
            <a:r>
              <a:rPr lang="pt-BR" sz="4000" dirty="0" smtClean="0">
                <a:solidFill>
                  <a:schemeClr val="tx1"/>
                </a:solidFill>
              </a:rPr>
              <a:t>com contratos assinados 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endParaRPr lang="pt-BR" sz="4000" dirty="0" smtClean="0">
              <a:solidFill>
                <a:schemeClr val="tx1"/>
              </a:solidFill>
            </a:endParaRP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pt-BR" sz="4000" dirty="0" smtClean="0">
                <a:solidFill>
                  <a:schemeClr val="tx1"/>
                </a:solidFill>
              </a:rPr>
              <a:t>59 municípios em fase de contratação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endParaRPr lang="pt-BR" sz="4000" dirty="0" smtClean="0">
              <a:solidFill>
                <a:schemeClr val="tx1"/>
              </a:solidFill>
            </a:endParaRPr>
          </a:p>
        </p:txBody>
      </p:sp>
      <p:pic>
        <p:nvPicPr>
          <p:cNvPr id="5" name="Picture 2" descr="R:\A PUBLICIDADE (em construção)\Peças 2018\Apresentação Fabiano\fabiano\material gráfico\padroesgeometricos-0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92446" y="8643854"/>
            <a:ext cx="10385594" cy="5476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ângulo com Canto Diagonal Aparado 2"/>
          <p:cNvSpPr/>
          <p:nvPr/>
        </p:nvSpPr>
        <p:spPr>
          <a:xfrm>
            <a:off x="1320801" y="1185459"/>
            <a:ext cx="22013420" cy="2105898"/>
          </a:xfrm>
          <a:prstGeom prst="snip2DiagRect">
            <a:avLst/>
          </a:prstGeom>
          <a:solidFill>
            <a:schemeClr val="accent6">
              <a:lumMod val="75000"/>
              <a:alpha val="8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BR" sz="10800" b="0" i="0" u="none" strike="noStrike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Bebas Neue" pitchFamily="34" charset="0"/>
                <a:sym typeface="Gill Sans"/>
              </a:rPr>
              <a:t>CARTÃO REFORMA</a:t>
            </a:r>
            <a:endParaRPr kumimoji="0" lang="pt-BR" sz="108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Tx/>
              <a:latin typeface="Bebas Neue" pitchFamily="34" charset="0"/>
              <a:sym typeface="Gill Sans"/>
            </a:endParaRPr>
          </a:p>
        </p:txBody>
      </p:sp>
      <p:pic>
        <p:nvPicPr>
          <p:cNvPr id="12292" name="Picture 4" descr="R:\A PUBLICIDADE (em construção)\Peças 2017\Cartao Reforma Pack\MockUp transp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1258" y="7214196"/>
            <a:ext cx="91440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R:\A PUBLICIDADE (em construção)\Peças 2017\Cartao Reforma Pack\hand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48581" y="2960889"/>
            <a:ext cx="8244349" cy="10762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122672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R:\A PUBLICIDADE (em construção)\Peças 2018\Apresentação Fabiano\fabiano\fotos\39778347891_c3cfa4e04a_k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07"/>
          <a:stretch/>
        </p:blipFill>
        <p:spPr bwMode="auto">
          <a:xfrm>
            <a:off x="12161520" y="0"/>
            <a:ext cx="12222480" cy="137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ixaDeTexto 6"/>
          <p:cNvSpPr txBox="1"/>
          <p:nvPr/>
        </p:nvSpPr>
        <p:spPr>
          <a:xfrm>
            <a:off x="2772370" y="4667250"/>
            <a:ext cx="6530635" cy="187230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t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BR" sz="115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sym typeface="Gill Sans"/>
              </a:rPr>
              <a:t>2009-2017</a:t>
            </a:r>
            <a:endParaRPr kumimoji="0" lang="pt-BR" sz="115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 panose="020F0502020204030204" pitchFamily="34" charset="0"/>
              <a:sym typeface="Gill Sans"/>
            </a:endParaRPr>
          </a:p>
        </p:txBody>
      </p:sp>
      <p:graphicFrame>
        <p:nvGraphicFramePr>
          <p:cNvPr id="10" name="Tabela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4491070"/>
              </p:ext>
            </p:extLst>
          </p:nvPr>
        </p:nvGraphicFramePr>
        <p:xfrm>
          <a:off x="981592" y="7450782"/>
          <a:ext cx="10112189" cy="3666141"/>
        </p:xfrm>
        <a:graphic>
          <a:graphicData uri="http://schemas.openxmlformats.org/drawingml/2006/table">
            <a:tbl>
              <a:tblPr bandRow="1">
                <a:tableStyleId>{AF606853-7671-496A-8E4F-DF71F8EC918B}</a:tableStyleId>
              </a:tblPr>
              <a:tblGrid>
                <a:gridCol w="7189441"/>
                <a:gridCol w="2922748"/>
              </a:tblGrid>
              <a:tr h="934077">
                <a:tc>
                  <a:txBody>
                    <a:bodyPr/>
                    <a:lstStyle/>
                    <a:p>
                      <a:r>
                        <a:rPr lang="pt-BR" sz="5200" dirty="0" smtClean="0"/>
                        <a:t>UNIDADES </a:t>
                      </a:r>
                      <a:r>
                        <a:rPr lang="pt-BR" sz="5200" baseline="0" dirty="0" smtClean="0"/>
                        <a:t>CONTRATADAS</a:t>
                      </a:r>
                      <a:endParaRPr lang="pt-BR" sz="5200" b="1" i="0" dirty="0"/>
                    </a:p>
                  </a:txBody>
                  <a:tcPr marL="71430" marR="71430" marT="35715" marB="3571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8255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4800" dirty="0" smtClean="0"/>
                        <a:t>5.038.534</a:t>
                      </a:r>
                      <a:endParaRPr lang="pt-BR" sz="4800" b="1" dirty="0" smtClean="0">
                        <a:latin typeface="Calibri" panose="020F0502020204030204" pitchFamily="34" charset="0"/>
                      </a:endParaRPr>
                    </a:p>
                  </a:txBody>
                  <a:tcPr marL="71430" marR="71430" marT="35715" marB="3571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934077">
                <a:tc>
                  <a:txBody>
                    <a:bodyPr/>
                    <a:lstStyle/>
                    <a:p>
                      <a:r>
                        <a:rPr lang="pt-BR" sz="5200" dirty="0" smtClean="0"/>
                        <a:t>UNIDADES CONCLUÍDAS</a:t>
                      </a:r>
                      <a:endParaRPr lang="pt-BR" sz="5200" b="1" dirty="0"/>
                    </a:p>
                  </a:txBody>
                  <a:tcPr marL="71430" marR="71430" marT="35715" marB="3571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8255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4800" dirty="0" smtClean="0"/>
                        <a:t>4.110.543</a:t>
                      </a:r>
                      <a:endParaRPr lang="pt-BR" sz="2800" b="1" dirty="0"/>
                    </a:p>
                  </a:txBody>
                  <a:tcPr marL="71430" marR="71430" marT="35715" marB="3571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934077">
                <a:tc>
                  <a:txBody>
                    <a:bodyPr/>
                    <a:lstStyle/>
                    <a:p>
                      <a:r>
                        <a:rPr lang="pt-BR" sz="5200" dirty="0" smtClean="0"/>
                        <a:t>UNIDADES ENTREGUES</a:t>
                      </a:r>
                      <a:endParaRPr lang="pt-BR" sz="5200" b="1" dirty="0"/>
                    </a:p>
                  </a:txBody>
                  <a:tcPr marL="71430" marR="71430" marT="35715" marB="3571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8255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4800" dirty="0" smtClean="0"/>
                        <a:t>3.683.077</a:t>
                      </a:r>
                      <a:endParaRPr lang="pt-BR" sz="4800" b="1" dirty="0"/>
                    </a:p>
                  </a:txBody>
                  <a:tcPr marL="71430" marR="71430" marT="35715" marB="3571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91186">
                <a:tc gridSpan="2">
                  <a:txBody>
                    <a:bodyPr/>
                    <a:lstStyle/>
                    <a:p>
                      <a:pPr algn="ctr"/>
                      <a:r>
                        <a:rPr lang="pt-BR" sz="5200" dirty="0" smtClean="0"/>
                        <a:t>VALOR: R$</a:t>
                      </a:r>
                      <a:r>
                        <a:rPr lang="pt-BR" sz="5200" baseline="0" dirty="0" smtClean="0"/>
                        <a:t> </a:t>
                      </a:r>
                      <a:r>
                        <a:rPr lang="pt-BR" sz="5200" dirty="0" smtClean="0"/>
                        <a:t>398,6 Bilhões</a:t>
                      </a:r>
                      <a:endParaRPr lang="pt-BR" sz="5200" dirty="0"/>
                    </a:p>
                  </a:txBody>
                  <a:tcPr marL="71430" marR="71430" marT="35715" marB="3571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1" name="Picture 2" descr="R:\A PUBLICIDADE (em construção)\Peças 2018\Apresentação Fabiano\fabiano\material gráfico\padroesgeometricos-0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61186" y="-1114268"/>
            <a:ext cx="10964849" cy="5781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R:\A PUBLICIDADE (em construção)\Peças 2018\Apresentação Fabiano\fabiano\material gráfico\padroesgeometricos-0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30599" y="11625040"/>
            <a:ext cx="9118395" cy="4807924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tângulo com Canto Diagonal Aparado 13"/>
          <p:cNvSpPr/>
          <p:nvPr/>
        </p:nvSpPr>
        <p:spPr>
          <a:xfrm>
            <a:off x="8450193" y="516900"/>
            <a:ext cx="14827250" cy="4089360"/>
          </a:xfrm>
          <a:prstGeom prst="snip2DiagRect">
            <a:avLst/>
          </a:prstGeom>
          <a:solidFill>
            <a:schemeClr val="accent6">
              <a:lumMod val="75000"/>
              <a:alpha val="8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kumimoji="0" lang="pt-BR" sz="10800" b="0" i="0" u="none" strike="noStrike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Bebas Neue" pitchFamily="34" charset="0"/>
                <a:sym typeface="Gill Sans"/>
              </a:rPr>
              <a:t>TOTAL DO </a:t>
            </a:r>
            <a:r>
              <a:rPr lang="pt-BR" sz="10800" dirty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Bebas Neue" pitchFamily="34" charset="0"/>
              </a:rPr>
              <a:t>PROGRAMA MCMV</a:t>
            </a:r>
            <a:endParaRPr kumimoji="0" lang="pt-BR" sz="108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Bebas Neue" pitchFamily="34" charset="0"/>
              <a:sym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100124622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R:\A PUBLICIDADE (em construção)\Peças 2018\Apresentação Fabiano\fabiano\fotos\39778347891_c3cfa4e04a_k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4" t="53988" r="1127" b="14104"/>
          <a:stretch/>
        </p:blipFill>
        <p:spPr bwMode="auto">
          <a:xfrm>
            <a:off x="0" y="1"/>
            <a:ext cx="24384000" cy="5326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0" name="Tabela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3614036"/>
              </p:ext>
            </p:extLst>
          </p:nvPr>
        </p:nvGraphicFramePr>
        <p:xfrm>
          <a:off x="3096753" y="7500116"/>
          <a:ext cx="18067797" cy="3943320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11603729"/>
                <a:gridCol w="6464068"/>
              </a:tblGrid>
              <a:tr h="617530">
                <a:tc>
                  <a:txBody>
                    <a:bodyPr/>
                    <a:lstStyle/>
                    <a:p>
                      <a:pPr algn="ctr"/>
                      <a:r>
                        <a:rPr lang="pt-BR" sz="6000" dirty="0" smtClean="0"/>
                        <a:t>CONTRATADO</a:t>
                      </a:r>
                      <a:endParaRPr lang="pt-BR" sz="6000" b="1" i="0" dirty="0"/>
                    </a:p>
                  </a:txBody>
                  <a:tcPr marL="71430" marR="71430" marT="35715" marB="3571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8255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6000" dirty="0" smtClean="0"/>
                        <a:t>CONCLUÍDA</a:t>
                      </a:r>
                      <a:endParaRPr lang="pt-BR" sz="6000" b="1" dirty="0" smtClean="0">
                        <a:latin typeface="Calibri" panose="020F0502020204030204" pitchFamily="34" charset="0"/>
                      </a:endParaRPr>
                    </a:p>
                  </a:txBody>
                  <a:tcPr marL="71430" marR="71430" marT="35715" marB="3571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617530">
                <a:tc>
                  <a:txBody>
                    <a:bodyPr/>
                    <a:lstStyle/>
                    <a:p>
                      <a:pPr algn="ctr"/>
                      <a:r>
                        <a:rPr lang="pt-BR" sz="6000" dirty="0" smtClean="0"/>
                        <a:t>UNIDADES </a:t>
                      </a:r>
                      <a:r>
                        <a:rPr lang="pt-BR" sz="6000" baseline="0" dirty="0" smtClean="0"/>
                        <a:t>CONTRATADAS</a:t>
                      </a:r>
                      <a:endParaRPr lang="pt-BR" sz="6000" b="1" i="0" dirty="0"/>
                    </a:p>
                  </a:txBody>
                  <a:tcPr marL="71430" marR="71430" marT="35715" marB="3571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8255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6000" dirty="0" smtClean="0"/>
                        <a:t>1.405.019</a:t>
                      </a:r>
                      <a:endParaRPr lang="pt-BR" sz="6000" b="1" dirty="0" smtClean="0">
                        <a:latin typeface="Calibri" panose="020F0502020204030204" pitchFamily="34" charset="0"/>
                      </a:endParaRPr>
                    </a:p>
                  </a:txBody>
                  <a:tcPr marL="71430" marR="71430" marT="35715" marB="3571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617530">
                <a:tc>
                  <a:txBody>
                    <a:bodyPr/>
                    <a:lstStyle/>
                    <a:p>
                      <a:pPr algn="ctr"/>
                      <a:r>
                        <a:rPr lang="pt-BR" sz="6000" dirty="0" smtClean="0"/>
                        <a:t>UNIDADES CONCLUÍDAS</a:t>
                      </a:r>
                      <a:endParaRPr lang="pt-BR" sz="6000" b="1" dirty="0"/>
                    </a:p>
                  </a:txBody>
                  <a:tcPr marL="71430" marR="71430" marT="35715" marB="3571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8255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6000" dirty="0" smtClean="0"/>
                        <a:t>2249423</a:t>
                      </a:r>
                      <a:endParaRPr lang="pt-BR" sz="3600" b="1" dirty="0"/>
                    </a:p>
                  </a:txBody>
                  <a:tcPr marL="71430" marR="71430" marT="35715" marB="3571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617530">
                <a:tc>
                  <a:txBody>
                    <a:bodyPr/>
                    <a:lstStyle/>
                    <a:p>
                      <a:pPr algn="ctr"/>
                      <a:r>
                        <a:rPr lang="pt-BR" sz="6000" dirty="0" smtClean="0"/>
                        <a:t>UNIDADES ENTREGUES</a:t>
                      </a:r>
                      <a:endParaRPr lang="pt-BR" sz="6000" b="1" dirty="0"/>
                    </a:p>
                  </a:txBody>
                  <a:tcPr marL="71430" marR="71430" marT="35715" marB="3571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8255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6000" dirty="0" smtClean="0"/>
                        <a:t>456.101</a:t>
                      </a:r>
                      <a:endParaRPr lang="pt-BR" sz="6000" b="1" dirty="0"/>
                    </a:p>
                  </a:txBody>
                  <a:tcPr marL="71430" marR="71430" marT="35715" marB="3571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7" name="Picture 2" descr="R:\A PUBLICIDADE (em construção)\Peças 2018\Apresentação Fabiano\fabiano\material gráfico\padroesgeometricos-0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61186" y="-1114268"/>
            <a:ext cx="10964849" cy="5781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R:\A PUBLICIDADE (em construção)\Peças 2018\Apresentação Fabiano\fabiano\material gráfico\padroesgeometricos-0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30599" y="11625040"/>
            <a:ext cx="9118395" cy="4807924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tângulo com Canto Diagonal Aparado 8"/>
          <p:cNvSpPr/>
          <p:nvPr/>
        </p:nvSpPr>
        <p:spPr>
          <a:xfrm>
            <a:off x="3219450" y="3987840"/>
            <a:ext cx="17945100" cy="2656860"/>
          </a:xfrm>
          <a:prstGeom prst="snip2DiagRect">
            <a:avLst/>
          </a:prstGeom>
          <a:solidFill>
            <a:schemeClr val="accent6">
              <a:lumMod val="75000"/>
              <a:alpha val="8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BR" sz="11500" b="0" i="0" u="none" strike="noStrike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Bebas Neue" pitchFamily="34" charset="0"/>
                <a:sym typeface="Gill Sans"/>
              </a:rPr>
              <a:t>TOTAL POR </a:t>
            </a:r>
            <a:r>
              <a:rPr kumimoji="0" lang="pt-BR" sz="13800" b="0" i="0" u="none" strike="noStrike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Bebas Neue" pitchFamily="34" charset="0"/>
                <a:sym typeface="Gill Sans"/>
              </a:rPr>
              <a:t>FAIXA</a:t>
            </a:r>
            <a:endParaRPr kumimoji="0" lang="pt-BR" sz="138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Bebas Neue" pitchFamily="34" charset="0"/>
              <a:sym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101155642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R:\A PUBLICIDADE (em construção)\Peças 2018\Apresentação Fabiano\fabiano\fotos\39167472204_68717d556b_k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24" r="20574"/>
          <a:stretch/>
        </p:blipFill>
        <p:spPr bwMode="auto">
          <a:xfrm>
            <a:off x="13497339" y="0"/>
            <a:ext cx="10886662" cy="137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R:\A PUBLICIDADE (em construção)\Peças 2018\Apresentação Fabiano\fabiano\material gráfico\padroesgeometricos-0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61186" y="-1114268"/>
            <a:ext cx="10964849" cy="5781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R:\A PUBLICIDADE (em construção)\Peças 2018\Apresentação Fabiano\fabiano\material gráfico\padroesgeometricos-0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30599" y="11625040"/>
            <a:ext cx="9118395" cy="4807924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tângulo com Canto Diagonal Aparado 5"/>
          <p:cNvSpPr/>
          <p:nvPr/>
        </p:nvSpPr>
        <p:spPr>
          <a:xfrm>
            <a:off x="8813800" y="324602"/>
            <a:ext cx="15341600" cy="2656860"/>
          </a:xfrm>
          <a:prstGeom prst="snip2DiagRect">
            <a:avLst/>
          </a:prstGeom>
          <a:solidFill>
            <a:schemeClr val="accent6">
              <a:lumMod val="75000"/>
              <a:alpha val="8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BR" sz="13800" b="0" i="0" u="none" strike="noStrike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Bebas Neue" pitchFamily="34" charset="0"/>
                <a:sym typeface="Gill Sans"/>
              </a:rPr>
              <a:t>GESTÃO </a:t>
            </a:r>
            <a:r>
              <a:rPr lang="pt-BR" sz="13800" dirty="0" smtClea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Bebas Neue" pitchFamily="34" charset="0"/>
              </a:rPr>
              <a:t>B</a:t>
            </a:r>
            <a:r>
              <a:rPr kumimoji="0" lang="pt-BR" sz="13800" b="0" i="0" u="none" strike="noStrike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Bebas Neue" pitchFamily="34" charset="0"/>
                <a:sym typeface="Gill Sans"/>
              </a:rPr>
              <a:t>ALDY</a:t>
            </a:r>
            <a:endParaRPr kumimoji="0" lang="pt-BR" sz="138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Bebas Neue" pitchFamily="34" charset="0"/>
              <a:sym typeface="Gill Sans"/>
            </a:endParaRPr>
          </a:p>
        </p:txBody>
      </p:sp>
      <p:sp>
        <p:nvSpPr>
          <p:cNvPr id="9" name="CaixaDeTexto 8"/>
          <p:cNvSpPr txBox="1"/>
          <p:nvPr/>
        </p:nvSpPr>
        <p:spPr>
          <a:xfrm>
            <a:off x="667887" y="5117536"/>
            <a:ext cx="12255278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eaLnBrk="1">
              <a:defRPr/>
            </a:pPr>
            <a:r>
              <a:rPr lang="pt-BR" sz="9600" b="1" dirty="0"/>
              <a:t>Entrega média de </a:t>
            </a:r>
            <a:r>
              <a:rPr lang="pt-BR" sz="9600" b="1" dirty="0" smtClean="0"/>
              <a:t>1.100</a:t>
            </a:r>
          </a:p>
          <a:p>
            <a:pPr algn="l" eaLnBrk="1">
              <a:defRPr/>
            </a:pPr>
            <a:r>
              <a:rPr lang="pt-BR" sz="9600" b="1" dirty="0" smtClean="0"/>
              <a:t>casas </a:t>
            </a:r>
            <a:r>
              <a:rPr lang="pt-BR" sz="9600" b="1" dirty="0"/>
              <a:t>por dia em </a:t>
            </a:r>
            <a:r>
              <a:rPr lang="pt-BR" sz="9600" b="1" dirty="0" smtClean="0"/>
              <a:t>todo</a:t>
            </a:r>
          </a:p>
          <a:p>
            <a:pPr algn="l" eaLnBrk="1">
              <a:defRPr/>
            </a:pPr>
            <a:r>
              <a:rPr lang="pt-BR" sz="9600" b="1" dirty="0" smtClean="0"/>
              <a:t>o </a:t>
            </a:r>
            <a:r>
              <a:rPr lang="pt-BR" sz="9600" b="1" dirty="0"/>
              <a:t>Brasil. </a:t>
            </a:r>
            <a:endParaRPr lang="en-US" altLang="pt-BR" sz="5400" dirty="0">
              <a:solidFill>
                <a:srgbClr val="4D4D4D"/>
              </a:solidFill>
              <a:latin typeface="AntennaCond Light" charset="0"/>
              <a:sym typeface="AntennaCond Light" charset="0"/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357823" y="12334197"/>
            <a:ext cx="1276182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400" dirty="0" smtClean="0"/>
              <a:t>Fonte</a:t>
            </a:r>
            <a:r>
              <a:rPr lang="pt-BR" sz="4400" dirty="0"/>
              <a:t>: SNH (</a:t>
            </a:r>
            <a:r>
              <a:rPr lang="pt-BR" sz="4400" dirty="0" err="1"/>
              <a:t>Nov-dezembro</a:t>
            </a:r>
            <a:r>
              <a:rPr lang="pt-BR" sz="4400" dirty="0"/>
              <a:t> de 2017</a:t>
            </a:r>
            <a:r>
              <a:rPr lang="pt-BR" sz="4400" dirty="0" smtClean="0"/>
              <a:t>) – todas as faixas. </a:t>
            </a:r>
            <a:endParaRPr lang="pt-BR" sz="4400" dirty="0"/>
          </a:p>
        </p:txBody>
      </p:sp>
    </p:spTree>
    <p:extLst>
      <p:ext uri="{BB962C8B-B14F-4D97-AF65-F5344CB8AC3E}">
        <p14:creationId xmlns:p14="http://schemas.microsoft.com/office/powerpoint/2010/main" val="214129033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R:\A PUBLICIDADE (em construção)\Peças 2018\Apresentação Fabiano\fabiano\fotos\39971346501_598132af85_k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552"/>
          <a:stretch/>
        </p:blipFill>
        <p:spPr bwMode="auto">
          <a:xfrm>
            <a:off x="7211116" y="-76200"/>
            <a:ext cx="17172884" cy="137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tângulo 3"/>
          <p:cNvSpPr/>
          <p:nvPr/>
        </p:nvSpPr>
        <p:spPr>
          <a:xfrm>
            <a:off x="-45720" y="-22860"/>
            <a:ext cx="15316200" cy="13738860"/>
          </a:xfrm>
          <a:custGeom>
            <a:avLst/>
            <a:gdLst>
              <a:gd name="connsiteX0" fmla="*/ 0 w 12192000"/>
              <a:gd name="connsiteY0" fmla="*/ 0 h 13716000"/>
              <a:gd name="connsiteX1" fmla="*/ 12192000 w 12192000"/>
              <a:gd name="connsiteY1" fmla="*/ 0 h 13716000"/>
              <a:gd name="connsiteX2" fmla="*/ 12192000 w 12192000"/>
              <a:gd name="connsiteY2" fmla="*/ 13716000 h 13716000"/>
              <a:gd name="connsiteX3" fmla="*/ 0 w 12192000"/>
              <a:gd name="connsiteY3" fmla="*/ 13716000 h 13716000"/>
              <a:gd name="connsiteX4" fmla="*/ 0 w 12192000"/>
              <a:gd name="connsiteY4" fmla="*/ 0 h 13716000"/>
              <a:gd name="connsiteX0" fmla="*/ 0 w 12192000"/>
              <a:gd name="connsiteY0" fmla="*/ 0 h 13716000"/>
              <a:gd name="connsiteX1" fmla="*/ 10614660 w 12192000"/>
              <a:gd name="connsiteY1" fmla="*/ 22860 h 13716000"/>
              <a:gd name="connsiteX2" fmla="*/ 12192000 w 12192000"/>
              <a:gd name="connsiteY2" fmla="*/ 13716000 h 13716000"/>
              <a:gd name="connsiteX3" fmla="*/ 0 w 12192000"/>
              <a:gd name="connsiteY3" fmla="*/ 13716000 h 13716000"/>
              <a:gd name="connsiteX4" fmla="*/ 0 w 12192000"/>
              <a:gd name="connsiteY4" fmla="*/ 0 h 13716000"/>
              <a:gd name="connsiteX0" fmla="*/ 0 w 13174980"/>
              <a:gd name="connsiteY0" fmla="*/ 0 h 13716000"/>
              <a:gd name="connsiteX1" fmla="*/ 10614660 w 13174980"/>
              <a:gd name="connsiteY1" fmla="*/ 22860 h 13716000"/>
              <a:gd name="connsiteX2" fmla="*/ 13174980 w 13174980"/>
              <a:gd name="connsiteY2" fmla="*/ 13716000 h 13716000"/>
              <a:gd name="connsiteX3" fmla="*/ 0 w 13174980"/>
              <a:gd name="connsiteY3" fmla="*/ 13716000 h 13716000"/>
              <a:gd name="connsiteX4" fmla="*/ 0 w 13174980"/>
              <a:gd name="connsiteY4" fmla="*/ 0 h 13716000"/>
              <a:gd name="connsiteX0" fmla="*/ 0 w 13815060"/>
              <a:gd name="connsiteY0" fmla="*/ 0 h 13716000"/>
              <a:gd name="connsiteX1" fmla="*/ 13815060 w 13815060"/>
              <a:gd name="connsiteY1" fmla="*/ 22860 h 13716000"/>
              <a:gd name="connsiteX2" fmla="*/ 13174980 w 13815060"/>
              <a:gd name="connsiteY2" fmla="*/ 13716000 h 13716000"/>
              <a:gd name="connsiteX3" fmla="*/ 0 w 13815060"/>
              <a:gd name="connsiteY3" fmla="*/ 13716000 h 13716000"/>
              <a:gd name="connsiteX4" fmla="*/ 0 w 13815060"/>
              <a:gd name="connsiteY4" fmla="*/ 0 h 13716000"/>
              <a:gd name="connsiteX0" fmla="*/ 0 w 13815060"/>
              <a:gd name="connsiteY0" fmla="*/ 0 h 13738860"/>
              <a:gd name="connsiteX1" fmla="*/ 13815060 w 13815060"/>
              <a:gd name="connsiteY1" fmla="*/ 22860 h 13738860"/>
              <a:gd name="connsiteX2" fmla="*/ 12054840 w 13815060"/>
              <a:gd name="connsiteY2" fmla="*/ 13738860 h 13738860"/>
              <a:gd name="connsiteX3" fmla="*/ 0 w 13815060"/>
              <a:gd name="connsiteY3" fmla="*/ 13716000 h 13738860"/>
              <a:gd name="connsiteX4" fmla="*/ 0 w 13815060"/>
              <a:gd name="connsiteY4" fmla="*/ 0 h 13738860"/>
              <a:gd name="connsiteX0" fmla="*/ 0 w 14317980"/>
              <a:gd name="connsiteY0" fmla="*/ 0 h 13738860"/>
              <a:gd name="connsiteX1" fmla="*/ 14317980 w 14317980"/>
              <a:gd name="connsiteY1" fmla="*/ 22860 h 13738860"/>
              <a:gd name="connsiteX2" fmla="*/ 12054840 w 14317980"/>
              <a:gd name="connsiteY2" fmla="*/ 13738860 h 13738860"/>
              <a:gd name="connsiteX3" fmla="*/ 0 w 14317980"/>
              <a:gd name="connsiteY3" fmla="*/ 13716000 h 13738860"/>
              <a:gd name="connsiteX4" fmla="*/ 0 w 14317980"/>
              <a:gd name="connsiteY4" fmla="*/ 0 h 13738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317980" h="13738860">
                <a:moveTo>
                  <a:pt x="0" y="0"/>
                </a:moveTo>
                <a:lnTo>
                  <a:pt x="14317980" y="22860"/>
                </a:lnTo>
                <a:lnTo>
                  <a:pt x="12054840" y="13738860"/>
                </a:lnTo>
                <a:lnTo>
                  <a:pt x="0" y="1371600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" name="Picture 2" descr="R:\A PUBLICIDADE (em construção)\Peças 2018\Apresentação Fabiano\fabiano\material gráfico\padroesgeometricos-0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61186" y="-1114268"/>
            <a:ext cx="10964849" cy="5781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R:\A PUBLICIDADE (em construção)\Peças 2018\Apresentação Fabiano\fabiano\material gráfico\padroesgeometricos-0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30599" y="11625040"/>
            <a:ext cx="9118395" cy="4807924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tângulo com Canto Diagonal Aparado 5"/>
          <p:cNvSpPr/>
          <p:nvPr/>
        </p:nvSpPr>
        <p:spPr>
          <a:xfrm>
            <a:off x="10779868" y="405492"/>
            <a:ext cx="13604131" cy="2234456"/>
          </a:xfrm>
          <a:prstGeom prst="snip2DiagRect">
            <a:avLst/>
          </a:prstGeom>
          <a:solidFill>
            <a:schemeClr val="accent6">
              <a:lumMod val="75000"/>
              <a:alpha val="8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BR" sz="11500" b="0" i="0" u="none" strike="noStrike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Bebas Neue" pitchFamily="34" charset="0"/>
                <a:sym typeface="Gill Sans"/>
              </a:rPr>
              <a:t>GOVERNO TEMER</a:t>
            </a:r>
            <a:endParaRPr kumimoji="0" lang="pt-BR" sz="115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Bebas Neue" pitchFamily="34" charset="0"/>
              <a:sym typeface="Gill Sans"/>
            </a:endParaRPr>
          </a:p>
        </p:txBody>
      </p:sp>
      <p:graphicFrame>
        <p:nvGraphicFramePr>
          <p:cNvPr id="8" name="Tabe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2033234"/>
              </p:ext>
            </p:extLst>
          </p:nvPr>
        </p:nvGraphicFramePr>
        <p:xfrm>
          <a:off x="2021663" y="6128339"/>
          <a:ext cx="10053229" cy="4547280"/>
        </p:xfrm>
        <a:graphic>
          <a:graphicData uri="http://schemas.openxmlformats.org/drawingml/2006/table">
            <a:tbl>
              <a:tblPr bandRow="1">
                <a:tableStyleId>{AF606853-7671-496A-8E4F-DF71F8EC918B}</a:tableStyleId>
              </a:tblPr>
              <a:tblGrid>
                <a:gridCol w="6857967"/>
                <a:gridCol w="3195262"/>
              </a:tblGrid>
              <a:tr h="2273640">
                <a:tc>
                  <a:txBody>
                    <a:bodyPr/>
                    <a:lstStyle/>
                    <a:p>
                      <a:pPr algn="ctr"/>
                      <a:r>
                        <a:rPr lang="pt-BR" sz="7100" b="1" dirty="0" smtClean="0"/>
                        <a:t>UNIDADES </a:t>
                      </a:r>
                      <a:r>
                        <a:rPr lang="pt-BR" sz="7100" b="1" baseline="0" dirty="0" smtClean="0"/>
                        <a:t>CONTRATADAS</a:t>
                      </a:r>
                      <a:endParaRPr lang="pt-BR" sz="7100" b="1" i="0" dirty="0"/>
                    </a:p>
                  </a:txBody>
                  <a:tcPr marL="97892" marR="97892" marT="48946" marB="4894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8255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6600" dirty="0" smtClean="0"/>
                        <a:t>718.726</a:t>
                      </a:r>
                      <a:endParaRPr lang="pt-BR" sz="6600" b="1" dirty="0" smtClean="0">
                        <a:latin typeface="Calibri" panose="020F0502020204030204" pitchFamily="34" charset="0"/>
                      </a:endParaRPr>
                    </a:p>
                  </a:txBody>
                  <a:tcPr marL="97892" marR="97892" marT="48946" marB="4894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273640">
                <a:tc>
                  <a:txBody>
                    <a:bodyPr/>
                    <a:lstStyle/>
                    <a:p>
                      <a:pPr algn="ctr"/>
                      <a:r>
                        <a:rPr lang="pt-BR" sz="7100" b="1" dirty="0" smtClean="0"/>
                        <a:t>UNIDADES ENTREGUES</a:t>
                      </a:r>
                      <a:endParaRPr lang="pt-BR" sz="7100" b="1" dirty="0"/>
                    </a:p>
                  </a:txBody>
                  <a:tcPr marL="97892" marR="97892" marT="48946" marB="4894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8255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6600" dirty="0" smtClean="0"/>
                        <a:t>882.554</a:t>
                      </a:r>
                      <a:endParaRPr lang="pt-BR" sz="6600" b="1" dirty="0"/>
                    </a:p>
                  </a:txBody>
                  <a:tcPr marL="97892" marR="97892" marT="48946" marB="4894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8150476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R:\A PUBLICIDADE (em construção)\Peças 2018\Apresentação Fabiano\fabiano\material gráfico\padroesgeometricos-0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08844" y="10716569"/>
            <a:ext cx="7891790" cy="4161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R:\A PUBLICIDADE (em construção)\Peças 2018\Apresentação Fabiano\fabiano\material gráfico\padroesgeometricos-0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07972" y="-2106996"/>
            <a:ext cx="9118395" cy="4807924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8" name="Gráfico 7"/>
          <p:cNvGraphicFramePr/>
          <p:nvPr>
            <p:extLst>
              <p:ext uri="{D42A27DB-BD31-4B8C-83A1-F6EECF244321}">
                <p14:modId xmlns:p14="http://schemas.microsoft.com/office/powerpoint/2010/main" val="2495515110"/>
              </p:ext>
            </p:extLst>
          </p:nvPr>
        </p:nvGraphicFramePr>
        <p:xfrm>
          <a:off x="3451226" y="1806645"/>
          <a:ext cx="17132840" cy="108629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CaixaDeTexto 2"/>
          <p:cNvSpPr txBox="1"/>
          <p:nvPr/>
        </p:nvSpPr>
        <p:spPr>
          <a:xfrm>
            <a:off x="5159576" y="7626471"/>
            <a:ext cx="13564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 smtClean="0"/>
              <a:t>286,3 mil</a:t>
            </a:r>
            <a:endParaRPr lang="pt-BR" sz="2400" b="1" dirty="0"/>
          </a:p>
        </p:txBody>
      </p:sp>
      <p:sp>
        <p:nvSpPr>
          <p:cNvPr id="12" name="CaixaDeTexto 11"/>
          <p:cNvSpPr txBox="1"/>
          <p:nvPr/>
        </p:nvSpPr>
        <p:spPr>
          <a:xfrm>
            <a:off x="6835125" y="3934712"/>
            <a:ext cx="13564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 smtClean="0"/>
              <a:t>718,8 mil</a:t>
            </a:r>
            <a:endParaRPr lang="pt-BR" sz="2400" b="1" dirty="0"/>
          </a:p>
        </p:txBody>
      </p:sp>
      <p:sp>
        <p:nvSpPr>
          <p:cNvPr id="13" name="CaixaDeTexto 12"/>
          <p:cNvSpPr txBox="1"/>
          <p:nvPr/>
        </p:nvSpPr>
        <p:spPr>
          <a:xfrm>
            <a:off x="8508001" y="5959217"/>
            <a:ext cx="13564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 smtClean="0"/>
              <a:t>478,9 mil</a:t>
            </a:r>
            <a:endParaRPr lang="pt-BR" sz="2400" b="1" dirty="0"/>
          </a:p>
        </p:txBody>
      </p:sp>
      <p:sp>
        <p:nvSpPr>
          <p:cNvPr id="14" name="CaixaDeTexto 13"/>
          <p:cNvSpPr txBox="1"/>
          <p:nvPr/>
        </p:nvSpPr>
        <p:spPr>
          <a:xfrm>
            <a:off x="10189734" y="3303198"/>
            <a:ext cx="13564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 smtClean="0"/>
              <a:t>789,5 mil</a:t>
            </a:r>
            <a:endParaRPr lang="pt-BR" sz="2400" b="1" dirty="0"/>
          </a:p>
        </p:txBody>
      </p:sp>
      <p:sp>
        <p:nvSpPr>
          <p:cNvPr id="15" name="CaixaDeTexto 14"/>
          <p:cNvSpPr txBox="1"/>
          <p:nvPr/>
        </p:nvSpPr>
        <p:spPr>
          <a:xfrm>
            <a:off x="11863641" y="2239263"/>
            <a:ext cx="13564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 smtClean="0"/>
              <a:t>912,9 mil</a:t>
            </a:r>
            <a:endParaRPr lang="pt-BR" sz="2400" b="1" dirty="0"/>
          </a:p>
        </p:txBody>
      </p:sp>
      <p:sp>
        <p:nvSpPr>
          <p:cNvPr id="16" name="CaixaDeTexto 15"/>
          <p:cNvSpPr txBox="1"/>
          <p:nvPr/>
        </p:nvSpPr>
        <p:spPr>
          <a:xfrm>
            <a:off x="13567068" y="5105326"/>
            <a:ext cx="13564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 smtClean="0"/>
              <a:t>568,8 mil</a:t>
            </a:r>
            <a:endParaRPr lang="pt-BR" sz="2400" b="1" dirty="0"/>
          </a:p>
        </p:txBody>
      </p:sp>
      <p:sp>
        <p:nvSpPr>
          <p:cNvPr id="17" name="CaixaDeTexto 16"/>
          <p:cNvSpPr txBox="1"/>
          <p:nvPr/>
        </p:nvSpPr>
        <p:spPr>
          <a:xfrm>
            <a:off x="15217030" y="6656758"/>
            <a:ext cx="13580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 smtClean="0"/>
              <a:t>406.9 mil</a:t>
            </a:r>
            <a:endParaRPr lang="pt-BR" sz="2400" b="1" dirty="0"/>
          </a:p>
        </p:txBody>
      </p:sp>
      <p:sp>
        <p:nvSpPr>
          <p:cNvPr id="18" name="CaixaDeTexto 17"/>
          <p:cNvSpPr txBox="1"/>
          <p:nvPr/>
        </p:nvSpPr>
        <p:spPr>
          <a:xfrm>
            <a:off x="16901617" y="6840635"/>
            <a:ext cx="13580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 smtClean="0"/>
              <a:t>382.3 mil</a:t>
            </a:r>
            <a:endParaRPr lang="pt-BR" sz="2400" b="1" dirty="0"/>
          </a:p>
        </p:txBody>
      </p:sp>
      <p:sp>
        <p:nvSpPr>
          <p:cNvPr id="19" name="CaixaDeTexto 18"/>
          <p:cNvSpPr txBox="1"/>
          <p:nvPr/>
        </p:nvSpPr>
        <p:spPr>
          <a:xfrm>
            <a:off x="18571433" y="5839251"/>
            <a:ext cx="13564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 smtClean="0"/>
              <a:t>493,9 mil</a:t>
            </a:r>
            <a:endParaRPr lang="pt-BR" sz="2400" b="1" dirty="0"/>
          </a:p>
        </p:txBody>
      </p:sp>
    </p:spTree>
    <p:extLst>
      <p:ext uri="{BB962C8B-B14F-4D97-AF65-F5344CB8AC3E}">
        <p14:creationId xmlns:p14="http://schemas.microsoft.com/office/powerpoint/2010/main" val="6632691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8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8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4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8">
                                            <p:graphicEl>
                                              <a:chart seriesIdx="4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5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8">
                                            <p:graphicEl>
                                              <a:chart seriesIdx="5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6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8">
                                            <p:graphicEl>
                                              <a:chart seriesIdx="6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7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8">
                                            <p:graphicEl>
                                              <a:chart seriesIdx="7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8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8">
                                            <p:graphicEl>
                                              <a:chart seriesIdx="8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 uiExpand="1">
        <p:bldSub>
          <a:bldChart bld="series"/>
        </p:bldSub>
      </p:bldGraphic>
      <p:bldP spid="3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R:\A PUBLICIDADE (em construção)\Peças 2018\Apresentação Fabiano\fabiano\material gráfico\padroesgeometricos-0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38105" y="10425882"/>
            <a:ext cx="7891790" cy="4161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R:\A PUBLICIDADE (em construção)\Peças 2018\Apresentação Fabiano\fabiano\material gráfico\padroesgeometricos-0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50823" y="-2068873"/>
            <a:ext cx="9118395" cy="4807924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8" name="Gráfico 7"/>
          <p:cNvGraphicFramePr/>
          <p:nvPr>
            <p:extLst>
              <p:ext uri="{D42A27DB-BD31-4B8C-83A1-F6EECF244321}">
                <p14:modId xmlns:p14="http://schemas.microsoft.com/office/powerpoint/2010/main" val="1793305530"/>
              </p:ext>
            </p:extLst>
          </p:nvPr>
        </p:nvGraphicFramePr>
        <p:xfrm>
          <a:off x="2955925" y="1757772"/>
          <a:ext cx="17906999" cy="103389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CaixaDeTexto 2"/>
          <p:cNvSpPr txBox="1"/>
          <p:nvPr/>
        </p:nvSpPr>
        <p:spPr>
          <a:xfrm>
            <a:off x="4423356" y="6919937"/>
            <a:ext cx="12827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 smtClean="0"/>
              <a:t>143 mil</a:t>
            </a:r>
            <a:endParaRPr lang="pt-BR" sz="2800" b="1" dirty="0"/>
          </a:p>
        </p:txBody>
      </p:sp>
      <p:sp>
        <p:nvSpPr>
          <p:cNvPr id="12" name="CaixaDeTexto 11"/>
          <p:cNvSpPr txBox="1"/>
          <p:nvPr/>
        </p:nvSpPr>
        <p:spPr>
          <a:xfrm>
            <a:off x="6229207" y="5787502"/>
            <a:ext cx="15584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 smtClean="0"/>
              <a:t>206,6 mil</a:t>
            </a:r>
            <a:endParaRPr lang="pt-BR" sz="2800" b="1" dirty="0"/>
          </a:p>
        </p:txBody>
      </p:sp>
      <p:sp>
        <p:nvSpPr>
          <p:cNvPr id="13" name="CaixaDeTexto 12"/>
          <p:cNvSpPr txBox="1"/>
          <p:nvPr/>
        </p:nvSpPr>
        <p:spPr>
          <a:xfrm>
            <a:off x="8067572" y="8144735"/>
            <a:ext cx="13756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 smtClean="0"/>
              <a:t>86,4 mil</a:t>
            </a:r>
            <a:endParaRPr lang="pt-BR" sz="2800" b="1" dirty="0"/>
          </a:p>
        </p:txBody>
      </p:sp>
      <p:sp>
        <p:nvSpPr>
          <p:cNvPr id="14" name="CaixaDeTexto 13"/>
          <p:cNvSpPr txBox="1"/>
          <p:nvPr/>
        </p:nvSpPr>
        <p:spPr>
          <a:xfrm>
            <a:off x="9757916" y="4133465"/>
            <a:ext cx="15584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 smtClean="0"/>
              <a:t>302,6 mil</a:t>
            </a:r>
            <a:endParaRPr lang="pt-BR" sz="2800" b="1" dirty="0"/>
          </a:p>
        </p:txBody>
      </p:sp>
      <p:sp>
        <p:nvSpPr>
          <p:cNvPr id="15" name="CaixaDeTexto 14"/>
          <p:cNvSpPr txBox="1"/>
          <p:nvPr/>
        </p:nvSpPr>
        <p:spPr>
          <a:xfrm>
            <a:off x="11567800" y="2368056"/>
            <a:ext cx="15584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 smtClean="0"/>
              <a:t>399,2 mil</a:t>
            </a:r>
            <a:endParaRPr lang="pt-BR" sz="2800" b="1" dirty="0"/>
          </a:p>
        </p:txBody>
      </p:sp>
      <p:sp>
        <p:nvSpPr>
          <p:cNvPr id="16" name="CaixaDeTexto 15"/>
          <p:cNvSpPr txBox="1"/>
          <p:nvPr/>
        </p:nvSpPr>
        <p:spPr>
          <a:xfrm>
            <a:off x="13354706" y="7252862"/>
            <a:ext cx="15584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 smtClean="0"/>
              <a:t>132,6 mil</a:t>
            </a:r>
            <a:endParaRPr lang="pt-BR" sz="2800" b="1" dirty="0"/>
          </a:p>
        </p:txBody>
      </p:sp>
      <p:sp>
        <p:nvSpPr>
          <p:cNvPr id="17" name="CaixaDeTexto 16"/>
          <p:cNvSpPr txBox="1"/>
          <p:nvPr/>
        </p:nvSpPr>
        <p:spPr>
          <a:xfrm>
            <a:off x="15341694" y="9544492"/>
            <a:ext cx="10118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 smtClean="0"/>
              <a:t>1.118</a:t>
            </a:r>
            <a:endParaRPr lang="pt-BR" sz="2800" b="1" dirty="0"/>
          </a:p>
        </p:txBody>
      </p:sp>
      <p:sp>
        <p:nvSpPr>
          <p:cNvPr id="18" name="CaixaDeTexto 17"/>
          <p:cNvSpPr txBox="1"/>
          <p:nvPr/>
        </p:nvSpPr>
        <p:spPr>
          <a:xfrm>
            <a:off x="17044608" y="9468292"/>
            <a:ext cx="10118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 smtClean="0"/>
              <a:t>5.824</a:t>
            </a:r>
            <a:endParaRPr lang="pt-BR" sz="2800" b="1" dirty="0"/>
          </a:p>
        </p:txBody>
      </p:sp>
      <p:sp>
        <p:nvSpPr>
          <p:cNvPr id="19" name="CaixaDeTexto 18"/>
          <p:cNvSpPr txBox="1"/>
          <p:nvPr/>
        </p:nvSpPr>
        <p:spPr>
          <a:xfrm>
            <a:off x="18853276" y="9282882"/>
            <a:ext cx="11945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 smtClean="0"/>
              <a:t>21.000</a:t>
            </a:r>
            <a:endParaRPr lang="pt-BR" sz="2800" b="1" dirty="0"/>
          </a:p>
        </p:txBody>
      </p:sp>
    </p:spTree>
    <p:extLst>
      <p:ext uri="{BB962C8B-B14F-4D97-AF65-F5344CB8AC3E}">
        <p14:creationId xmlns:p14="http://schemas.microsoft.com/office/powerpoint/2010/main" val="244278866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8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8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4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8">
                                            <p:graphicEl>
                                              <a:chart seriesIdx="4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5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8">
                                            <p:graphicEl>
                                              <a:chart seriesIdx="5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6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8">
                                            <p:graphicEl>
                                              <a:chart seriesIdx="6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7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8">
                                            <p:graphicEl>
                                              <a:chart seriesIdx="7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8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8">
                                            <p:graphicEl>
                                              <a:chart seriesIdx="8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 uiExpand="1">
        <p:bldSub>
          <a:bldChart bld="series"/>
        </p:bldSub>
      </p:bldGraphic>
      <p:bldP spid="3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R:\A PUBLICIDADE (em construção)\Peças 2018\Apresentação Fabiano\fabiano\material gráfico\padroesgeometricos-0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63974" y="9835672"/>
            <a:ext cx="10964849" cy="5781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R:\A PUBLICIDADE (em construção)\Peças 2018\Apresentação Fabiano\fabiano\material gráfico\padroesgeometricos-0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45921" y="-1747611"/>
            <a:ext cx="9118395" cy="4807924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1641473" y="2450713"/>
            <a:ext cx="22082127" cy="76636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pt-BR" sz="6000" b="1" i="1" dirty="0" smtClean="0">
                <a:solidFill>
                  <a:srgbClr val="FF0000"/>
                </a:solidFill>
              </a:rPr>
              <a:t>Conclusão</a:t>
            </a:r>
            <a:r>
              <a:rPr lang="pt-BR" sz="6000" b="1" i="1" dirty="0" smtClean="0"/>
              <a:t> </a:t>
            </a:r>
            <a:r>
              <a:rPr lang="pt-BR" sz="4800" b="1" i="1" dirty="0" smtClean="0"/>
              <a:t/>
            </a:r>
            <a:br>
              <a:rPr lang="pt-BR" sz="4800" b="1" i="1" dirty="0" smtClean="0"/>
            </a:br>
            <a:r>
              <a:rPr lang="pt-BR" sz="4800" b="1" i="1" dirty="0" smtClean="0"/>
              <a:t/>
            </a:r>
            <a:br>
              <a:rPr lang="pt-BR" sz="4800" b="1" i="1" dirty="0" smtClean="0"/>
            </a:br>
            <a:r>
              <a:rPr lang="pt-BR" sz="4800" b="1" i="1" dirty="0" smtClean="0"/>
              <a:t>A crise de 2014-2015 afetou fortemente o Programa Minha Casa Minha Vida Faixa 1, destinada aos mais pobres.</a:t>
            </a:r>
          </a:p>
          <a:p>
            <a:pPr algn="l"/>
            <a:endParaRPr lang="pt-BR" sz="4800" b="1" i="1" dirty="0" smtClean="0"/>
          </a:p>
          <a:p>
            <a:pPr algn="l"/>
            <a:r>
              <a:rPr lang="pt-BR" sz="4800" b="1" i="1" dirty="0" smtClean="0"/>
              <a:t>O número de contratações caiu de 132 mil para 1.118. </a:t>
            </a:r>
          </a:p>
          <a:p>
            <a:pPr algn="l"/>
            <a:endParaRPr lang="pt-BR" sz="4800" b="1" i="1" dirty="0" smtClean="0"/>
          </a:p>
          <a:p>
            <a:pPr algn="l"/>
            <a:r>
              <a:rPr lang="pt-BR" sz="4800" b="1" i="1" dirty="0" smtClean="0"/>
              <a:t>Queda de 99% em um ano!</a:t>
            </a:r>
          </a:p>
          <a:p>
            <a:pPr algn="l"/>
            <a:endParaRPr lang="pt-BR" sz="4800" b="1" i="1" dirty="0" smtClean="0"/>
          </a:p>
          <a:p>
            <a:pPr algn="l"/>
            <a:r>
              <a:rPr lang="pt-BR" sz="4800" b="1" i="1" dirty="0" smtClean="0"/>
              <a:t>Atualmente o Programa passa por um processo de recuperação/reestruturação</a:t>
            </a:r>
            <a:endParaRPr lang="pt-BR" sz="4800" b="1" i="1" dirty="0"/>
          </a:p>
        </p:txBody>
      </p:sp>
      <p:sp>
        <p:nvSpPr>
          <p:cNvPr id="5" name="CaixaDeTexto 4"/>
          <p:cNvSpPr txBox="1"/>
          <p:nvPr/>
        </p:nvSpPr>
        <p:spPr>
          <a:xfrm>
            <a:off x="8686563" y="12334197"/>
            <a:ext cx="46358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800" dirty="0" smtClean="0"/>
              <a:t>  </a:t>
            </a:r>
            <a:endParaRPr lang="pt-BR" sz="4800" dirty="0"/>
          </a:p>
        </p:txBody>
      </p:sp>
    </p:spTree>
    <p:extLst>
      <p:ext uri="{BB962C8B-B14F-4D97-AF65-F5344CB8AC3E}">
        <p14:creationId xmlns:p14="http://schemas.microsoft.com/office/powerpoint/2010/main" val="239143741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/>
    </p:bld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Tema do Office">
  <a:themeElements>
    <a:clrScheme name="Metrô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New_Template8">
  <a:themeElements>
    <a:clrScheme name="New_Template8">
      <a:dk1>
        <a:srgbClr val="000000"/>
      </a:dk1>
      <a:lt1>
        <a:srgbClr val="FFFFFF"/>
      </a:lt1>
      <a:dk2>
        <a:srgbClr val="5B5854"/>
      </a:dk2>
      <a:lt2>
        <a:srgbClr val="C9C3BA"/>
      </a:lt2>
      <a:accent1>
        <a:srgbClr val="708CA5"/>
      </a:accent1>
      <a:accent2>
        <a:srgbClr val="80A7A7"/>
      </a:accent2>
      <a:accent3>
        <a:srgbClr val="98A66D"/>
      </a:accent3>
      <a:accent4>
        <a:srgbClr val="CF9E5B"/>
      </a:accent4>
      <a:accent5>
        <a:srgbClr val="C87C6D"/>
      </a:accent5>
      <a:accent6>
        <a:srgbClr val="837B9A"/>
      </a:accent6>
      <a:hlink>
        <a:srgbClr val="0000FF"/>
      </a:hlink>
      <a:folHlink>
        <a:srgbClr val="FF00FF"/>
      </a:folHlink>
    </a:clrScheme>
    <a:fontScheme name="New_Template8">
      <a:majorFont>
        <a:latin typeface="Gill Sans"/>
        <a:ea typeface="Gill Sans"/>
        <a:cs typeface="Gill Sans"/>
      </a:majorFont>
      <a:minorFont>
        <a:latin typeface="Futura"/>
        <a:ea typeface="Futura"/>
        <a:cs typeface="Futura"/>
      </a:minorFont>
    </a:fontScheme>
    <a:fmtScheme name="New_Template8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0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38100" dist="12700" dir="5400000" rotWithShape="0">
                <a:srgbClr val="000000">
                  <a:alpha val="50000"/>
                </a:srgbClr>
              </a:outerShdw>
            </a:effectLst>
            <a:uFillTx/>
            <a:latin typeface="+mj-lt"/>
            <a:ea typeface="+mj-ea"/>
            <a:cs typeface="+mj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5">
              <a:alpha val="75000"/>
            </a:schemeClr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t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2580</TotalTime>
  <Words>430</Words>
  <Application>Microsoft Office PowerPoint</Application>
  <PresentationFormat>Personalizar</PresentationFormat>
  <Paragraphs>166</Paragraphs>
  <Slides>20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20</vt:i4>
      </vt:variant>
    </vt:vector>
  </HeadingPairs>
  <TitlesOfParts>
    <vt:vector size="21" baseType="lpstr"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Danielle Arouche</dc:creator>
  <cp:lastModifiedBy>Mirna Quindere Belmino Chaves</cp:lastModifiedBy>
  <cp:revision>247</cp:revision>
  <cp:lastPrinted>2018-02-20T18:08:30Z</cp:lastPrinted>
  <dcterms:modified xsi:type="dcterms:W3CDTF">2018-02-21T13:06:44Z</dcterms:modified>
</cp:coreProperties>
</file>