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7"/>
  </p:notesMasterIdLst>
  <p:sldIdLst>
    <p:sldId id="396" r:id="rId2"/>
    <p:sldId id="466" r:id="rId3"/>
    <p:sldId id="448" r:id="rId4"/>
    <p:sldId id="462" r:id="rId5"/>
    <p:sldId id="476" r:id="rId6"/>
    <p:sldId id="479" r:id="rId7"/>
    <p:sldId id="467" r:id="rId8"/>
    <p:sldId id="473" r:id="rId9"/>
    <p:sldId id="456" r:id="rId10"/>
    <p:sldId id="454" r:id="rId11"/>
    <p:sldId id="397" r:id="rId12"/>
    <p:sldId id="458" r:id="rId13"/>
    <p:sldId id="399" r:id="rId14"/>
    <p:sldId id="452" r:id="rId15"/>
    <p:sldId id="460" r:id="rId16"/>
    <p:sldId id="461" r:id="rId17"/>
    <p:sldId id="465" r:id="rId18"/>
    <p:sldId id="451" r:id="rId19"/>
    <p:sldId id="463" r:id="rId20"/>
    <p:sldId id="468" r:id="rId21"/>
    <p:sldId id="485" r:id="rId22"/>
    <p:sldId id="470" r:id="rId23"/>
    <p:sldId id="469" r:id="rId24"/>
    <p:sldId id="486" r:id="rId25"/>
    <p:sldId id="432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F0E"/>
    <a:srgbClr val="2D46C1"/>
    <a:srgbClr val="F56F5B"/>
    <a:srgbClr val="043C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3" autoAdjust="0"/>
    <p:restoredTop sz="94760" autoAdjust="0"/>
  </p:normalViewPr>
  <p:slideViewPr>
    <p:cSldViewPr>
      <p:cViewPr>
        <p:scale>
          <a:sx n="90" d="100"/>
          <a:sy n="90" d="100"/>
        </p:scale>
        <p:origin x="-960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EC34F-7DAE-47C5-8F95-C185FB627567}" type="datetimeFigureOut">
              <a:rPr lang="pt-BR" smtClean="0"/>
              <a:pPr/>
              <a:t>12/03/2013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9B44E-01E9-4D5A-80C5-E02E6AC6CA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56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9B44E-01E9-4D5A-80C5-E02E6AC6CA0A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3EA8-EF31-4CA8-B910-A02FFC18B74E}" type="datetimeFigureOut">
              <a:rPr lang="pt-BR" smtClean="0"/>
              <a:pPr/>
              <a:t>12/03/2013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09476DC-A044-4CD4-BCF7-DEC56187F6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3EA8-EF31-4CA8-B910-A02FFC18B74E}" type="datetimeFigureOut">
              <a:rPr lang="pt-BR" smtClean="0"/>
              <a:pPr/>
              <a:t>12/03/2013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76DC-A044-4CD4-BCF7-DEC56187F6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3EA8-EF31-4CA8-B910-A02FFC18B74E}" type="datetimeFigureOut">
              <a:rPr lang="pt-BR" smtClean="0"/>
              <a:pPr/>
              <a:t>12/03/2013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76DC-A044-4CD4-BCF7-DEC56187F6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3EA8-EF31-4CA8-B910-A02FFC18B74E}" type="datetimeFigureOut">
              <a:rPr lang="pt-BR" smtClean="0"/>
              <a:pPr/>
              <a:t>12/03/2013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09476DC-A044-4CD4-BCF7-DEC56187F6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3EA8-EF31-4CA8-B910-A02FFC18B74E}" type="datetimeFigureOut">
              <a:rPr lang="pt-BR" smtClean="0"/>
              <a:pPr/>
              <a:t>12/03/2013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76DC-A044-4CD4-BCF7-DEC56187F60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3EA8-EF31-4CA8-B910-A02FFC18B74E}" type="datetimeFigureOut">
              <a:rPr lang="pt-BR" smtClean="0"/>
              <a:pPr/>
              <a:t>12/03/2013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76DC-A044-4CD4-BCF7-DEC56187F6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3EA8-EF31-4CA8-B910-A02FFC18B74E}" type="datetimeFigureOut">
              <a:rPr lang="pt-BR" smtClean="0"/>
              <a:pPr/>
              <a:t>12/03/2013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09476DC-A044-4CD4-BCF7-DEC56187F60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3EA8-EF31-4CA8-B910-A02FFC18B74E}" type="datetimeFigureOut">
              <a:rPr lang="pt-BR" smtClean="0"/>
              <a:pPr/>
              <a:t>12/03/2013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76DC-A044-4CD4-BCF7-DEC56187F6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3EA8-EF31-4CA8-B910-A02FFC18B74E}" type="datetimeFigureOut">
              <a:rPr lang="pt-BR" smtClean="0"/>
              <a:pPr/>
              <a:t>12/03/2013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76DC-A044-4CD4-BCF7-DEC56187F6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3EA8-EF31-4CA8-B910-A02FFC18B74E}" type="datetimeFigureOut">
              <a:rPr lang="pt-BR" smtClean="0"/>
              <a:pPr/>
              <a:t>12/03/2013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76DC-A044-4CD4-BCF7-DEC56187F6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3EA8-EF31-4CA8-B910-A02FFC18B74E}" type="datetimeFigureOut">
              <a:rPr lang="pt-BR" smtClean="0"/>
              <a:pPr/>
              <a:t>12/03/2013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76DC-A044-4CD4-BCF7-DEC56187F60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683EA8-EF31-4CA8-B910-A02FFC18B74E}" type="datetimeFigureOut">
              <a:rPr lang="pt-BR" smtClean="0"/>
              <a:pPr/>
              <a:t>12/03/2013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9476DC-A044-4CD4-BCF7-DEC56187F60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no de Fundo.jpg"/>
          <p:cNvPicPr>
            <a:picLocks noChangeAspect="1"/>
          </p:cNvPicPr>
          <p:nvPr/>
        </p:nvPicPr>
        <p:blipFill>
          <a:blip r:embed="rId2" cstate="print"/>
          <a:srcRect l="776" b="10357"/>
          <a:stretch>
            <a:fillRect/>
          </a:stretch>
        </p:blipFill>
        <p:spPr>
          <a:xfrm>
            <a:off x="-8501" y="0"/>
            <a:ext cx="9152502" cy="688538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5572140"/>
            <a:ext cx="9144000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 descr="Logo_GDF_Junt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5566555"/>
            <a:ext cx="500066" cy="70339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932040" y="5710092"/>
            <a:ext cx="3615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b="1" dirty="0" smtClean="0">
                <a:latin typeface="Calibri" pitchFamily="34" charset="0"/>
              </a:rPr>
              <a:t>Companhia de Desenvolvimento Habitacional </a:t>
            </a:r>
          </a:p>
          <a:p>
            <a:pPr algn="r"/>
            <a:r>
              <a:rPr lang="pt-BR" sz="1400" b="1" dirty="0" smtClean="0">
                <a:latin typeface="Calibri" pitchFamily="34" charset="0"/>
              </a:rPr>
              <a:t>do Distrito Federal</a:t>
            </a:r>
            <a:endParaRPr lang="pt-BR" sz="1400" b="1" dirty="0">
              <a:latin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9" y="5589240"/>
            <a:ext cx="486208" cy="66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Prêmio SELO DE MÉRITO 2013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ABC/FNSDHU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6961" y="2332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pt-BR" sz="4600" b="1" dirty="0" smtClean="0">
                <a:solidFill>
                  <a:srgbClr val="F25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Morar Bem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Categoria do projeto: Grande Impacto Regional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00" y="1844824"/>
            <a:ext cx="18669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spaço Reservado para Conteúdo 4"/>
          <p:cNvSpPr txBox="1">
            <a:spLocks/>
          </p:cNvSpPr>
          <p:nvPr/>
        </p:nvSpPr>
        <p:spPr>
          <a:xfrm>
            <a:off x="3887924" y="6477347"/>
            <a:ext cx="1368152" cy="3600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pt-BR" sz="1400" b="1" dirty="0" smtClean="0"/>
              <a:t>Brasília, 2013.</a:t>
            </a:r>
            <a:endParaRPr lang="pt-BR" sz="1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5496" y="5714092"/>
            <a:ext cx="3541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b="1" dirty="0" smtClean="0">
                <a:latin typeface="Calibri" pitchFamily="34" charset="0"/>
              </a:rPr>
              <a:t>Secretaria de Habitação, Regularização  e  </a:t>
            </a:r>
          </a:p>
          <a:p>
            <a:pPr algn="r"/>
            <a:r>
              <a:rPr lang="pt-BR" sz="1400" b="1" dirty="0" smtClean="0">
                <a:latin typeface="Calibri" pitchFamily="34" charset="0"/>
              </a:rPr>
              <a:t>Desenvolvimento Urbano do Distrito Federal </a:t>
            </a:r>
            <a:endParaRPr lang="pt-BR" sz="1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93457" y="1556792"/>
            <a:ext cx="8229600" cy="5040560"/>
          </a:xfrm>
          <a:prstGeom prst="rect">
            <a:avLst/>
          </a:prstGeom>
          <a:noFill/>
        </p:spPr>
        <p:txBody>
          <a:bodyPr/>
          <a:lstStyle/>
          <a:p>
            <a:pPr marR="0" lvl="0" indent="-355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pt-BR" sz="2200" b="1" dirty="0" smtClean="0">
                <a:latin typeface="Calibri" pitchFamily="34" charset="0"/>
                <a:cs typeface="Calibri" pitchFamily="34" charset="0"/>
              </a:rPr>
              <a:t>Etapas:</a:t>
            </a:r>
            <a:endParaRPr lang="pt-BR" sz="2200" dirty="0" smtClean="0">
              <a:latin typeface="Calibri" pitchFamily="34" charset="0"/>
              <a:cs typeface="Calibri" pitchFamily="34" charset="0"/>
            </a:endParaRPr>
          </a:p>
          <a:p>
            <a:pPr marR="0" lvl="0" indent="-355600" algn="just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lang="pt-BR" sz="2200" dirty="0" smtClean="0">
                <a:latin typeface="Calibri" pitchFamily="34" charset="0"/>
                <a:cs typeface="Calibri" pitchFamily="34" charset="0"/>
              </a:rPr>
              <a:t>Projeto Urbanístico – Etapa Preliminar;</a:t>
            </a:r>
          </a:p>
          <a:p>
            <a:pPr marR="0" lvl="0" indent="-355600" algn="just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lang="pt-BR" sz="2200" dirty="0" smtClean="0">
                <a:latin typeface="Calibri" pitchFamily="34" charset="0"/>
                <a:cs typeface="Calibri" pitchFamily="34" charset="0"/>
              </a:rPr>
              <a:t>Registro – Transferência do Terreno  para DF (CODHAB);</a:t>
            </a:r>
          </a:p>
          <a:p>
            <a:pPr marR="0" lvl="0" indent="-355600" algn="just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lang="pt-BR" sz="2200" dirty="0" smtClean="0">
                <a:latin typeface="Calibri" pitchFamily="34" charset="0"/>
                <a:cs typeface="Calibri" pitchFamily="34" charset="0"/>
              </a:rPr>
              <a:t>Edital – Seleção do Empreendedor;</a:t>
            </a:r>
          </a:p>
          <a:p>
            <a:pPr marR="0" lvl="0" indent="-355600" algn="just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lang="pt-BR" sz="2200" dirty="0" smtClean="0">
                <a:latin typeface="Calibri" pitchFamily="34" charset="0"/>
                <a:cs typeface="Calibri" pitchFamily="34" charset="0"/>
              </a:rPr>
              <a:t>Licenciamento Ambiental;</a:t>
            </a:r>
          </a:p>
          <a:p>
            <a:pPr marR="0" lvl="0" indent="-355600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lang="pt-BR" sz="2200" dirty="0" smtClean="0">
                <a:latin typeface="Calibri" pitchFamily="34" charset="0"/>
                <a:cs typeface="Calibri" pitchFamily="34" charset="0"/>
              </a:rPr>
              <a:t>Projeto Urbanístico – etapa complementar (aprovação                                     	CONPLAN e CONAM);</a:t>
            </a:r>
          </a:p>
          <a:p>
            <a:pPr marR="0" lvl="0" indent="-355600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lang="pt-BR" sz="2200" dirty="0" smtClean="0">
                <a:latin typeface="Calibri" pitchFamily="34" charset="0"/>
                <a:cs typeface="Calibri" pitchFamily="34" charset="0"/>
              </a:rPr>
              <a:t>Contratação com o Agente Financeiro</a:t>
            </a:r>
          </a:p>
          <a:p>
            <a:pPr marR="0" lvl="0" indent="-355600" algn="just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lang="pt-BR" sz="2200" dirty="0" smtClean="0">
                <a:latin typeface="Calibri" pitchFamily="34" charset="0"/>
                <a:cs typeface="Calibri" pitchFamily="34" charset="0"/>
              </a:rPr>
              <a:t>Construção da Infraestrutura;</a:t>
            </a:r>
          </a:p>
          <a:p>
            <a:pPr marR="0" lvl="0" indent="-355600" algn="just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lang="pt-BR" sz="2200" dirty="0" smtClean="0">
                <a:latin typeface="Calibri" pitchFamily="34" charset="0"/>
                <a:cs typeface="Calibri" pitchFamily="34" charset="0"/>
              </a:rPr>
              <a:t>Construção das Unidades / Conjuntos habitacionais;</a:t>
            </a:r>
          </a:p>
          <a:p>
            <a:pPr marR="0" lvl="0" indent="-355600" algn="just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lang="pt-BR" sz="2200" dirty="0" smtClean="0">
                <a:latin typeface="Calibri" pitchFamily="34" charset="0"/>
                <a:cs typeface="Calibri" pitchFamily="34" charset="0"/>
              </a:rPr>
              <a:t>Entrega Unidades – Demanda Pré-selecionada; e</a:t>
            </a:r>
          </a:p>
          <a:p>
            <a:pPr marR="0" lvl="0" indent="-355600" algn="just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lang="pt-BR" sz="2200" dirty="0" smtClean="0">
                <a:latin typeface="Calibri" pitchFamily="34" charset="0"/>
                <a:cs typeface="Calibri" pitchFamily="34" charset="0"/>
              </a:rPr>
              <a:t>Projeto de Trabalho Técnico Social.</a:t>
            </a:r>
          </a:p>
          <a:p>
            <a:pPr marR="0"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kumimoji="0" lang="pt-B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9" name="Imagem 8" descr="Pano de Fundo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rcRect l="776" t="67234" b="15959"/>
          <a:stretch>
            <a:fillRect/>
          </a:stretch>
        </p:blipFill>
        <p:spPr>
          <a:xfrm>
            <a:off x="0" y="-27384"/>
            <a:ext cx="9180512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tângulo 10"/>
          <p:cNvSpPr/>
          <p:nvPr/>
        </p:nvSpPr>
        <p:spPr>
          <a:xfrm>
            <a:off x="863588" y="16855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Programa Morar Bem</a:t>
            </a:r>
            <a:endParaRPr lang="pt-BR" dirty="0"/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61664" y="692696"/>
            <a:ext cx="8686800" cy="48489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pt-BR" sz="2200" b="1" dirty="0" smtClean="0">
                <a:solidFill>
                  <a:srgbClr val="F25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Operacionalização do Programa</a:t>
            </a:r>
          </a:p>
          <a:p>
            <a:pPr marL="0" indent="0">
              <a:buFont typeface="Wingdings 2"/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4102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no de Fundo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776" t="36418" b="49576"/>
          <a:stretch>
            <a:fillRect/>
          </a:stretch>
        </p:blipFill>
        <p:spPr>
          <a:xfrm>
            <a:off x="-36512" y="-27384"/>
            <a:ext cx="9180512" cy="1071546"/>
          </a:xfrm>
          <a:prstGeom prst="rect">
            <a:avLst/>
          </a:prstGeom>
        </p:spPr>
      </p:pic>
      <p:pic>
        <p:nvPicPr>
          <p:cNvPr id="6" name="Imagem 5" descr="Pano de Fundo.jpg"/>
          <p:cNvPicPr>
            <a:picLocks noChangeAspect="1"/>
          </p:cNvPicPr>
          <p:nvPr/>
        </p:nvPicPr>
        <p:blipFill>
          <a:blip r:embed="rId2" cstate="print">
            <a:lum/>
          </a:blip>
          <a:srcRect l="776" t="47498" b="50634"/>
          <a:stretch>
            <a:fillRect/>
          </a:stretch>
        </p:blipFill>
        <p:spPr>
          <a:xfrm>
            <a:off x="-32" y="928670"/>
            <a:ext cx="9144000" cy="142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863588" y="16855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Programa Morar Bem</a:t>
            </a:r>
            <a:endParaRPr lang="pt-BR" dirty="0"/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61664" y="548680"/>
            <a:ext cx="8686800" cy="48489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pt-BR" sz="2200" b="1" dirty="0" smtClean="0">
                <a:solidFill>
                  <a:srgbClr val="F25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Abrangência do Programa</a:t>
            </a:r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29" y="965289"/>
            <a:ext cx="8335430" cy="589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4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no de Fundo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776" t="36418" b="49576"/>
          <a:stretch>
            <a:fillRect/>
          </a:stretch>
        </p:blipFill>
        <p:spPr>
          <a:xfrm>
            <a:off x="-36512" y="-27384"/>
            <a:ext cx="9180512" cy="1071546"/>
          </a:xfrm>
          <a:prstGeom prst="rect">
            <a:avLst/>
          </a:prstGeom>
        </p:spPr>
      </p:pic>
      <p:pic>
        <p:nvPicPr>
          <p:cNvPr id="3" name="Imagem 2" descr="Pano de Fundo.jpg"/>
          <p:cNvPicPr>
            <a:picLocks noChangeAspect="1"/>
          </p:cNvPicPr>
          <p:nvPr/>
        </p:nvPicPr>
        <p:blipFill>
          <a:blip r:embed="rId2" cstate="print">
            <a:lum/>
          </a:blip>
          <a:srcRect l="776" t="47498" b="50634"/>
          <a:stretch>
            <a:fillRect/>
          </a:stretch>
        </p:blipFill>
        <p:spPr>
          <a:xfrm>
            <a:off x="-32" y="928670"/>
            <a:ext cx="9144000" cy="142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ângulo 3"/>
          <p:cNvSpPr/>
          <p:nvPr/>
        </p:nvSpPr>
        <p:spPr>
          <a:xfrm>
            <a:off x="863588" y="16855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Programa Morar Bem</a:t>
            </a:r>
            <a:endParaRPr lang="pt-BR" dirty="0"/>
          </a:p>
        </p:txBody>
      </p:sp>
      <p:sp>
        <p:nvSpPr>
          <p:cNvPr id="5" name="Espaço Reservado para Conteúdo 4"/>
          <p:cNvSpPr txBox="1">
            <a:spLocks/>
          </p:cNvSpPr>
          <p:nvPr/>
        </p:nvSpPr>
        <p:spPr>
          <a:xfrm>
            <a:off x="61664" y="548680"/>
            <a:ext cx="8686800" cy="48489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pt-BR" sz="2200" b="1" dirty="0" smtClean="0">
                <a:solidFill>
                  <a:srgbClr val="F25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Abrangência do Programa</a:t>
            </a:r>
            <a:endParaRPr lang="pt-BR" dirty="0" smtClean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098810"/>
              </p:ext>
            </p:extLst>
          </p:nvPr>
        </p:nvGraphicFramePr>
        <p:xfrm>
          <a:off x="683568" y="1386488"/>
          <a:ext cx="3721496" cy="3931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21496"/>
              </a:tblGrid>
              <a:tr h="6284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Áreas contempladas com Projetos Habitacionais</a:t>
                      </a:r>
                    </a:p>
                  </a:txBody>
                  <a:tcPr/>
                </a:tc>
              </a:tr>
              <a:tr h="36412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Samambaia</a:t>
                      </a:r>
                      <a:endParaRPr lang="pt-BR" sz="1800" dirty="0"/>
                    </a:p>
                  </a:txBody>
                  <a:tcPr/>
                </a:tc>
              </a:tr>
              <a:tr h="36412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São Sebastião</a:t>
                      </a:r>
                    </a:p>
                  </a:txBody>
                  <a:tcPr/>
                </a:tc>
              </a:tr>
              <a:tr h="36412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Paranoá Parque</a:t>
                      </a:r>
                      <a:endParaRPr lang="pt-BR" sz="1800" dirty="0"/>
                    </a:p>
                  </a:txBody>
                  <a:tcPr/>
                </a:tc>
              </a:tr>
              <a:tr h="36412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/>
                        <a:t>Itapoã</a:t>
                      </a:r>
                      <a:r>
                        <a:rPr lang="pt-BR" sz="1800" dirty="0" smtClean="0"/>
                        <a:t> Parque</a:t>
                      </a:r>
                      <a:endParaRPr lang="pt-BR" sz="1800" dirty="0"/>
                    </a:p>
                  </a:txBody>
                  <a:tcPr/>
                </a:tc>
              </a:tr>
              <a:tr h="36412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Planaltina</a:t>
                      </a:r>
                      <a:endParaRPr lang="pt-BR" sz="1800" dirty="0"/>
                    </a:p>
                  </a:txBody>
                  <a:tcPr/>
                </a:tc>
              </a:tr>
              <a:tr h="36412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Sobradinho</a:t>
                      </a:r>
                      <a:endParaRPr lang="pt-BR" sz="1800" dirty="0"/>
                    </a:p>
                  </a:txBody>
                  <a:tcPr/>
                </a:tc>
              </a:tr>
              <a:tr h="36412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Vargem da Benção</a:t>
                      </a:r>
                      <a:endParaRPr lang="pt-BR" sz="1800" dirty="0"/>
                    </a:p>
                  </a:txBody>
                  <a:tcPr/>
                </a:tc>
              </a:tr>
              <a:tr h="36412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Riacho Fundo II</a:t>
                      </a:r>
                      <a:endParaRPr lang="pt-BR" sz="1800" dirty="0"/>
                    </a:p>
                  </a:txBody>
                  <a:tcPr/>
                </a:tc>
              </a:tr>
              <a:tr h="36412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Recanto das Emas</a:t>
                      </a:r>
                      <a:endParaRPr lang="pt-BR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08438"/>
              </p:ext>
            </p:extLst>
          </p:nvPr>
        </p:nvGraphicFramePr>
        <p:xfrm>
          <a:off x="5004048" y="1340770"/>
          <a:ext cx="3384376" cy="41910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84376"/>
              </a:tblGrid>
              <a:tr h="6744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Projetos a serem implantados</a:t>
                      </a:r>
                    </a:p>
                  </a:txBody>
                  <a:tcPr/>
                </a:tc>
              </a:tr>
              <a:tr h="39073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/>
                        <a:t>Itapoã</a:t>
                      </a:r>
                      <a:endParaRPr lang="pt-BR" sz="1800" dirty="0"/>
                    </a:p>
                  </a:txBody>
                  <a:tcPr/>
                </a:tc>
              </a:tr>
              <a:tr h="39073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Vargem da Benção</a:t>
                      </a:r>
                    </a:p>
                  </a:txBody>
                  <a:tcPr/>
                </a:tc>
              </a:tr>
              <a:tr h="39073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Planaltina</a:t>
                      </a:r>
                      <a:endParaRPr lang="pt-BR" sz="1800" dirty="0"/>
                    </a:p>
                  </a:txBody>
                  <a:tcPr/>
                </a:tc>
              </a:tr>
              <a:tr h="39073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Cidade</a:t>
                      </a:r>
                      <a:r>
                        <a:rPr lang="pt-BR" sz="1800" baseline="0" dirty="0" smtClean="0"/>
                        <a:t> Estrutural</a:t>
                      </a:r>
                      <a:endParaRPr lang="pt-BR" sz="1800" dirty="0"/>
                    </a:p>
                  </a:txBody>
                  <a:tcPr/>
                </a:tc>
              </a:tr>
              <a:tr h="39073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São Sebastião</a:t>
                      </a:r>
                      <a:endParaRPr lang="pt-BR" sz="1800" dirty="0"/>
                    </a:p>
                  </a:txBody>
                  <a:tcPr/>
                </a:tc>
              </a:tr>
              <a:tr h="39073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Setor Meireles</a:t>
                      </a:r>
                      <a:endParaRPr lang="pt-BR" sz="1800" dirty="0"/>
                    </a:p>
                  </a:txBody>
                  <a:tcPr/>
                </a:tc>
              </a:tr>
              <a:tr h="39073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Nova </a:t>
                      </a:r>
                      <a:r>
                        <a:rPr lang="pt-BR" sz="1800" dirty="0" err="1" smtClean="0"/>
                        <a:t>Petropólis</a:t>
                      </a:r>
                      <a:endParaRPr lang="pt-BR" sz="1800" dirty="0"/>
                    </a:p>
                  </a:txBody>
                  <a:tcPr/>
                </a:tc>
              </a:tr>
              <a:tr h="390735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/>
                </a:tc>
              </a:tr>
              <a:tr h="390735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5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2.bp.blogspot.com/__2DooG8OWmE/TCaxjsPDVwI/AAAAAAAAByA/XSeNZY-QWLs/s1600/habitaca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64" y="3940464"/>
            <a:ext cx="3569048" cy="254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Pano de Fundo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l="776" t="36418" b="49576"/>
          <a:stretch>
            <a:fillRect/>
          </a:stretch>
        </p:blipFill>
        <p:spPr>
          <a:xfrm>
            <a:off x="0" y="-24"/>
            <a:ext cx="9144000" cy="107154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863588" y="16855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Programa Morar Bem</a:t>
            </a:r>
            <a:endParaRPr lang="pt-BR" dirty="0"/>
          </a:p>
        </p:txBody>
      </p:sp>
      <p:sp>
        <p:nvSpPr>
          <p:cNvPr id="14" name="Espaço Reservado para Conteúdo 4"/>
          <p:cNvSpPr txBox="1">
            <a:spLocks/>
          </p:cNvSpPr>
          <p:nvPr/>
        </p:nvSpPr>
        <p:spPr>
          <a:xfrm>
            <a:off x="61664" y="548680"/>
            <a:ext cx="8686800" cy="48489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pt-BR" sz="2200" b="1" dirty="0" smtClean="0">
                <a:solidFill>
                  <a:srgbClr val="F25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Projetos habitacionais </a:t>
            </a:r>
            <a:endParaRPr lang="pt-BR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539552" y="1556792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Gama</a:t>
            </a:r>
          </a:p>
          <a:p>
            <a:pPr algn="ctr"/>
            <a:endParaRPr lang="pt-BR" dirty="0"/>
          </a:p>
          <a:p>
            <a:pPr marL="285750" indent="-285750" algn="ctr">
              <a:buFont typeface="Wingdings" pitchFamily="2" charset="2"/>
              <a:buChar char="§"/>
            </a:pPr>
            <a:r>
              <a:rPr lang="pt-BR" dirty="0" smtClean="0"/>
              <a:t>Edital 03/2011 e 07/2011; 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pt-BR" dirty="0" smtClean="0"/>
              <a:t>2.928 unidades habitacionais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pt-BR" dirty="0" smtClean="0"/>
              <a:t>Apartamentos com 2 quartos </a:t>
            </a:r>
          </a:p>
          <a:p>
            <a:pPr algn="ctr"/>
            <a:r>
              <a:rPr lang="pt-BR" dirty="0" smtClean="0"/>
              <a:t>(50 m2) e com 3 quartos (62 m2)</a:t>
            </a:r>
          </a:p>
          <a:p>
            <a:pPr algn="ctr"/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91952" y="4061122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Sobradinho</a:t>
            </a:r>
          </a:p>
          <a:p>
            <a:endParaRPr lang="pt-BR" dirty="0"/>
          </a:p>
          <a:p>
            <a:pPr marL="285750" indent="-285750" algn="ctr">
              <a:buFont typeface="Wingdings" pitchFamily="2" charset="2"/>
              <a:buChar char="§"/>
            </a:pPr>
            <a:r>
              <a:rPr lang="pt-BR" dirty="0" smtClean="0"/>
              <a:t>Edital 04/2011,  08/2011 e 03/2012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pt-BR" dirty="0" smtClean="0"/>
              <a:t>1.365 unidades habitacionais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pt-BR" dirty="0"/>
              <a:t>Apartamentos com 2 quartos </a:t>
            </a:r>
          </a:p>
          <a:p>
            <a:pPr algn="ctr"/>
            <a:r>
              <a:rPr lang="pt-BR" dirty="0"/>
              <a:t>(50 m2) e com 3 quartos (62 m2)</a:t>
            </a:r>
          </a:p>
          <a:p>
            <a:pPr algn="ctr"/>
            <a:r>
              <a:rPr lang="pt-BR" dirty="0" smtClean="0"/>
              <a:t>e casas com 2 quartos (44 m2)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2050" name="Picture 2" descr="http://www.mochileiro.tur.br/DF%20cid%20sat%20guara_i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81336"/>
            <a:ext cx="363508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5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no de Fundo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776" t="36418" b="49576"/>
          <a:stretch>
            <a:fillRect/>
          </a:stretch>
        </p:blipFill>
        <p:spPr>
          <a:xfrm>
            <a:off x="0" y="-24"/>
            <a:ext cx="9144000" cy="107154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63588" y="16855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Programa Morar Bem</a:t>
            </a:r>
            <a:endParaRPr lang="pt-BR" dirty="0"/>
          </a:p>
        </p:txBody>
      </p:sp>
      <p:sp>
        <p:nvSpPr>
          <p:cNvPr id="4" name="Espaço Reservado para Conteúdo 4"/>
          <p:cNvSpPr txBox="1">
            <a:spLocks/>
          </p:cNvSpPr>
          <p:nvPr/>
        </p:nvSpPr>
        <p:spPr>
          <a:xfrm>
            <a:off x="61664" y="548680"/>
            <a:ext cx="8686800" cy="48489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pt-BR" sz="2200" b="1" dirty="0" smtClean="0">
                <a:solidFill>
                  <a:srgbClr val="F25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Projetos habitacionais </a:t>
            </a:r>
          </a:p>
          <a:p>
            <a:pPr marL="0" indent="0">
              <a:buFont typeface="Wingdings 2"/>
              <a:buNone/>
            </a:pPr>
            <a:endParaRPr lang="pt-BR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593631" y="1484784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Samambaia 01</a:t>
            </a:r>
          </a:p>
          <a:p>
            <a:endParaRPr lang="pt-BR" dirty="0"/>
          </a:p>
          <a:p>
            <a:pPr marL="285750" indent="-285750" algn="ctr">
              <a:buFont typeface="Wingdings" pitchFamily="2" charset="2"/>
              <a:buChar char="§"/>
            </a:pPr>
            <a:r>
              <a:rPr lang="pt-BR" dirty="0" smtClean="0"/>
              <a:t>Edital 05/2011 e 09/2011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pt-BR" dirty="0" smtClean="0"/>
              <a:t>416 unidades habitacionais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pt-BR" dirty="0"/>
              <a:t>Apartamentos com 2 quartos </a:t>
            </a:r>
          </a:p>
          <a:p>
            <a:pPr algn="ctr"/>
            <a:r>
              <a:rPr lang="pt-BR" dirty="0"/>
              <a:t>(50 m2) e com 3 quartos (62 m2)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973178" y="4437112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Santa Maria </a:t>
            </a:r>
          </a:p>
          <a:p>
            <a:endParaRPr lang="pt-BR" dirty="0"/>
          </a:p>
          <a:p>
            <a:pPr marL="285750" indent="-285750" algn="ctr">
              <a:buFont typeface="Wingdings" pitchFamily="2" charset="2"/>
              <a:buChar char="§"/>
            </a:pPr>
            <a:r>
              <a:rPr lang="pt-BR" dirty="0" smtClean="0"/>
              <a:t>Edital 06/2011 e 10/2011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pt-BR" dirty="0" smtClean="0"/>
              <a:t>740 unidades habitacionais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pt-BR" dirty="0"/>
              <a:t>Apartamentos com 2 quartos </a:t>
            </a:r>
          </a:p>
          <a:p>
            <a:pPr algn="ctr"/>
            <a:r>
              <a:rPr lang="pt-BR" dirty="0"/>
              <a:t>(50 m2) e com 3 quartos (62 m2)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29" y="1322061"/>
            <a:ext cx="2674914" cy="220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4" y="3645024"/>
            <a:ext cx="4136869" cy="24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4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no de Fundo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776" t="36418" b="49576"/>
          <a:stretch>
            <a:fillRect/>
          </a:stretch>
        </p:blipFill>
        <p:spPr>
          <a:xfrm>
            <a:off x="0" y="-24"/>
            <a:ext cx="9144000" cy="107154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63588" y="16855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Programa Morar Bem</a:t>
            </a:r>
            <a:endParaRPr lang="pt-BR" dirty="0"/>
          </a:p>
        </p:txBody>
      </p:sp>
      <p:sp>
        <p:nvSpPr>
          <p:cNvPr id="4" name="Espaço Reservado para Conteúdo 4"/>
          <p:cNvSpPr txBox="1">
            <a:spLocks/>
          </p:cNvSpPr>
          <p:nvPr/>
        </p:nvSpPr>
        <p:spPr>
          <a:xfrm>
            <a:off x="61664" y="548680"/>
            <a:ext cx="8686800" cy="48489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pt-BR" sz="2200" b="1" dirty="0" smtClean="0">
                <a:solidFill>
                  <a:srgbClr val="F25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Projetos habitacionais </a:t>
            </a:r>
          </a:p>
          <a:p>
            <a:pPr marL="0" indent="0">
              <a:buFont typeface="Wingdings 2"/>
              <a:buNone/>
            </a:pPr>
            <a:endParaRPr lang="pt-BR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593631" y="1484784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Recanto das Emas</a:t>
            </a:r>
          </a:p>
          <a:p>
            <a:endParaRPr lang="pt-BR" dirty="0"/>
          </a:p>
          <a:p>
            <a:pPr marL="285750" indent="-285750" algn="ctr">
              <a:buFont typeface="Wingdings" pitchFamily="2" charset="2"/>
              <a:buChar char="§"/>
            </a:pPr>
            <a:r>
              <a:rPr lang="pt-BR" dirty="0" smtClean="0"/>
              <a:t>Edital 13/2011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pt-BR" dirty="0" smtClean="0"/>
              <a:t>530 unidades habitacionais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pt-BR" dirty="0" smtClean="0"/>
              <a:t>Casa com 2 quartos (44 m2) e apartamentos com 2 quartos </a:t>
            </a:r>
          </a:p>
          <a:p>
            <a:pPr algn="ctr"/>
            <a:r>
              <a:rPr lang="pt-BR" dirty="0" smtClean="0"/>
              <a:t>(46 m2)</a:t>
            </a:r>
            <a:endParaRPr lang="pt-BR" dirty="0" smtClean="0">
              <a:solidFill>
                <a:srgbClr val="2D46C1"/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716016" y="4077072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Riacho Fundo II</a:t>
            </a:r>
          </a:p>
          <a:p>
            <a:endParaRPr lang="pt-BR" dirty="0"/>
          </a:p>
          <a:p>
            <a:pPr marL="285750" indent="-285750" algn="ctr">
              <a:buFont typeface="Wingdings" pitchFamily="2" charset="2"/>
              <a:buChar char="§"/>
            </a:pPr>
            <a:r>
              <a:rPr lang="pt-BR" dirty="0" smtClean="0"/>
              <a:t>Edital 12/2011 e 14/2011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pt-BR" dirty="0" smtClean="0"/>
              <a:t>8.417 unidades habitacionais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pt-BR" dirty="0"/>
              <a:t>Apartamentos com 2 quartos </a:t>
            </a:r>
          </a:p>
          <a:p>
            <a:pPr algn="ctr"/>
            <a:r>
              <a:rPr lang="pt-BR" dirty="0"/>
              <a:t>(50 m2</a:t>
            </a:r>
            <a:r>
              <a:rPr lang="pt-BR" dirty="0" smtClean="0"/>
              <a:t>)</a:t>
            </a:r>
            <a:endParaRPr lang="pt-BR" dirty="0"/>
          </a:p>
          <a:p>
            <a:endParaRPr lang="pt-BR" dirty="0"/>
          </a:p>
        </p:txBody>
      </p:sp>
      <p:pic>
        <p:nvPicPr>
          <p:cNvPr id="1026" name="Picture 2" descr="http://calangos.net/esportes/files/2013/02/000002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300" y="1310824"/>
            <a:ext cx="3229132" cy="242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2" y="4070107"/>
            <a:ext cx="3256645" cy="24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no de Fundo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776" t="36418" b="49576"/>
          <a:stretch>
            <a:fillRect/>
          </a:stretch>
        </p:blipFill>
        <p:spPr>
          <a:xfrm>
            <a:off x="0" y="-24"/>
            <a:ext cx="9144000" cy="107154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63588" y="16855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Programa Morar Bem</a:t>
            </a:r>
            <a:endParaRPr lang="pt-BR" dirty="0"/>
          </a:p>
        </p:txBody>
      </p:sp>
      <p:sp>
        <p:nvSpPr>
          <p:cNvPr id="4" name="Espaço Reservado para Conteúdo 4"/>
          <p:cNvSpPr txBox="1">
            <a:spLocks/>
          </p:cNvSpPr>
          <p:nvPr/>
        </p:nvSpPr>
        <p:spPr>
          <a:xfrm>
            <a:off x="61664" y="548680"/>
            <a:ext cx="8686800" cy="48489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pt-BR" sz="2200" b="1" dirty="0" smtClean="0">
                <a:solidFill>
                  <a:srgbClr val="F25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Projetos habitacionais</a:t>
            </a:r>
          </a:p>
          <a:p>
            <a:pPr marL="0" indent="0">
              <a:buFont typeface="Wingdings 2"/>
              <a:buNone/>
            </a:pPr>
            <a:endParaRPr lang="pt-BR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2672045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Paranoá Parque</a:t>
            </a:r>
          </a:p>
          <a:p>
            <a:endParaRPr lang="pt-BR" dirty="0"/>
          </a:p>
          <a:p>
            <a:pPr marL="285750" indent="-285750" algn="ctr">
              <a:buFont typeface="Wingdings" pitchFamily="2" charset="2"/>
              <a:buChar char="§"/>
            </a:pPr>
            <a:r>
              <a:rPr lang="pt-BR" dirty="0" smtClean="0"/>
              <a:t>Edital 01/2012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pt-BR" dirty="0" smtClean="0"/>
              <a:t>6.240 unidades habitacionais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pt-BR" dirty="0" smtClean="0"/>
              <a:t>Apartamentos com 2 quartos </a:t>
            </a:r>
          </a:p>
          <a:p>
            <a:pPr algn="ctr"/>
            <a:r>
              <a:rPr lang="pt-BR" dirty="0" smtClean="0"/>
              <a:t>(46 m2)</a:t>
            </a:r>
            <a:endParaRPr lang="pt-BR" dirty="0" smtClean="0">
              <a:solidFill>
                <a:srgbClr val="2D46C1"/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39" y="1700808"/>
            <a:ext cx="436758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4" y="3600847"/>
            <a:ext cx="4787247" cy="3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588914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004048" y="1333217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Jardins Mangueiral</a:t>
            </a:r>
          </a:p>
          <a:p>
            <a:pPr algn="ctr"/>
            <a:endParaRPr lang="pt-BR" b="1" dirty="0" smtClean="0"/>
          </a:p>
          <a:p>
            <a:pPr marL="285750" indent="-285750" algn="ctr">
              <a:buFont typeface="Wingdings" pitchFamily="2" charset="2"/>
              <a:buChar char="§"/>
            </a:pPr>
            <a:r>
              <a:rPr lang="pt-BR" dirty="0" smtClean="0"/>
              <a:t>8.000 unidades habitacionais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pt-BR" dirty="0" smtClean="0"/>
              <a:t>Sobrados com 2 (52 m2) e 3 quartos (68 m2) e apartamentos com 2 quartos (46 m2).</a:t>
            </a:r>
            <a:endParaRPr lang="pt-BR" dirty="0" smtClean="0">
              <a:solidFill>
                <a:srgbClr val="2D46C1"/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Imagem 2" descr="Pano de Fundo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 l="776" t="36418" b="49576"/>
          <a:stretch>
            <a:fillRect/>
          </a:stretch>
        </p:blipFill>
        <p:spPr>
          <a:xfrm>
            <a:off x="0" y="-24"/>
            <a:ext cx="9144000" cy="107154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63588" y="16855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Programa Morar Bem</a:t>
            </a:r>
            <a:endParaRPr lang="pt-BR" dirty="0"/>
          </a:p>
        </p:txBody>
      </p:sp>
      <p:sp>
        <p:nvSpPr>
          <p:cNvPr id="5" name="Espaço Reservado para Conteúdo 4"/>
          <p:cNvSpPr txBox="1">
            <a:spLocks/>
          </p:cNvSpPr>
          <p:nvPr/>
        </p:nvSpPr>
        <p:spPr>
          <a:xfrm>
            <a:off x="61664" y="548680"/>
            <a:ext cx="8686800" cy="48489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pt-BR" sz="2200" b="1" dirty="0" smtClean="0">
                <a:solidFill>
                  <a:srgbClr val="F25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Projetos habitacionais </a:t>
            </a:r>
          </a:p>
          <a:p>
            <a:pPr marL="0" indent="0">
              <a:buFont typeface="Wingdings 2"/>
              <a:buNone/>
            </a:pPr>
            <a:endParaRPr lang="pt-B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4" y="1189171"/>
            <a:ext cx="4523420" cy="258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no de Fundo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776" t="36418" b="49576"/>
          <a:stretch>
            <a:fillRect/>
          </a:stretch>
        </p:blipFill>
        <p:spPr>
          <a:xfrm>
            <a:off x="0" y="-24"/>
            <a:ext cx="9144000" cy="107154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63588" y="16855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Programa Morar Bem</a:t>
            </a:r>
            <a:endParaRPr lang="pt-BR" dirty="0"/>
          </a:p>
        </p:txBody>
      </p:sp>
      <p:sp>
        <p:nvSpPr>
          <p:cNvPr id="4" name="Espaço Reservado para Conteúdo 4"/>
          <p:cNvSpPr txBox="1">
            <a:spLocks/>
          </p:cNvSpPr>
          <p:nvPr/>
        </p:nvSpPr>
        <p:spPr>
          <a:xfrm>
            <a:off x="75820" y="548680"/>
            <a:ext cx="8686800" cy="48489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pt-BR" sz="2200" b="1" dirty="0" smtClean="0">
                <a:solidFill>
                  <a:srgbClr val="F25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Alcance Social e Impacto Regional</a:t>
            </a:r>
          </a:p>
          <a:p>
            <a:pPr marL="0" indent="0">
              <a:buFont typeface="Wingdings 2"/>
              <a:buNone/>
            </a:pPr>
            <a:endParaRPr lang="pt-BR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1340768"/>
            <a:ext cx="7596844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000" dirty="0" smtClean="0"/>
              <a:t>Construção de 100 mil unidades habitacionais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 smtClean="0"/>
              <a:t>Beneficiará 100.000 famílias de baixa renda com casa própria;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 smtClean="0"/>
              <a:t>Quase 400 mil pessoas beneficiadas com moradia;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 smtClean="0"/>
              <a:t>Remoção de famílias que residem precariamente em áreas de risco, insalubres e de proteção ambiental  dotando-as de habitação segura e regularizada;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 smtClean="0"/>
              <a:t>Geração de 140 mil empregos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b="1" dirty="0" smtClean="0"/>
              <a:t>Dinamização da economia regional </a:t>
            </a:r>
            <a:r>
              <a:rPr lang="pt-BR" sz="2000" dirty="0" smtClean="0"/>
              <a:t>com investimentos da ordem de R$ 11,7 bilhões, provenientes de R$ 8,2 bilhões em construção (PMCMV), R$ 2,5 bilhões em terrenos e R$ 1 bilhão em infraestrutura.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 smtClean="0"/>
              <a:t>Renúncia fiscal (isenção de ITBI): R$ 214 milhões.</a:t>
            </a:r>
          </a:p>
          <a:p>
            <a:pPr marL="400050" indent="-400050">
              <a:buFont typeface="Wingdings" pitchFamily="2" charset="2"/>
              <a:buChar char="ü"/>
            </a:pPr>
            <a:r>
              <a:rPr lang="pt-BR" sz="2000" dirty="0"/>
              <a:t>Trabalho Técnico Social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pt-BR" sz="2000" dirty="0"/>
              <a:t>Identificação dos perfis </a:t>
            </a:r>
            <a:r>
              <a:rPr lang="pt-BR" sz="2000" dirty="0" smtClean="0"/>
              <a:t>e </a:t>
            </a:r>
            <a:r>
              <a:rPr lang="pt-BR" sz="2000" dirty="0"/>
              <a:t>composições das famílias;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pt-BR" sz="2000" dirty="0"/>
              <a:t>Levantamento de demandas nas áreas da saúde, educação, </a:t>
            </a:r>
            <a:r>
              <a:rPr lang="pt-BR" sz="2000" dirty="0" smtClean="0"/>
              <a:t>lazer, </a:t>
            </a:r>
            <a:r>
              <a:rPr lang="pt-BR" sz="2000" dirty="0" err="1" smtClean="0"/>
              <a:t>etc</a:t>
            </a:r>
            <a:r>
              <a:rPr lang="pt-BR" sz="2000" dirty="0" smtClean="0"/>
              <a:t>;</a:t>
            </a:r>
            <a:endParaRPr lang="pt-BR" sz="2000" dirty="0"/>
          </a:p>
          <a:p>
            <a:pPr marL="1257300" lvl="2" indent="-342900">
              <a:buFont typeface="Wingdings" pitchFamily="2" charset="2"/>
              <a:buChar char="Ø"/>
            </a:pPr>
            <a:r>
              <a:rPr lang="pt-BR" sz="2000" dirty="0"/>
              <a:t>Adequação de ações sociais às características dos </a:t>
            </a:r>
            <a:r>
              <a:rPr lang="pt-BR" sz="2000" dirty="0" smtClean="0"/>
              <a:t>grupos;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2000" dirty="0"/>
          </a:p>
          <a:p>
            <a:pPr marL="285750" indent="-285750">
              <a:buFont typeface="Arial" pitchFamily="34" charset="0"/>
              <a:buChar char="•"/>
            </a:pPr>
            <a:endParaRPr lang="pt-BR" sz="2000" dirty="0"/>
          </a:p>
          <a:p>
            <a:pPr marL="342900" indent="-342900">
              <a:buFont typeface="Wingdings" pitchFamily="2" charset="2"/>
              <a:buChar char="ü"/>
            </a:pPr>
            <a:endParaRPr lang="pt-BR" sz="2000" dirty="0" smtClean="0"/>
          </a:p>
          <a:p>
            <a:pPr marL="342900" indent="-342900">
              <a:buFont typeface="Wingdings" pitchFamily="2" charset="2"/>
              <a:buChar char="ü"/>
            </a:pPr>
            <a:endParaRPr lang="pt-BR" sz="2000" dirty="0"/>
          </a:p>
          <a:p>
            <a:pPr marL="342900" indent="-342900">
              <a:buFont typeface="Wingdings" pitchFamily="2" charset="2"/>
              <a:buChar char="ü"/>
            </a:pPr>
            <a:endParaRPr lang="pt-BR" sz="2000" dirty="0" smtClean="0"/>
          </a:p>
          <a:p>
            <a:pPr marL="342900" indent="-342900">
              <a:buFont typeface="Wingdings" pitchFamily="2" charset="2"/>
              <a:buChar char="ü"/>
            </a:pPr>
            <a:endParaRPr lang="pt-BR" sz="2000" dirty="0"/>
          </a:p>
          <a:p>
            <a:pPr marL="342900" indent="-342900">
              <a:buFont typeface="Wingdings" pitchFamily="2" charset="2"/>
              <a:buChar char="ü"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3023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no de Fundo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776" t="36418" b="49576"/>
          <a:stretch>
            <a:fillRect/>
          </a:stretch>
        </p:blipFill>
        <p:spPr>
          <a:xfrm>
            <a:off x="0" y="-24"/>
            <a:ext cx="9144000" cy="107154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63588" y="16855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Programa Morar Bem</a:t>
            </a:r>
            <a:endParaRPr lang="pt-BR" dirty="0"/>
          </a:p>
        </p:txBody>
      </p:sp>
      <p:sp>
        <p:nvSpPr>
          <p:cNvPr id="4" name="Espaço Reservado para Conteúdo 4"/>
          <p:cNvSpPr txBox="1">
            <a:spLocks/>
          </p:cNvSpPr>
          <p:nvPr/>
        </p:nvSpPr>
        <p:spPr>
          <a:xfrm>
            <a:off x="75820" y="548680"/>
            <a:ext cx="8686800" cy="48489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pt-BR" sz="2200" b="1" dirty="0" smtClean="0">
                <a:solidFill>
                  <a:srgbClr val="F25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Projetos Sustentáveis</a:t>
            </a:r>
          </a:p>
          <a:p>
            <a:pPr marL="0" indent="0">
              <a:buFont typeface="Wingdings 2"/>
              <a:buNone/>
            </a:pPr>
            <a:endParaRPr lang="pt-BR" dirty="0" smtClean="0"/>
          </a:p>
        </p:txBody>
      </p:sp>
      <p:pic>
        <p:nvPicPr>
          <p:cNvPr id="1026" name="Picture 2" descr="https://encrypted-tbn3.gstatic.com/images?q=tbn:ANd9GcSUrxOaxS-puFEznkHbqX5tfz50GthPQOtL_gNf8lSCiV5xquG-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99057"/>
            <a:ext cx="1774095" cy="159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16017" y="1628800"/>
            <a:ext cx="676875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000" dirty="0"/>
              <a:t>Educação sanitária e ambiental;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000" dirty="0"/>
              <a:t>Acessibilidade;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000" dirty="0"/>
              <a:t>Geração de energia solar;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000" dirty="0" smtClean="0"/>
              <a:t>Coleta </a:t>
            </a:r>
            <a:r>
              <a:rPr lang="pt-BR" sz="2000" dirty="0"/>
              <a:t>seletiva;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000" dirty="0" smtClean="0"/>
              <a:t>Aquecimento solar</a:t>
            </a:r>
            <a:endParaRPr lang="pt-BR" sz="2000" dirty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000" dirty="0"/>
              <a:t>Laços de vizinhança;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000" dirty="0"/>
              <a:t>Participação política;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000" dirty="0"/>
              <a:t>Rompimento de ciclo de descréditos nas políticas habitacionais;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000" dirty="0"/>
              <a:t>Geração de emprego e renda.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989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no de Fundo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l="776" t="67234" b="15959"/>
          <a:stretch>
            <a:fillRect/>
          </a:stretch>
        </p:blipFill>
        <p:spPr>
          <a:xfrm>
            <a:off x="0" y="-12718"/>
            <a:ext cx="9180512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ângulo 2"/>
          <p:cNvSpPr/>
          <p:nvPr/>
        </p:nvSpPr>
        <p:spPr>
          <a:xfrm>
            <a:off x="863588" y="16855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Programa Morar Bem</a:t>
            </a:r>
            <a:endParaRPr lang="pt-BR" dirty="0"/>
          </a:p>
        </p:txBody>
      </p:sp>
      <p:sp>
        <p:nvSpPr>
          <p:cNvPr id="4" name="Espaço Reservado para Conteúdo 4"/>
          <p:cNvSpPr txBox="1">
            <a:spLocks/>
          </p:cNvSpPr>
          <p:nvPr/>
        </p:nvSpPr>
        <p:spPr>
          <a:xfrm>
            <a:off x="61664" y="692696"/>
            <a:ext cx="8686800" cy="48489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pt-BR" sz="2200" b="1" dirty="0" smtClean="0">
                <a:solidFill>
                  <a:srgbClr val="F25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</a:p>
          <a:p>
            <a:pPr marL="0" indent="0">
              <a:buFont typeface="Wingdings 2"/>
              <a:buNone/>
            </a:pPr>
            <a:endParaRPr lang="pt-BR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467544" y="2060848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O Distrito Federal já apresenta um elevado nível de saturação urbano-populacional, o que evidencia o problema de áreas para habitação destinadas às famílias de baixa renda e, por consequência, o direito ao acesso à moradia digna é realizado de maneira desigual e a efetivação da função social da propriedade não é alcançada.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Diante das tendências de crescimento populacional torna-se necessário definir novas áreas habitacionais, mediante a implantação de planos, projetos e programas que promovem ações para o desenvolvimento urbano, regularização urbanística, ambiental e fundiária do Distrito Federal.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011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no de Fundo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776" t="36418" b="49576"/>
          <a:stretch>
            <a:fillRect/>
          </a:stretch>
        </p:blipFill>
        <p:spPr>
          <a:xfrm>
            <a:off x="0" y="-24"/>
            <a:ext cx="9144000" cy="107154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63588" y="16855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Programa Morar Bem</a:t>
            </a:r>
            <a:endParaRPr lang="pt-BR" dirty="0"/>
          </a:p>
        </p:txBody>
      </p:sp>
      <p:sp>
        <p:nvSpPr>
          <p:cNvPr id="4" name="Espaço Reservado para Conteúdo 4"/>
          <p:cNvSpPr txBox="1">
            <a:spLocks/>
          </p:cNvSpPr>
          <p:nvPr/>
        </p:nvSpPr>
        <p:spPr>
          <a:xfrm>
            <a:off x="61664" y="548680"/>
            <a:ext cx="8686800" cy="48489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pt-BR" sz="2200" b="1" dirty="0" smtClean="0">
                <a:solidFill>
                  <a:srgbClr val="F25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Prazo de Execução e Cronograma</a:t>
            </a:r>
          </a:p>
          <a:p>
            <a:pPr marL="0" indent="0">
              <a:buFont typeface="Wingdings 2"/>
              <a:buNone/>
            </a:pPr>
            <a:endParaRPr lang="pt-BR" dirty="0" smtClean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210117"/>
              </p:ext>
            </p:extLst>
          </p:nvPr>
        </p:nvGraphicFramePr>
        <p:xfrm>
          <a:off x="539552" y="2060848"/>
          <a:ext cx="8208914" cy="3600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09"/>
                <a:gridCol w="2566197"/>
                <a:gridCol w="660990"/>
                <a:gridCol w="660990"/>
                <a:gridCol w="660990"/>
                <a:gridCol w="660990"/>
                <a:gridCol w="660990"/>
                <a:gridCol w="660990"/>
                <a:gridCol w="660990"/>
                <a:gridCol w="660990"/>
                <a:gridCol w="160388"/>
              </a:tblGrid>
              <a:tr h="327309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7309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2011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2012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2013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2014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7309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1º SEM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2º SEM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1º SEM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2º SEM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1º SEM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2º SEM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1º SEM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2º SEM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7309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Prospecção de áreas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XXX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XXX</a:t>
                      </a:r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XXX</a:t>
                      </a:r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XXX</a:t>
                      </a:r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XXX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7309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Lançamento de Editais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XXX</a:t>
                      </a:r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XXX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XXX</a:t>
                      </a:r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XXX</a:t>
                      </a:r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XXX</a:t>
                      </a:r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XXX</a:t>
                      </a:r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7309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Instrução dos processos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XXX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XXX</a:t>
                      </a:r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XXX</a:t>
                      </a:r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XXX</a:t>
                      </a:r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XXX</a:t>
                      </a:r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XXX</a:t>
                      </a:r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7309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Contratação </a:t>
                      </a:r>
                      <a:r>
                        <a:rPr lang="pt-BR" sz="1400" u="none" strike="noStrike" dirty="0" smtClean="0">
                          <a:effectLst/>
                        </a:rPr>
                        <a:t>Agentes Financeiros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XXX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XXX</a:t>
                      </a:r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XXX</a:t>
                      </a:r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XXX</a:t>
                      </a:r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XXX</a:t>
                      </a:r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XXX</a:t>
                      </a:r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7309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Construção das UH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XXX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XXX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XXX</a:t>
                      </a:r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XXX</a:t>
                      </a:r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XXX</a:t>
                      </a:r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XXX</a:t>
                      </a:r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7309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Trabalho Social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XXX</a:t>
                      </a:r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XXX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XXX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XXX</a:t>
                      </a:r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XXX</a:t>
                      </a:r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XXX</a:t>
                      </a:r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7309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Entrega das UH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XXX</a:t>
                      </a:r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XXX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XXX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XXX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XXX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7309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7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no de Fundo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776" t="36418" b="49576"/>
          <a:stretch>
            <a:fillRect/>
          </a:stretch>
        </p:blipFill>
        <p:spPr>
          <a:xfrm>
            <a:off x="0" y="-24"/>
            <a:ext cx="9144000" cy="107154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63588" y="16855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Programa Morar Bem</a:t>
            </a:r>
            <a:endParaRPr lang="pt-BR" dirty="0"/>
          </a:p>
        </p:txBody>
      </p:sp>
      <p:sp>
        <p:nvSpPr>
          <p:cNvPr id="4" name="Espaço Reservado para Conteúdo 4"/>
          <p:cNvSpPr txBox="1">
            <a:spLocks/>
          </p:cNvSpPr>
          <p:nvPr/>
        </p:nvSpPr>
        <p:spPr>
          <a:xfrm>
            <a:off x="61664" y="548680"/>
            <a:ext cx="8686800" cy="48489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pt-BR" sz="2200" b="1" dirty="0" smtClean="0">
                <a:solidFill>
                  <a:srgbClr val="F25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Números Atuais</a:t>
            </a:r>
          </a:p>
          <a:p>
            <a:pPr marL="0" indent="0">
              <a:buFont typeface="Wingdings 2"/>
              <a:buNone/>
            </a:pPr>
            <a:endParaRPr lang="pt-BR" dirty="0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969425"/>
              </p:ext>
            </p:extLst>
          </p:nvPr>
        </p:nvGraphicFramePr>
        <p:xfrm>
          <a:off x="1835696" y="1268759"/>
          <a:ext cx="5904656" cy="5067333"/>
        </p:xfrm>
        <a:graphic>
          <a:graphicData uri="http://schemas.openxmlformats.org/drawingml/2006/table">
            <a:tbl>
              <a:tblPr firstRow="1" firstCol="1" bandRow="1"/>
              <a:tblGrid>
                <a:gridCol w="2742280"/>
                <a:gridCol w="3162376"/>
              </a:tblGrid>
              <a:tr h="34146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Famílias cadastradas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731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375.960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6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Inscrições individuais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Inscrições por entidade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7"/>
                    </a:solidFill>
                  </a:tcPr>
                </a:tc>
              </a:tr>
              <a:tr h="266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323.015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52.945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CC"/>
                    </a:solidFill>
                  </a:tcPr>
                </a:tc>
              </a:tr>
              <a:tr h="28455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Famílias convocadas para habilitação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634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79.582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008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Famílias habilitadas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731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31.234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008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Quantidade de imóveis lançados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731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72.500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008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Valor contratado para infraestrutura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008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R$ 45 milhões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008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Valor autorizado pela CLDF para contrapartida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146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R$ 848 milhões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699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Valor contratados pelo PMCMV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146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R$ 861,1 milhões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B8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0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no de Fundo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776" t="36418" b="49576"/>
          <a:stretch>
            <a:fillRect/>
          </a:stretch>
        </p:blipFill>
        <p:spPr>
          <a:xfrm>
            <a:off x="0" y="-24"/>
            <a:ext cx="9144000" cy="107154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63588" y="16855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Programa Morar Bem</a:t>
            </a:r>
            <a:endParaRPr lang="pt-BR" dirty="0"/>
          </a:p>
        </p:txBody>
      </p:sp>
      <p:sp>
        <p:nvSpPr>
          <p:cNvPr id="4" name="Espaço Reservado para Conteúdo 4"/>
          <p:cNvSpPr txBox="1">
            <a:spLocks/>
          </p:cNvSpPr>
          <p:nvPr/>
        </p:nvSpPr>
        <p:spPr>
          <a:xfrm>
            <a:off x="61664" y="548680"/>
            <a:ext cx="8686800" cy="48489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pt-BR" sz="2200" b="1" dirty="0" smtClean="0">
                <a:solidFill>
                  <a:srgbClr val="F25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Lições Aprendidas:</a:t>
            </a:r>
            <a:endParaRPr lang="pt-BR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611560" y="1700808"/>
            <a:ext cx="766885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BR" sz="2000" dirty="0" smtClean="0"/>
              <a:t>Trata-se de uma meta bastante ousada do Governo do Distrito Federal, que implica na extrema dedicação de todos os envolvidos no Programa;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dirty="0" smtClean="0"/>
              <a:t>Há a </a:t>
            </a:r>
            <a:r>
              <a:rPr lang="pt-BR" sz="2000" dirty="0"/>
              <a:t>n</a:t>
            </a:r>
            <a:r>
              <a:rPr lang="pt-BR" sz="2000" dirty="0" smtClean="0"/>
              <a:t>ecessidade de interlocução e estreitamento no relacionamento entre as diversas áreas e Secretarias para agilização e êxito do Programa;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dirty="0" smtClean="0"/>
              <a:t>Os servidores envolvidos no andamento do Programa precisam estar capacitados e motivados para o êxito da proposta;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dirty="0" smtClean="0"/>
              <a:t>Novas metodologias construtivas podem ser muito úteis na diminuição dos prazos de obras.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693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no de Fundo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776" t="36418" b="49576"/>
          <a:stretch>
            <a:fillRect/>
          </a:stretch>
        </p:blipFill>
        <p:spPr>
          <a:xfrm>
            <a:off x="0" y="-24"/>
            <a:ext cx="9144000" cy="107154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63588" y="16855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Programa Morar Bem</a:t>
            </a:r>
            <a:endParaRPr lang="pt-BR" dirty="0"/>
          </a:p>
        </p:txBody>
      </p:sp>
      <p:sp>
        <p:nvSpPr>
          <p:cNvPr id="4" name="Espaço Reservado para Conteúdo 4"/>
          <p:cNvSpPr txBox="1">
            <a:spLocks/>
          </p:cNvSpPr>
          <p:nvPr/>
        </p:nvSpPr>
        <p:spPr>
          <a:xfrm>
            <a:off x="61664" y="548680"/>
            <a:ext cx="8686800" cy="48489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pt-BR" sz="2200" b="1" dirty="0" smtClean="0">
                <a:solidFill>
                  <a:srgbClr val="F25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Papel dos parceiros no Projeto:</a:t>
            </a:r>
            <a:endParaRPr lang="pt-BR" dirty="0" smtClean="0"/>
          </a:p>
        </p:txBody>
      </p:sp>
      <p:sp>
        <p:nvSpPr>
          <p:cNvPr id="5" name="Retângulo 4"/>
          <p:cNvSpPr/>
          <p:nvPr/>
        </p:nvSpPr>
        <p:spPr>
          <a:xfrm>
            <a:off x="395536" y="1340768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1600" dirty="0"/>
              <a:t>MINISTÉRIO DAS CIDADES: Gestor do PMCMV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1600" dirty="0" smtClean="0"/>
              <a:t>CAIXA </a:t>
            </a:r>
            <a:r>
              <a:rPr lang="pt-BR" sz="1600" dirty="0"/>
              <a:t>ECONÔMICA </a:t>
            </a:r>
            <a:r>
              <a:rPr lang="pt-BR" sz="1600" dirty="0" smtClean="0"/>
              <a:t>FEDERAL: Financiamento das obras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1600" dirty="0" smtClean="0"/>
              <a:t>BANCO </a:t>
            </a:r>
            <a:r>
              <a:rPr lang="pt-BR" sz="1600" dirty="0"/>
              <a:t>DO </a:t>
            </a:r>
            <a:r>
              <a:rPr lang="pt-BR" sz="1600" dirty="0" smtClean="0"/>
              <a:t>BRASIL: Financiamento das obras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1600" dirty="0" smtClean="0"/>
              <a:t>BANCO </a:t>
            </a:r>
            <a:r>
              <a:rPr lang="pt-BR" sz="1600" dirty="0"/>
              <a:t>DE </a:t>
            </a:r>
            <a:r>
              <a:rPr lang="pt-BR" sz="1600" dirty="0" smtClean="0"/>
              <a:t>BRASÍLIA: Financiamento das obras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1600" dirty="0" smtClean="0"/>
              <a:t>CAESB: Implantação de sistema de abastecimento de água potável e de sistema de esgotamento sanitário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1600" dirty="0" smtClean="0"/>
              <a:t>CEB</a:t>
            </a:r>
            <a:r>
              <a:rPr lang="pt-BR" sz="1600" dirty="0"/>
              <a:t>:</a:t>
            </a:r>
            <a:r>
              <a:rPr lang="pt-BR" sz="1600" dirty="0" smtClean="0"/>
              <a:t> </a:t>
            </a:r>
            <a:r>
              <a:rPr lang="pt-BR" sz="1600" dirty="0"/>
              <a:t>Implantação de infraestrutura básica de energia elétrica</a:t>
            </a:r>
            <a:endParaRPr lang="pt-BR" sz="16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pt-BR" sz="1600" dirty="0" smtClean="0"/>
              <a:t>TERRACAP</a:t>
            </a:r>
            <a:r>
              <a:rPr lang="pt-BR" sz="1600" dirty="0"/>
              <a:t>:</a:t>
            </a:r>
            <a:r>
              <a:rPr lang="pt-BR" sz="1600" dirty="0" smtClean="0"/>
              <a:t> Doação de terrenos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1600" dirty="0" smtClean="0"/>
              <a:t>SECRETARIA </a:t>
            </a:r>
            <a:r>
              <a:rPr lang="pt-BR" sz="1600" dirty="0"/>
              <a:t>DE FAZENDA DO DISTRITO </a:t>
            </a:r>
            <a:r>
              <a:rPr lang="pt-BR" sz="1600" dirty="0" smtClean="0"/>
              <a:t>FEDERAL: Isenção tributária 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1600" dirty="0" smtClean="0"/>
              <a:t>IBRAM: Licenças ambientais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1600" dirty="0" smtClean="0"/>
              <a:t>ANOREG/DF: Convênio Custo de Escrituras e Registros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1600" dirty="0" smtClean="0"/>
              <a:t>NOVACAP: Execução de Infraestrutura urbana;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1600" smtClean="0"/>
              <a:t>NOVACAP </a:t>
            </a:r>
            <a:r>
              <a:rPr lang="pt-BR" sz="1600" dirty="0" smtClean="0"/>
              <a:t>-Companhia </a:t>
            </a:r>
            <a:r>
              <a:rPr lang="pt-BR" sz="1600" dirty="0"/>
              <a:t>Urbanizadora da Nova Capital do Brasil</a:t>
            </a:r>
            <a:r>
              <a:rPr lang="pt-BR" sz="1600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1600" dirty="0" smtClean="0"/>
              <a:t>SEOPS - Secretaria </a:t>
            </a:r>
            <a:r>
              <a:rPr lang="pt-BR" sz="1600" dirty="0"/>
              <a:t>de Ordem Pública e </a:t>
            </a:r>
            <a:r>
              <a:rPr lang="pt-BR" sz="1600" dirty="0" smtClean="0"/>
              <a:t>Social;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1600" dirty="0" smtClean="0"/>
              <a:t>SECRETARIA DE OBRAS DO DISTRITO FEDERAL; Infraestrutura;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1600" dirty="0" smtClean="0"/>
              <a:t>AGEFIS - Agência </a:t>
            </a:r>
            <a:r>
              <a:rPr lang="pt-BR" sz="1600" dirty="0"/>
              <a:t>de Fiscalização do Distrito </a:t>
            </a:r>
            <a:r>
              <a:rPr lang="pt-BR" sz="1600" dirty="0" smtClean="0"/>
              <a:t>Federal: Fiscalização;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1600" dirty="0" smtClean="0"/>
              <a:t>Coordenadoria das Cidades e Administrações Regionais;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1600" dirty="0" smtClean="0"/>
              <a:t>NA HORA – </a:t>
            </a:r>
            <a:r>
              <a:rPr lang="pt-BR" sz="1600" dirty="0"/>
              <a:t>Serviço de Atendimento Imediato ao </a:t>
            </a:r>
            <a:r>
              <a:rPr lang="pt-BR" sz="1600" dirty="0" smtClean="0"/>
              <a:t>Cidadão.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2568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no de Fundo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776" t="36418" b="49576"/>
          <a:stretch>
            <a:fillRect/>
          </a:stretch>
        </p:blipFill>
        <p:spPr>
          <a:xfrm>
            <a:off x="0" y="-24"/>
            <a:ext cx="9144000" cy="107154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63588" y="16855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Programa Morar Bem</a:t>
            </a:r>
            <a:endParaRPr lang="pt-BR" dirty="0"/>
          </a:p>
        </p:txBody>
      </p:sp>
      <p:sp>
        <p:nvSpPr>
          <p:cNvPr id="4" name="Espaço Reservado para Conteúdo 4"/>
          <p:cNvSpPr txBox="1">
            <a:spLocks/>
          </p:cNvSpPr>
          <p:nvPr/>
        </p:nvSpPr>
        <p:spPr>
          <a:xfrm>
            <a:off x="61664" y="548680"/>
            <a:ext cx="8686800" cy="48489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pt-BR" sz="2200" b="1" dirty="0" smtClean="0">
                <a:solidFill>
                  <a:srgbClr val="F25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Monitoramento</a:t>
            </a:r>
            <a:endParaRPr lang="pt-BR" dirty="0" smtClean="0"/>
          </a:p>
        </p:txBody>
      </p:sp>
      <p:sp>
        <p:nvSpPr>
          <p:cNvPr id="5" name="Retângulo 4"/>
          <p:cNvSpPr/>
          <p:nvPr/>
        </p:nvSpPr>
        <p:spPr>
          <a:xfrm>
            <a:off x="395536" y="1340768"/>
            <a:ext cx="7776864" cy="3227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/>
              <a:t>Criação de Equipe de fiscalização de obras;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/>
              <a:t>Relatórios das análises para habilitação;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/>
              <a:t>Auditoria nos processos de habilitação;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/>
              <a:t>Implantação do Trabalho Técnico Social, mesmo nas faixas não obrigatórias para acompanhar a pós-ocupação.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/>
              <a:t>Acompanhamento da destinação dos imóveis.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68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no de Fundo.jpg"/>
          <p:cNvPicPr>
            <a:picLocks noChangeAspect="1"/>
          </p:cNvPicPr>
          <p:nvPr/>
        </p:nvPicPr>
        <p:blipFill>
          <a:blip r:embed="rId2" cstate="print"/>
          <a:srcRect l="776" b="1035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-28161" y="5561150"/>
            <a:ext cx="9144000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5572140"/>
            <a:ext cx="9144000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 descr="Logo_GDF_Junt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5566555"/>
            <a:ext cx="500066" cy="70339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932040" y="5710092"/>
            <a:ext cx="3615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b="1" dirty="0" smtClean="0">
                <a:latin typeface="Calibri" pitchFamily="34" charset="0"/>
              </a:rPr>
              <a:t>Companhia de Desenvolvimento Habitacional </a:t>
            </a:r>
          </a:p>
          <a:p>
            <a:pPr algn="r"/>
            <a:r>
              <a:rPr lang="pt-BR" sz="1400" b="1" dirty="0" smtClean="0">
                <a:latin typeface="Calibri" pitchFamily="34" charset="0"/>
              </a:rPr>
              <a:t>do Distrito Federal</a:t>
            </a:r>
            <a:endParaRPr lang="pt-BR" sz="1400" b="1" dirty="0">
              <a:latin typeface="Calibri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9" y="5589240"/>
            <a:ext cx="486208" cy="66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5496" y="5714092"/>
            <a:ext cx="3541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b="1" dirty="0" smtClean="0">
                <a:latin typeface="Calibri" pitchFamily="34" charset="0"/>
              </a:rPr>
              <a:t>Secretaria de Habitação, Regularização  e  </a:t>
            </a:r>
          </a:p>
          <a:p>
            <a:pPr algn="r"/>
            <a:r>
              <a:rPr lang="pt-BR" sz="1400" b="1" dirty="0" smtClean="0">
                <a:latin typeface="Calibri" pitchFamily="34" charset="0"/>
              </a:rPr>
              <a:t>Desenvolvimento Urbano do Distrito Federal </a:t>
            </a:r>
            <a:endParaRPr lang="pt-BR" sz="1400" b="1" dirty="0">
              <a:latin typeface="Calibri" pitchFamily="34" charset="0"/>
            </a:endParaRPr>
          </a:p>
        </p:txBody>
      </p:sp>
      <p:pic>
        <p:nvPicPr>
          <p:cNvPr id="14" name="Imagem 13" descr="Pano de Fundo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776" t="36418" b="49576"/>
          <a:stretch>
            <a:fillRect/>
          </a:stretch>
        </p:blipFill>
        <p:spPr>
          <a:xfrm>
            <a:off x="0" y="-24"/>
            <a:ext cx="9144000" cy="107154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306269" y="188640"/>
            <a:ext cx="5541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Programa Morar Bem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51520" y="557973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25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 Técnica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331640" y="1443841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Presidência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Luciano </a:t>
            </a:r>
            <a:r>
              <a:rPr lang="pt-BR" dirty="0"/>
              <a:t>Nóbrega Queiroga – Diretor Presidente da CODHAB;</a:t>
            </a:r>
          </a:p>
          <a:p>
            <a:endParaRPr lang="pt-BR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Diretoria Técnica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Carlos </a:t>
            </a:r>
            <a:r>
              <a:rPr lang="pt-BR" dirty="0"/>
              <a:t>Alberto Viana – Diretor Técnico da CODHAB;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Diretoria Imobiliária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Jane </a:t>
            </a:r>
            <a:r>
              <a:rPr lang="pt-BR" dirty="0"/>
              <a:t>Diehl – Diretora Imobiliária da CODHAB;</a:t>
            </a:r>
          </a:p>
          <a:p>
            <a:endParaRPr lang="pt-BR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Diretoria Financeira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José </a:t>
            </a:r>
            <a:r>
              <a:rPr lang="pt-BR" dirty="0"/>
              <a:t>Roberto </a:t>
            </a:r>
            <a:r>
              <a:rPr lang="pt-BR" dirty="0" smtClean="0"/>
              <a:t>de Oliveira Martins </a:t>
            </a:r>
            <a:r>
              <a:rPr lang="pt-BR" dirty="0"/>
              <a:t>– Diretor Financeiro da CODHAB;</a:t>
            </a:r>
          </a:p>
          <a:p>
            <a:endParaRPr lang="pt-BR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Diretoria Administrativa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Wayne </a:t>
            </a:r>
            <a:r>
              <a:rPr lang="pt-BR" dirty="0"/>
              <a:t>José Pinheiro – Diretor Administrativo da CODHAB</a:t>
            </a:r>
          </a:p>
        </p:txBody>
      </p:sp>
    </p:spTree>
    <p:extLst>
      <p:ext uri="{BB962C8B-B14F-4D97-AF65-F5344CB8AC3E}">
        <p14:creationId xmlns:p14="http://schemas.microsoft.com/office/powerpoint/2010/main" val="26311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2.imovelweb.com.br/noticias/getattachment/2f2785c8-9ad7-4f03-a3bc-813e5d269d7a/Lotes-em-invasoes-do-DF--venda-ilicita-e-m2-mais-c.aspx?width=600&amp;height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48" y="1484784"/>
            <a:ext cx="2544728" cy="271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112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63588" y="16855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Programa Morar Bem</a:t>
            </a:r>
            <a:endParaRPr lang="pt-BR" dirty="0"/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61664" y="711857"/>
            <a:ext cx="8686800" cy="48489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pt-BR" sz="2200" b="1" dirty="0" smtClean="0">
                <a:solidFill>
                  <a:srgbClr val="F25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ANTECEDENTES</a:t>
            </a:r>
          </a:p>
          <a:p>
            <a:pPr marL="0" indent="0">
              <a:buFont typeface="Wingdings 2"/>
              <a:buNone/>
            </a:pPr>
            <a:endParaRPr lang="pt-BR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755576" y="1873386"/>
            <a:ext cx="561662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000" dirty="0"/>
              <a:t>D</a:t>
            </a:r>
            <a:r>
              <a:rPr lang="pt-BR" sz="2000" dirty="0" smtClean="0"/>
              <a:t>istribuição desordenada de </a:t>
            </a:r>
            <a:r>
              <a:rPr lang="pt-BR" sz="2000" dirty="0"/>
              <a:t>lotes </a:t>
            </a:r>
            <a:r>
              <a:rPr lang="pt-BR" sz="2000" dirty="0" err="1" smtClean="0"/>
              <a:t>semiurbanizados</a:t>
            </a:r>
            <a:r>
              <a:rPr lang="pt-BR" sz="2000" dirty="0" smtClean="0"/>
              <a:t>;</a:t>
            </a:r>
          </a:p>
          <a:p>
            <a:endParaRPr lang="pt-BR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 smtClean="0"/>
              <a:t>Carência dos </a:t>
            </a:r>
            <a:r>
              <a:rPr lang="pt-BR" sz="2000" dirty="0"/>
              <a:t>itens básicos de </a:t>
            </a:r>
            <a:endParaRPr lang="pt-B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pavimentação,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drenagem,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saneamento</a:t>
            </a:r>
            <a:r>
              <a:rPr lang="pt-BR" sz="2000" dirty="0"/>
              <a:t>, </a:t>
            </a:r>
            <a:endParaRPr lang="pt-B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energia elétrica,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posse </a:t>
            </a:r>
            <a:r>
              <a:rPr lang="pt-BR" sz="2000" dirty="0"/>
              <a:t>da terra e </a:t>
            </a:r>
            <a:endParaRPr lang="pt-B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habitabilidade;</a:t>
            </a:r>
          </a:p>
          <a:p>
            <a:endParaRPr lang="pt-BR" sz="2000" dirty="0" smtClean="0"/>
          </a:p>
          <a:p>
            <a:endParaRPr lang="pt-BR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 smtClean="0"/>
              <a:t>Déficit de 100 mil unidades habitacionais (UH), representando  cerca de 400 mil pessoas afetadas.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58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ano de Fundo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776" t="36418" b="49576"/>
          <a:stretch>
            <a:fillRect/>
          </a:stretch>
        </p:blipFill>
        <p:spPr>
          <a:xfrm>
            <a:off x="0" y="-24"/>
            <a:ext cx="9144000" cy="1071546"/>
          </a:xfrm>
          <a:prstGeom prst="rect">
            <a:avLst/>
          </a:prstGeom>
        </p:spPr>
      </p:pic>
      <p:pic>
        <p:nvPicPr>
          <p:cNvPr id="7" name="Imagem 6" descr="Pano de Fundo.jpg"/>
          <p:cNvPicPr>
            <a:picLocks noChangeAspect="1"/>
          </p:cNvPicPr>
          <p:nvPr/>
        </p:nvPicPr>
        <p:blipFill>
          <a:blip r:embed="rId2" cstate="print">
            <a:lum/>
          </a:blip>
          <a:srcRect l="776" t="47498" b="50634"/>
          <a:stretch>
            <a:fillRect/>
          </a:stretch>
        </p:blipFill>
        <p:spPr>
          <a:xfrm>
            <a:off x="-32" y="928670"/>
            <a:ext cx="9144000" cy="142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ângulo 2"/>
          <p:cNvSpPr/>
          <p:nvPr/>
        </p:nvSpPr>
        <p:spPr>
          <a:xfrm>
            <a:off x="279637" y="1385475"/>
            <a:ext cx="8215370" cy="51706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/>
              <a:t>Público-Alvo:</a:t>
            </a:r>
            <a:endParaRPr lang="pt-BR" sz="2000" b="1" dirty="0"/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pt-BR" sz="2000" dirty="0" smtClean="0"/>
              <a:t>Oportunidade da casa própria à 100 mil famílias de baixa renda moradoras no Distrito Federal a mais de 5 anos que não têm acesso à moradia digna.</a:t>
            </a:r>
          </a:p>
          <a:p>
            <a:pPr algn="just"/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/>
              <a:t>Lei 3.877/2006  - Política Habitacional do Distrito Federal, o interessado  tem que atender aos seguintes requisitos: </a:t>
            </a:r>
          </a:p>
          <a:p>
            <a:pPr algn="just"/>
            <a:endParaRPr lang="pt-BR" sz="2000" b="1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000" dirty="0"/>
              <a:t>residir no Distrito Federal nos últimos cinco anos;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000" dirty="0"/>
              <a:t>não ser, nem ter sido proprietário, promitente comprador ou cessionário de imóvel residencial no Distrito Federal;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000" dirty="0"/>
              <a:t>não ser usufrutuário de imóvel residencial no Distrito Federal;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000" dirty="0"/>
              <a:t>ter renda familiar de até doze salários mínimos.</a:t>
            </a:r>
          </a:p>
          <a:p>
            <a:pPr lvl="1"/>
            <a:endParaRPr lang="pt-BR" sz="2000" b="1" dirty="0" smtClean="0"/>
          </a:p>
        </p:txBody>
      </p:sp>
      <p:pic>
        <p:nvPicPr>
          <p:cNvPr id="8" name="Imagem 7" descr="Pano de Fundo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776" t="36418" b="49576"/>
          <a:stretch>
            <a:fillRect/>
          </a:stretch>
        </p:blipFill>
        <p:spPr>
          <a:xfrm>
            <a:off x="0" y="-24"/>
            <a:ext cx="9144000" cy="107154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863588" y="16855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Programa Morar Bem</a:t>
            </a:r>
            <a:endParaRPr lang="pt-BR" dirty="0"/>
          </a:p>
        </p:txBody>
      </p:sp>
      <p:sp>
        <p:nvSpPr>
          <p:cNvPr id="11" name="Espaço Reservado para Conteúdo 4"/>
          <p:cNvSpPr txBox="1">
            <a:spLocks/>
          </p:cNvSpPr>
          <p:nvPr/>
        </p:nvSpPr>
        <p:spPr>
          <a:xfrm>
            <a:off x="61664" y="548680"/>
            <a:ext cx="8686800" cy="48489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pt-BR" sz="2200" b="1" dirty="0" smtClean="0">
                <a:solidFill>
                  <a:srgbClr val="F25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 Alvo</a:t>
            </a:r>
          </a:p>
          <a:p>
            <a:pPr marL="0" indent="0">
              <a:buFont typeface="Wingdings 2"/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213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ano de Fundo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776" t="36418" b="49576"/>
          <a:stretch>
            <a:fillRect/>
          </a:stretch>
        </p:blipFill>
        <p:spPr>
          <a:xfrm>
            <a:off x="0" y="-24"/>
            <a:ext cx="9144000" cy="1071546"/>
          </a:xfrm>
          <a:prstGeom prst="rect">
            <a:avLst/>
          </a:prstGeom>
        </p:spPr>
      </p:pic>
      <p:pic>
        <p:nvPicPr>
          <p:cNvPr id="7" name="Imagem 6" descr="Pano de Fundo.jpg"/>
          <p:cNvPicPr>
            <a:picLocks noChangeAspect="1"/>
          </p:cNvPicPr>
          <p:nvPr/>
        </p:nvPicPr>
        <p:blipFill>
          <a:blip r:embed="rId2" cstate="print">
            <a:lum/>
          </a:blip>
          <a:srcRect l="776" t="47498" b="50634"/>
          <a:stretch>
            <a:fillRect/>
          </a:stretch>
        </p:blipFill>
        <p:spPr>
          <a:xfrm>
            <a:off x="-32" y="928670"/>
            <a:ext cx="9144000" cy="142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 descr="Pano de Fundo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776" t="36418" b="49576"/>
          <a:stretch>
            <a:fillRect/>
          </a:stretch>
        </p:blipFill>
        <p:spPr>
          <a:xfrm>
            <a:off x="0" y="-24"/>
            <a:ext cx="9144000" cy="107154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863588" y="16855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Programa Morar Bem</a:t>
            </a:r>
            <a:endParaRPr lang="pt-BR" dirty="0"/>
          </a:p>
        </p:txBody>
      </p:sp>
      <p:sp>
        <p:nvSpPr>
          <p:cNvPr id="11" name="Espaço Reservado para Conteúdo 4"/>
          <p:cNvSpPr txBox="1">
            <a:spLocks/>
          </p:cNvSpPr>
          <p:nvPr/>
        </p:nvSpPr>
        <p:spPr>
          <a:xfrm>
            <a:off x="61664" y="548680"/>
            <a:ext cx="8686800" cy="48489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pt-BR" sz="2200" b="1" dirty="0" smtClean="0">
                <a:solidFill>
                  <a:srgbClr val="F25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 Alvo</a:t>
            </a:r>
          </a:p>
          <a:p>
            <a:pPr marL="0" indent="0">
              <a:buFont typeface="Wingdings 2"/>
              <a:buNone/>
            </a:pPr>
            <a:endParaRPr lang="pt-BR" dirty="0" smtClean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583465"/>
              </p:ext>
            </p:extLst>
          </p:nvPr>
        </p:nvGraphicFramePr>
        <p:xfrm>
          <a:off x="1092696" y="1844824"/>
          <a:ext cx="7295728" cy="3107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5088"/>
                <a:gridCol w="1080120"/>
                <a:gridCol w="936104"/>
                <a:gridCol w="936104"/>
                <a:gridCol w="936104"/>
                <a:gridCol w="1008112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1500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RELAÇÃO</a:t>
                      </a:r>
                      <a:r>
                        <a:rPr lang="pt-BR" sz="1500" baseline="0" dirty="0" smtClean="0"/>
                        <a:t> INDIVIDUAIS</a:t>
                      </a:r>
                      <a:endParaRPr lang="pt-BR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RELAÇÃO</a:t>
                      </a:r>
                      <a:r>
                        <a:rPr lang="pt-BR" sz="1500" baseline="0" dirty="0" smtClean="0"/>
                        <a:t> ENTIDADE</a:t>
                      </a:r>
                      <a:endParaRPr lang="pt-BR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TOTAL</a:t>
                      </a:r>
                      <a:endParaRPr lang="pt-BR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9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u="none" dirty="0" smtClean="0">
                          <a:solidFill>
                            <a:schemeClr val="tx1"/>
                          </a:solidFill>
                        </a:rPr>
                        <a:t>Faixa de Renda</a:t>
                      </a:r>
                      <a:endParaRPr lang="pt-BR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u="none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pt-BR" sz="15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u="non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pt-BR" sz="15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u="none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pt-BR" sz="15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u="non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pt-BR" sz="15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u="none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pt-BR" sz="15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u="non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pt-BR" sz="15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Até R$ 1600,00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263.039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81,4%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38.369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72,5%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301.408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80,2%</a:t>
                      </a:r>
                      <a:endParaRPr lang="pt-BR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De R$ 1601 a R$ 3100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39.804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12,3%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9.941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18,8%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49.745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13,2%</a:t>
                      </a:r>
                      <a:endParaRPr lang="pt-BR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De R$ 3101 a </a:t>
                      </a:r>
                    </a:p>
                    <a:p>
                      <a:pPr algn="ctr"/>
                      <a:r>
                        <a:rPr lang="pt-BR" sz="1500" dirty="0" smtClean="0"/>
                        <a:t>R$ 5000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15.444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4,8%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3.635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6,9%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19.079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5,1%</a:t>
                      </a:r>
                      <a:endParaRPr lang="pt-BR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Acima de R$ 5000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4.728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1,5%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1.000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1,9%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5.728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1,5%</a:t>
                      </a:r>
                      <a:endParaRPr lang="pt-BR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/>
                        <a:t>Total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/>
                        <a:t>323.015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/>
                        <a:t>100,0%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/>
                        <a:t>52.945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/>
                        <a:t>100,0%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/>
                        <a:t>375.960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/>
                        <a:t>100,0%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5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ano de Fundo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776" t="36418" b="49576"/>
          <a:stretch>
            <a:fillRect/>
          </a:stretch>
        </p:blipFill>
        <p:spPr>
          <a:xfrm>
            <a:off x="0" y="-24"/>
            <a:ext cx="9144000" cy="1071546"/>
          </a:xfrm>
          <a:prstGeom prst="rect">
            <a:avLst/>
          </a:prstGeom>
        </p:spPr>
      </p:pic>
      <p:pic>
        <p:nvPicPr>
          <p:cNvPr id="7" name="Imagem 6" descr="Pano de Fundo.jpg"/>
          <p:cNvPicPr>
            <a:picLocks noChangeAspect="1"/>
          </p:cNvPicPr>
          <p:nvPr/>
        </p:nvPicPr>
        <p:blipFill>
          <a:blip r:embed="rId2" cstate="print">
            <a:lum/>
          </a:blip>
          <a:srcRect l="776" t="47498" b="50634"/>
          <a:stretch>
            <a:fillRect/>
          </a:stretch>
        </p:blipFill>
        <p:spPr>
          <a:xfrm>
            <a:off x="-32" y="928670"/>
            <a:ext cx="9144000" cy="142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 descr="Pano de Fundo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776" t="36418" b="49576"/>
          <a:stretch>
            <a:fillRect/>
          </a:stretch>
        </p:blipFill>
        <p:spPr>
          <a:xfrm>
            <a:off x="0" y="-24"/>
            <a:ext cx="9144000" cy="107154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863588" y="16855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Programa Morar Bem</a:t>
            </a:r>
            <a:endParaRPr lang="pt-BR" dirty="0"/>
          </a:p>
        </p:txBody>
      </p:sp>
      <p:sp>
        <p:nvSpPr>
          <p:cNvPr id="11" name="Espaço Reservado para Conteúdo 4"/>
          <p:cNvSpPr txBox="1">
            <a:spLocks/>
          </p:cNvSpPr>
          <p:nvPr/>
        </p:nvSpPr>
        <p:spPr>
          <a:xfrm>
            <a:off x="61664" y="548680"/>
            <a:ext cx="8686800" cy="48489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pt-BR" sz="2200" b="1" dirty="0" smtClean="0">
                <a:solidFill>
                  <a:srgbClr val="F25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 Alvo</a:t>
            </a:r>
            <a:endParaRPr lang="pt-BR" dirty="0" smtClean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041522"/>
              </p:ext>
            </p:extLst>
          </p:nvPr>
        </p:nvGraphicFramePr>
        <p:xfrm>
          <a:off x="395536" y="1397000"/>
          <a:ext cx="8280920" cy="4820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2208"/>
                <a:gridCol w="1296144"/>
                <a:gridCol w="1080120"/>
                <a:gridCol w="1008112"/>
                <a:gridCol w="1080120"/>
                <a:gridCol w="1008112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1500" b="0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/>
                        <a:t>RELAÇÃO</a:t>
                      </a:r>
                      <a:r>
                        <a:rPr lang="pt-BR" sz="1500" b="1" baseline="0" dirty="0" smtClean="0"/>
                        <a:t> INDIVIDUAIS</a:t>
                      </a:r>
                      <a:endParaRPr lang="pt-BR" sz="15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/>
                        <a:t>RELAÇÃO</a:t>
                      </a:r>
                      <a:r>
                        <a:rPr lang="pt-BR" sz="1500" b="1" baseline="0" dirty="0" smtClean="0"/>
                        <a:t> ENTIDADE</a:t>
                      </a:r>
                      <a:endParaRPr lang="pt-BR" sz="15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/>
                        <a:t>Tempo de DF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/>
                        <a:t>Total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/>
                        <a:t>%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/>
                        <a:t>Total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/>
                        <a:t>%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/>
                        <a:t>Total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/>
                        <a:t>%</a:t>
                      </a:r>
                      <a:endParaRPr lang="pt-BR" sz="15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Mais de 50 anos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1.329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0,4%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667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1,3%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1.996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0,5%</a:t>
                      </a:r>
                      <a:endParaRPr lang="pt-BR" sz="15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De 45 a 50 anos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4.740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1,5%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1.248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2,4%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5.988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1,6%</a:t>
                      </a:r>
                      <a:endParaRPr lang="pt-BR" sz="15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De 40 a 45 anos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15.038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4,7%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3.484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6,6%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18.522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4,9%</a:t>
                      </a:r>
                      <a:endParaRPr lang="pt-BR" sz="15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De 35 a 40 anos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31.576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9,8%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5.577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10,5%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37.153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9,9%</a:t>
                      </a:r>
                      <a:endParaRPr lang="pt-BR" sz="15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De 30 a 35 anos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53.043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16,4%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9.418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17,8%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62.461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16,6%</a:t>
                      </a:r>
                      <a:endParaRPr lang="pt-BR" sz="15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De 25 a 30 anos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59.060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18,3%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8.984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17,0%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68.044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18,1%</a:t>
                      </a:r>
                      <a:endParaRPr lang="pt-BR" sz="15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De 20 a 25 anos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65.939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20,4%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8.844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16,7%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74.783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19,9%</a:t>
                      </a:r>
                      <a:endParaRPr lang="pt-BR" sz="15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De 15 a 20 anos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36.938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11,4%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5.540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10,5%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42.478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11,3%</a:t>
                      </a:r>
                      <a:endParaRPr lang="pt-BR" sz="15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De 10 a 15 anos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30.809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9,5%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5.993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11,3%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36.802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9,8%</a:t>
                      </a:r>
                      <a:endParaRPr lang="pt-BR" sz="15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De 05 a 10 anos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24.543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7,6%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3.190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6,0%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27.733</a:t>
                      </a:r>
                      <a:endParaRPr lang="pt-B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/>
                        <a:t>7,4%</a:t>
                      </a:r>
                      <a:endParaRPr lang="pt-BR" sz="15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/>
                        <a:t>TOTAL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/>
                        <a:t>323.015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/>
                        <a:t>100,0%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/>
                        <a:t>52.945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/>
                        <a:t>100,0%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/>
                        <a:t>375.960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/>
                        <a:t>100,0%</a:t>
                      </a:r>
                      <a:endParaRPr lang="pt-BR" sz="15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5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no de Fundo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776" t="36418" b="49576"/>
          <a:stretch>
            <a:fillRect/>
          </a:stretch>
        </p:blipFill>
        <p:spPr>
          <a:xfrm>
            <a:off x="0" y="-24"/>
            <a:ext cx="9144000" cy="1071546"/>
          </a:xfrm>
          <a:prstGeom prst="rect">
            <a:avLst/>
          </a:prstGeom>
        </p:spPr>
      </p:pic>
      <p:pic>
        <p:nvPicPr>
          <p:cNvPr id="3" name="Imagem 2" descr="Pano de Fundo.jpg"/>
          <p:cNvPicPr>
            <a:picLocks noChangeAspect="1"/>
          </p:cNvPicPr>
          <p:nvPr/>
        </p:nvPicPr>
        <p:blipFill>
          <a:blip r:embed="rId2" cstate="print">
            <a:lum/>
          </a:blip>
          <a:srcRect l="776" t="47498" b="50634"/>
          <a:stretch>
            <a:fillRect/>
          </a:stretch>
        </p:blipFill>
        <p:spPr>
          <a:xfrm>
            <a:off x="-32" y="928670"/>
            <a:ext cx="9144000" cy="142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 descr="Pano de Fundo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776" t="36418" b="49576"/>
          <a:stretch>
            <a:fillRect/>
          </a:stretch>
        </p:blipFill>
        <p:spPr>
          <a:xfrm>
            <a:off x="0" y="-24"/>
            <a:ext cx="9144000" cy="107154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63588" y="16855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Programa Morar Bem</a:t>
            </a:r>
            <a:endParaRPr lang="pt-BR" dirty="0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61664" y="548680"/>
            <a:ext cx="8686800" cy="48489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pt-BR" sz="2200" b="1" dirty="0" smtClean="0">
                <a:solidFill>
                  <a:srgbClr val="F25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Objetivo, Metas e Desafios</a:t>
            </a:r>
          </a:p>
          <a:p>
            <a:pPr marL="0" indent="0">
              <a:buFont typeface="Wingdings 2"/>
              <a:buNone/>
            </a:pPr>
            <a:endParaRPr lang="pt-BR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467544" y="1124744"/>
            <a:ext cx="7992888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/>
              <a:t>Objetivo</a:t>
            </a:r>
            <a:r>
              <a:rPr lang="pt-BR" sz="2000" b="1" dirty="0"/>
              <a:t>: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pt-BR" sz="2000" dirty="0"/>
              <a:t>Prover solução habitacional completa com infraestrutura  e equipamentos públicos, mediante a otimização de localidades urbanas com infraestrutura subutilizada com vazios residuais ou áreas obsoletas ou urbanização de novos núcleos </a:t>
            </a:r>
          </a:p>
          <a:p>
            <a:pPr lvl="1">
              <a:lnSpc>
                <a:spcPct val="150000"/>
              </a:lnSpc>
            </a:pPr>
            <a:r>
              <a:rPr lang="pt-BR" sz="2000" b="1" dirty="0" smtClean="0">
                <a:latin typeface="+mj-lt"/>
              </a:rPr>
              <a:t>Metas:</a:t>
            </a:r>
            <a:endParaRPr lang="pt-BR" sz="2000" b="1" dirty="0">
              <a:latin typeface="+mj-lt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/>
              <a:t>Oferta </a:t>
            </a:r>
            <a:r>
              <a:rPr lang="pt-BR" sz="2000" dirty="0" smtClean="0"/>
              <a:t>de </a:t>
            </a:r>
            <a:r>
              <a:rPr lang="pt-BR" sz="2000" dirty="0"/>
              <a:t>100 mil </a:t>
            </a:r>
            <a:r>
              <a:rPr lang="pt-BR" sz="2000" dirty="0" smtClean="0"/>
              <a:t>unidades habitacionais até 2014</a:t>
            </a:r>
            <a:r>
              <a:rPr lang="pt-BR" sz="2000" dirty="0"/>
              <a:t>;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/>
              <a:t>Habilitação de </a:t>
            </a:r>
            <a:r>
              <a:rPr lang="pt-BR" sz="2000" dirty="0" smtClean="0"/>
              <a:t>375,7 </a:t>
            </a:r>
            <a:r>
              <a:rPr lang="pt-BR" sz="2000" dirty="0"/>
              <a:t>mil candidatos cadastrados.</a:t>
            </a:r>
          </a:p>
          <a:p>
            <a:pPr lvl="1">
              <a:lnSpc>
                <a:spcPct val="150000"/>
              </a:lnSpc>
            </a:pPr>
            <a:endParaRPr lang="pt-BR" sz="2000" b="1" dirty="0" smtClean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pt-BR" sz="2000" b="1" dirty="0" smtClean="0">
                <a:latin typeface="+mj-lt"/>
              </a:rPr>
              <a:t>Desafios:</a:t>
            </a:r>
            <a:endParaRPr lang="pt-BR" sz="2000" b="1" dirty="0">
              <a:solidFill>
                <a:srgbClr val="2D46C1"/>
              </a:solidFill>
              <a:latin typeface="+mj-lt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/>
              <a:t> </a:t>
            </a:r>
            <a:r>
              <a:rPr lang="pt-BR" sz="2000" dirty="0" smtClean="0"/>
              <a:t>Contratação com os beneficiários e construção de 100 mil unidades habitacionais</a:t>
            </a:r>
            <a:endParaRPr lang="pt-BR" sz="2000" dirty="0"/>
          </a:p>
          <a:p>
            <a:pPr marL="346075" lvl="1" indent="-346075"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endParaRPr lang="pt-BR" sz="2000" b="1" dirty="0">
              <a:latin typeface="+mj-lt"/>
            </a:endParaRP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194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ano de Fundo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l="776" t="67234" b="15959"/>
          <a:stretch>
            <a:fillRect/>
          </a:stretch>
        </p:blipFill>
        <p:spPr>
          <a:xfrm>
            <a:off x="-36512" y="-27384"/>
            <a:ext cx="9180512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ângulo 6"/>
          <p:cNvSpPr/>
          <p:nvPr/>
        </p:nvSpPr>
        <p:spPr>
          <a:xfrm>
            <a:off x="863588" y="16855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Programa Morar Bem</a:t>
            </a:r>
            <a:endParaRPr lang="pt-BR" dirty="0"/>
          </a:p>
        </p:txBody>
      </p:sp>
      <p:sp>
        <p:nvSpPr>
          <p:cNvPr id="10" name="Espaço Reservado para Conteúdo 4"/>
          <p:cNvSpPr txBox="1">
            <a:spLocks/>
          </p:cNvSpPr>
          <p:nvPr/>
        </p:nvSpPr>
        <p:spPr>
          <a:xfrm>
            <a:off x="61664" y="495833"/>
            <a:ext cx="8686800" cy="48489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pt-BR" sz="2200" b="1" dirty="0" smtClean="0">
                <a:solidFill>
                  <a:srgbClr val="F25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Estratégias de Implantação da Nova Política Habitacional do DF</a:t>
            </a:r>
          </a:p>
          <a:p>
            <a:pPr marL="0" indent="0">
              <a:buFont typeface="Wingdings 2"/>
              <a:buNone/>
            </a:pPr>
            <a:endParaRPr lang="pt-BR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683314" y="1989853"/>
            <a:ext cx="77408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A implantação:</a:t>
            </a:r>
          </a:p>
          <a:p>
            <a:pPr algn="just"/>
            <a:endParaRPr lang="pt-BR" sz="20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000" dirty="0" smtClean="0"/>
              <a:t>Construção de unidades habitacionais em áreas já urbanizadas, mas com infraestrutura subutilizada, vazios residuais ou áreas obsoletas. Trata-se de processo de </a:t>
            </a:r>
            <a:r>
              <a:rPr lang="pt-BR" sz="2000" b="1" dirty="0" smtClean="0"/>
              <a:t>adensamento urbano</a:t>
            </a:r>
            <a:r>
              <a:rPr lang="pt-BR" sz="20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000" dirty="0" smtClean="0"/>
              <a:t>Construção de unidades habitacionais em glebas com pouca infraestrutura urbana, porém inseridas no perímetro urbano. As obras englobam a construção de equipamentos públicos e de todos os espaços necessários para oferecer à população plenas condições de habitabilidade.</a:t>
            </a:r>
            <a:endParaRPr lang="pt-BR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02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ano de Fundo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776" t="36418" b="49576"/>
          <a:stretch>
            <a:fillRect/>
          </a:stretch>
        </p:blipFill>
        <p:spPr>
          <a:xfrm>
            <a:off x="0" y="-24"/>
            <a:ext cx="9144000" cy="1071546"/>
          </a:xfrm>
          <a:prstGeom prst="rect">
            <a:avLst/>
          </a:prstGeom>
        </p:spPr>
      </p:pic>
      <p:pic>
        <p:nvPicPr>
          <p:cNvPr id="7" name="Imagem 6" descr="Pano de Fundo.jpg"/>
          <p:cNvPicPr>
            <a:picLocks noChangeAspect="1"/>
          </p:cNvPicPr>
          <p:nvPr/>
        </p:nvPicPr>
        <p:blipFill>
          <a:blip r:embed="rId2" cstate="print">
            <a:lum/>
          </a:blip>
          <a:srcRect l="776" t="47498" b="50634"/>
          <a:stretch>
            <a:fillRect/>
          </a:stretch>
        </p:blipFill>
        <p:spPr>
          <a:xfrm>
            <a:off x="-32" y="928670"/>
            <a:ext cx="9144000" cy="142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251364" y="1268413"/>
            <a:ext cx="8641208" cy="5256931"/>
          </a:xfrm>
          <a:prstGeom prst="rect">
            <a:avLst/>
          </a:prstGeom>
          <a:noFill/>
        </p:spPr>
        <p:txBody>
          <a:bodyPr/>
          <a:lstStyle/>
          <a:p>
            <a:pPr algn="just"/>
            <a:endParaRPr lang="pt-BR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/>
              <a:t>Provimento </a:t>
            </a:r>
            <a:r>
              <a:rPr lang="pt-BR" sz="2000" dirty="0"/>
              <a:t>de solução habitacional completa com infraestrutura e equipamentos </a:t>
            </a:r>
            <a:r>
              <a:rPr lang="pt-BR" sz="2000" dirty="0" smtClean="0"/>
              <a:t>públicos:</a:t>
            </a:r>
            <a:endParaRPr lang="pt-BR" sz="2000" dirty="0"/>
          </a:p>
          <a:p>
            <a:pPr algn="just"/>
            <a:r>
              <a:rPr lang="pt-BR" sz="2000" dirty="0"/>
              <a:t>	</a:t>
            </a:r>
            <a:r>
              <a:rPr lang="pt-BR" sz="2000" dirty="0" smtClean="0"/>
              <a:t>	- Otimização de infraestrutura pré-existente;</a:t>
            </a:r>
          </a:p>
          <a:p>
            <a:pPr algn="just"/>
            <a:r>
              <a:rPr lang="pt-BR" sz="2000" dirty="0" smtClean="0"/>
              <a:t>		- Obras de UH e equipamentos públicos (escolas, CRAS, 			CREAS, postos de saúde) previstos em um mesmo edital;</a:t>
            </a:r>
            <a:endParaRPr lang="pt-BR" sz="2000" dirty="0"/>
          </a:p>
          <a:p>
            <a:pPr marL="342900" indent="-342900" algn="just">
              <a:buFont typeface="Arial" pitchFamily="34" charset="0"/>
              <a:buChar char="•"/>
            </a:pPr>
            <a:endParaRPr lang="pt-BR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/>
              <a:t>Financiamento </a:t>
            </a:r>
            <a:r>
              <a:rPr lang="pt-BR" sz="2000" dirty="0" smtClean="0"/>
              <a:t>das unidades habitacionais </a:t>
            </a:r>
            <a:r>
              <a:rPr lang="pt-BR" sz="2000" dirty="0"/>
              <a:t>por intermédio do Programa Minha Casa, Minha Vida (MCMV</a:t>
            </a:r>
            <a:r>
              <a:rPr lang="pt-BR" sz="2000" dirty="0" smtClean="0"/>
              <a:t>), do Governo Federal. </a:t>
            </a:r>
            <a:r>
              <a:rPr lang="pt-BR" sz="2000" dirty="0"/>
              <a:t>Os agentes financeiros são: Caixa Econômica Federal, Banco do Brasil e </a:t>
            </a:r>
            <a:r>
              <a:rPr lang="pt-BR" sz="2000" dirty="0" smtClean="0"/>
              <a:t>BRB – Banco de Brasília; </a:t>
            </a:r>
            <a:endParaRPr lang="pt-BR" sz="2000" dirty="0"/>
          </a:p>
          <a:p>
            <a:pPr marL="342900" indent="-342900" algn="just">
              <a:buFont typeface="Arial" pitchFamily="34" charset="0"/>
              <a:buChar char="•"/>
            </a:pPr>
            <a:endParaRPr lang="pt-BR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/>
              <a:t>Aplicação de subsídios </a:t>
            </a:r>
            <a:r>
              <a:rPr lang="pt-BR" sz="2000" dirty="0" smtClean="0"/>
              <a:t>(de até 100%) sobre o </a:t>
            </a:r>
            <a:r>
              <a:rPr lang="pt-BR" sz="2000" dirty="0"/>
              <a:t>valor dos </a:t>
            </a:r>
            <a:r>
              <a:rPr lang="pt-BR" sz="2000" dirty="0" smtClean="0"/>
              <a:t>terrenos;</a:t>
            </a:r>
          </a:p>
          <a:p>
            <a:pPr algn="just"/>
            <a:endParaRPr lang="pt-BR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/>
              <a:t>Atende famílias com renda bruta de até 12 salários </a:t>
            </a:r>
            <a:r>
              <a:rPr lang="pt-BR" sz="2000" dirty="0" smtClean="0"/>
              <a:t>mínimos, prioritariamente famílias com renda bruta de até R$ 1.600,00 (faixa 1 do MCMV).</a:t>
            </a:r>
            <a:endParaRPr lang="pt-BR" sz="2000" dirty="0"/>
          </a:p>
          <a:p>
            <a:pPr marL="342900" indent="-342900" algn="just">
              <a:buFont typeface="Arial" pitchFamily="34" charset="0"/>
              <a:buChar char="•"/>
            </a:pPr>
            <a:endParaRPr lang="pt-BR" sz="2000" dirty="0"/>
          </a:p>
          <a:p>
            <a:pPr marL="342900" indent="-342900" algn="just">
              <a:buFont typeface="Arial" pitchFamily="34" charset="0"/>
              <a:buChar char="•"/>
            </a:pPr>
            <a:endParaRPr lang="pt-BR" sz="2000" dirty="0" smtClean="0"/>
          </a:p>
          <a:p>
            <a:pPr marL="355600" indent="-355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endParaRPr lang="pt-BR" sz="2000" dirty="0"/>
          </a:p>
          <a:p>
            <a:pPr marL="355600" marR="0" lvl="0" indent="-355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112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863588" y="16855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Programa Morar Bem</a:t>
            </a:r>
            <a:endParaRPr lang="pt-BR" dirty="0"/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61664" y="711857"/>
            <a:ext cx="8686800" cy="48489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pt-BR" sz="2200" b="1" dirty="0" smtClean="0">
                <a:solidFill>
                  <a:srgbClr val="F25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características do Programa</a:t>
            </a:r>
          </a:p>
          <a:p>
            <a:pPr marL="0" indent="0">
              <a:buFont typeface="Wingdings 2"/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373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Personalizada 15">
      <a:dk1>
        <a:sysClr val="windowText" lastClr="000000"/>
      </a:dk1>
      <a:lt1>
        <a:srgbClr val="F7FCFF"/>
      </a:lt1>
      <a:dk2>
        <a:srgbClr val="4B2102"/>
      </a:dk2>
      <a:lt2>
        <a:srgbClr val="C00000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EA0000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5312</TotalTime>
  <Words>1652</Words>
  <Application>Microsoft Office PowerPoint</Application>
  <PresentationFormat>Apresentação na tela (4:3)</PresentationFormat>
  <Paragraphs>482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Viagem</vt:lpstr>
      <vt:lpstr>Prêmio SELO DE MÉRITO 2013 ABC/FNSDHU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Design</dc:creator>
  <cp:lastModifiedBy>José Roberto de Oliveira Martins</cp:lastModifiedBy>
  <cp:revision>486</cp:revision>
  <dcterms:created xsi:type="dcterms:W3CDTF">2011-02-17T19:08:11Z</dcterms:created>
  <dcterms:modified xsi:type="dcterms:W3CDTF">2013-03-13T00:18:10Z</dcterms:modified>
</cp:coreProperties>
</file>