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56" r:id="rId3"/>
    <p:sldId id="307" r:id="rId4"/>
    <p:sldId id="320" r:id="rId5"/>
    <p:sldId id="328" r:id="rId6"/>
    <p:sldId id="321" r:id="rId7"/>
    <p:sldId id="322" r:id="rId8"/>
    <p:sldId id="329" r:id="rId9"/>
    <p:sldId id="330" r:id="rId10"/>
    <p:sldId id="324" r:id="rId11"/>
    <p:sldId id="325" r:id="rId12"/>
  </p:sldIdLst>
  <p:sldSz cx="9144000" cy="6858000" type="screen4x3"/>
  <p:notesSz cx="6858000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Orsi Teixeira Meneghin" initials="FOTM" lastIdx="9" clrIdx="0">
    <p:extLst>
      <p:ext uri="{19B8F6BF-5375-455C-9EA6-DF929625EA0E}">
        <p15:presenceInfo xmlns:p15="http://schemas.microsoft.com/office/powerpoint/2012/main" userId="S-1-5-21-2994637511-790031978-1797744665-790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C4D76"/>
    <a:srgbClr val="504652"/>
    <a:srgbClr val="1D1D79"/>
    <a:srgbClr val="202082"/>
    <a:srgbClr val="F2900E"/>
    <a:srgbClr val="3636CE"/>
    <a:srgbClr val="4B7121"/>
    <a:srgbClr val="45681E"/>
    <a:srgbClr val="212187"/>
    <a:srgbClr val="314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2377" autoAdjust="0"/>
  </p:normalViewPr>
  <p:slideViewPr>
    <p:cSldViewPr>
      <p:cViewPr varScale="1">
        <p:scale>
          <a:sx n="81" d="100"/>
          <a:sy n="81" d="100"/>
        </p:scale>
        <p:origin x="157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4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DFC3D4-051A-40CC-9408-0849255378BD}" type="doc">
      <dgm:prSet loTypeId="urn:microsoft.com/office/officeart/2005/8/layout/p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75A53DB1-BFD3-4D33-B6BB-6AF19C321305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dirty="0" smtClean="0"/>
            <a:t>A cada dia ocorrem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dirty="0" smtClean="0"/>
            <a:t>em média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dirty="0" smtClean="0"/>
            <a:t>100 mil pagamentos de saques do FGTS </a:t>
          </a:r>
        </a:p>
      </dgm:t>
    </dgm:pt>
    <dgm:pt modelId="{2757F508-63DD-4748-8939-8637D7F85461}" type="parTrans" cxnId="{4C028DA3-4A8C-4EC1-9D25-82C65276989F}">
      <dgm:prSet/>
      <dgm:spPr/>
      <dgm:t>
        <a:bodyPr/>
        <a:lstStyle/>
        <a:p>
          <a:endParaRPr lang="pt-BR"/>
        </a:p>
      </dgm:t>
    </dgm:pt>
    <dgm:pt modelId="{44F2EED3-1646-46CC-86D1-184C8CAF14D6}" type="sibTrans" cxnId="{4C028DA3-4A8C-4EC1-9D25-82C65276989F}">
      <dgm:prSet/>
      <dgm:spPr/>
      <dgm:t>
        <a:bodyPr/>
        <a:lstStyle/>
        <a:p>
          <a:endParaRPr lang="pt-BR"/>
        </a:p>
      </dgm:t>
    </dgm:pt>
    <dgm:pt modelId="{3FDA9190-7632-4961-9BAB-EE20CC06DEA2}">
      <dgm:prSet phldrT="[Texto]"/>
      <dgm:spPr/>
      <dgm:t>
        <a:bodyPr/>
        <a:lstStyle/>
        <a:p>
          <a:r>
            <a:rPr lang="pt-BR" dirty="0" smtClean="0"/>
            <a:t>Até </a:t>
          </a:r>
          <a:r>
            <a:rPr lang="pt-BR" dirty="0" smtClean="0"/>
            <a:t>out/2017</a:t>
          </a:r>
          <a:endParaRPr lang="pt-BR" dirty="0" smtClean="0"/>
        </a:p>
        <a:p>
          <a:r>
            <a:rPr lang="pt-BR" dirty="0" smtClean="0"/>
            <a:t>R$ 50 bilhões foram contratados pelo FGTS nas áreas de habitação, infraestrutura e saneamento</a:t>
          </a:r>
          <a:endParaRPr lang="pt-BR" dirty="0"/>
        </a:p>
      </dgm:t>
    </dgm:pt>
    <dgm:pt modelId="{3BA2C2C3-6547-431E-BE81-5661DFA1670B}" type="parTrans" cxnId="{CF09D6FB-48FF-4E16-8184-01A8CC7A72EB}">
      <dgm:prSet/>
      <dgm:spPr/>
      <dgm:t>
        <a:bodyPr/>
        <a:lstStyle/>
        <a:p>
          <a:endParaRPr lang="pt-BR"/>
        </a:p>
      </dgm:t>
    </dgm:pt>
    <dgm:pt modelId="{458701C6-C37C-4264-B4F1-B5AA994FA5C5}" type="sibTrans" cxnId="{CF09D6FB-48FF-4E16-8184-01A8CC7A72EB}">
      <dgm:prSet/>
      <dgm:spPr/>
      <dgm:t>
        <a:bodyPr/>
        <a:lstStyle/>
        <a:p>
          <a:endParaRPr lang="pt-BR"/>
        </a:p>
      </dgm:t>
    </dgm:pt>
    <dgm:pt modelId="{F052B82C-3E47-4EEE-AF04-4EF0444A1F34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800" dirty="0" smtClean="0"/>
            <a:t>Os financiamentos do FGTS beneficiaram cerca de 4 milhões de pessoas </a:t>
          </a:r>
        </a:p>
        <a:p>
          <a:endParaRPr lang="pt-BR" dirty="0"/>
        </a:p>
      </dgm:t>
    </dgm:pt>
    <dgm:pt modelId="{1DF5F1D5-EB23-4B5E-8556-2C5CF2B55841}" type="parTrans" cxnId="{5FEDB6A5-B589-4139-B6EE-FC1E380E1A79}">
      <dgm:prSet/>
      <dgm:spPr/>
      <dgm:t>
        <a:bodyPr/>
        <a:lstStyle/>
        <a:p>
          <a:endParaRPr lang="pt-BR"/>
        </a:p>
      </dgm:t>
    </dgm:pt>
    <dgm:pt modelId="{B32F82C4-BC1A-4141-8C36-999966E64920}" type="sibTrans" cxnId="{5FEDB6A5-B589-4139-B6EE-FC1E380E1A79}">
      <dgm:prSet/>
      <dgm:spPr/>
      <dgm:t>
        <a:bodyPr/>
        <a:lstStyle/>
        <a:p>
          <a:endParaRPr lang="pt-BR"/>
        </a:p>
      </dgm:t>
    </dgm:pt>
    <dgm:pt modelId="{3B089C18-240E-49D1-8C14-D684103E4F30}">
      <dgm:prSet phldrT="[Texto]"/>
      <dgm:spPr/>
      <dgm:t>
        <a:bodyPr/>
        <a:lstStyle/>
        <a:p>
          <a:r>
            <a:rPr lang="pt-BR" dirty="0" smtClean="0"/>
            <a:t>R$ 486 bilhões de Ativos Administrados </a:t>
          </a:r>
          <a:endParaRPr lang="pt-BR" dirty="0"/>
        </a:p>
      </dgm:t>
    </dgm:pt>
    <dgm:pt modelId="{73AD3ACA-AAF7-4852-AE12-78B274073920}" type="sibTrans" cxnId="{F7FE767C-1BDC-4C74-93DE-A709691B8B41}">
      <dgm:prSet/>
      <dgm:spPr/>
      <dgm:t>
        <a:bodyPr/>
        <a:lstStyle/>
        <a:p>
          <a:endParaRPr lang="pt-BR"/>
        </a:p>
      </dgm:t>
    </dgm:pt>
    <dgm:pt modelId="{09ACB970-8C60-45E5-A653-5E6AC22CA1D2}" type="parTrans" cxnId="{F7FE767C-1BDC-4C74-93DE-A709691B8B41}">
      <dgm:prSet/>
      <dgm:spPr/>
      <dgm:t>
        <a:bodyPr/>
        <a:lstStyle/>
        <a:p>
          <a:endParaRPr lang="pt-BR"/>
        </a:p>
      </dgm:t>
    </dgm:pt>
    <dgm:pt modelId="{5D9B9AF0-7CCA-4A23-A019-D202B8233EB0}" type="pres">
      <dgm:prSet presAssocID="{2BDFC3D4-051A-40CC-9408-0849255378B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7177A0A-5C20-4818-A0AE-2A1087E9698C}" type="pres">
      <dgm:prSet presAssocID="{2BDFC3D4-051A-40CC-9408-0849255378BD}" presName="bkgdShp" presStyleLbl="alignAccFollowNode1" presStyleIdx="0" presStyleCnt="1" custScaleX="95995"/>
      <dgm:spPr/>
    </dgm:pt>
    <dgm:pt modelId="{E7119C2F-E46A-4BD7-9DB1-CC422AA5AE7F}" type="pres">
      <dgm:prSet presAssocID="{2BDFC3D4-051A-40CC-9408-0849255378BD}" presName="linComp" presStyleCnt="0"/>
      <dgm:spPr/>
    </dgm:pt>
    <dgm:pt modelId="{615DB0CD-D66A-4B05-9B13-4CC8D304E679}" type="pres">
      <dgm:prSet presAssocID="{3B089C18-240E-49D1-8C14-D684103E4F30}" presName="compNode" presStyleCnt="0"/>
      <dgm:spPr/>
    </dgm:pt>
    <dgm:pt modelId="{E0B5DAC3-2AC5-48FC-B72B-0C2005487C04}" type="pres">
      <dgm:prSet presAssocID="{3B089C18-240E-49D1-8C14-D684103E4F3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9D2656-23F7-4207-9187-02F242172DEB}" type="pres">
      <dgm:prSet presAssocID="{3B089C18-240E-49D1-8C14-D684103E4F30}" presName="invisiNode" presStyleLbl="node1" presStyleIdx="0" presStyleCnt="4"/>
      <dgm:spPr/>
    </dgm:pt>
    <dgm:pt modelId="{72106A87-EDBB-4A5E-952B-350C83F2B230}" type="pres">
      <dgm:prSet presAssocID="{3B089C18-240E-49D1-8C14-D684103E4F30}" presName="imagNode" presStyleLbl="fgImgPlace1" presStyleIdx="0" presStyleCnt="4" custLinFactX="9284" custLinFactNeighborX="100000" custLinFactNeighborY="1009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CA7C2932-0BBD-4837-8AA4-552A7B7540D7}" type="pres">
      <dgm:prSet presAssocID="{73AD3ACA-AAF7-4852-AE12-78B274073920}" presName="sibTrans" presStyleLbl="sibTrans2D1" presStyleIdx="0" presStyleCnt="0"/>
      <dgm:spPr/>
      <dgm:t>
        <a:bodyPr/>
        <a:lstStyle/>
        <a:p>
          <a:endParaRPr lang="pt-BR"/>
        </a:p>
      </dgm:t>
    </dgm:pt>
    <dgm:pt modelId="{920D0459-AAE3-4C2E-B29F-F1BFD84498E3}" type="pres">
      <dgm:prSet presAssocID="{75A53DB1-BFD3-4D33-B6BB-6AF19C321305}" presName="compNode" presStyleCnt="0"/>
      <dgm:spPr/>
    </dgm:pt>
    <dgm:pt modelId="{F6F1A042-5F0A-410C-8A70-530A4588DF5F}" type="pres">
      <dgm:prSet presAssocID="{75A53DB1-BFD3-4D33-B6BB-6AF19C32130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2F7173D-4A82-4F25-A1B1-1A3BF9A6953A}" type="pres">
      <dgm:prSet presAssocID="{75A53DB1-BFD3-4D33-B6BB-6AF19C321305}" presName="invisiNode" presStyleLbl="node1" presStyleIdx="1" presStyleCnt="4"/>
      <dgm:spPr/>
    </dgm:pt>
    <dgm:pt modelId="{D3C4DDBF-6897-41D9-8984-3B30FC7EEA1B}" type="pres">
      <dgm:prSet presAssocID="{75A53DB1-BFD3-4D33-B6BB-6AF19C321305}" presName="imagNode" presStyleLbl="fgImgPlace1" presStyleIdx="1" presStyleCnt="4" custLinFactX="9583" custLinFactNeighborX="100000" custLinFactNeighborY="10099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EB521120-BA68-4B6F-870B-27DAE3D2EBCA}" type="pres">
      <dgm:prSet presAssocID="{44F2EED3-1646-46CC-86D1-184C8CAF14D6}" presName="sibTrans" presStyleLbl="sibTrans2D1" presStyleIdx="0" presStyleCnt="0"/>
      <dgm:spPr/>
      <dgm:t>
        <a:bodyPr/>
        <a:lstStyle/>
        <a:p>
          <a:endParaRPr lang="pt-BR"/>
        </a:p>
      </dgm:t>
    </dgm:pt>
    <dgm:pt modelId="{8BF5395A-483F-4C49-9934-AA3F1BEF873F}" type="pres">
      <dgm:prSet presAssocID="{3FDA9190-7632-4961-9BAB-EE20CC06DEA2}" presName="compNode" presStyleCnt="0"/>
      <dgm:spPr/>
    </dgm:pt>
    <dgm:pt modelId="{8B6536E5-3E3E-4F83-A1F2-2A396D13CEB1}" type="pres">
      <dgm:prSet presAssocID="{3FDA9190-7632-4961-9BAB-EE20CC06DEA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1CED58-6ADF-4171-90A4-A0A85AA89519}" type="pres">
      <dgm:prSet presAssocID="{3FDA9190-7632-4961-9BAB-EE20CC06DEA2}" presName="invisiNode" presStyleLbl="node1" presStyleIdx="2" presStyleCnt="4"/>
      <dgm:spPr/>
    </dgm:pt>
    <dgm:pt modelId="{309A642B-CBD2-48D4-A3FB-3FBDFDA78800}" type="pres">
      <dgm:prSet presAssocID="{3FDA9190-7632-4961-9BAB-EE20CC06DEA2}" presName="imagNode" presStyleLbl="fgImgPlace1" presStyleIdx="2" presStyleCnt="4" custLinFactX="-100000" custLinFactNeighborX="-121015" custLinFactNeighborY="10099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A0EE49A0-BB6E-4752-97B8-0BF1B3DC9878}" type="pres">
      <dgm:prSet presAssocID="{458701C6-C37C-4264-B4F1-B5AA994FA5C5}" presName="sibTrans" presStyleLbl="sibTrans2D1" presStyleIdx="0" presStyleCnt="0"/>
      <dgm:spPr/>
      <dgm:t>
        <a:bodyPr/>
        <a:lstStyle/>
        <a:p>
          <a:endParaRPr lang="pt-BR"/>
        </a:p>
      </dgm:t>
    </dgm:pt>
    <dgm:pt modelId="{1D396B36-1E56-4ECA-A402-C58DE9CA9DA1}" type="pres">
      <dgm:prSet presAssocID="{F052B82C-3E47-4EEE-AF04-4EF0444A1F34}" presName="compNode" presStyleCnt="0"/>
      <dgm:spPr/>
    </dgm:pt>
    <dgm:pt modelId="{084DAE37-325A-410C-BC7A-480337EE02D9}" type="pres">
      <dgm:prSet presAssocID="{F052B82C-3E47-4EEE-AF04-4EF0444A1F3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E9F3A0-21B1-43DA-AE0C-F6ADA642C6E8}" type="pres">
      <dgm:prSet presAssocID="{F052B82C-3E47-4EEE-AF04-4EF0444A1F34}" presName="invisiNode" presStyleLbl="node1" presStyleIdx="3" presStyleCnt="4"/>
      <dgm:spPr/>
    </dgm:pt>
    <dgm:pt modelId="{1ECC96D5-BD9C-464E-8498-322911F50F4D}" type="pres">
      <dgm:prSet presAssocID="{F052B82C-3E47-4EEE-AF04-4EF0444A1F34}" presName="imagNode" presStyleLbl="fgImgPlace1" presStyleIdx="3" presStyleCnt="4" custLinFactNeighborX="-548" custLinFactNeighborY="10099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</dgm:ptLst>
  <dgm:cxnLst>
    <dgm:cxn modelId="{F7FE767C-1BDC-4C74-93DE-A709691B8B41}" srcId="{2BDFC3D4-051A-40CC-9408-0849255378BD}" destId="{3B089C18-240E-49D1-8C14-D684103E4F30}" srcOrd="0" destOrd="0" parTransId="{09ACB970-8C60-45E5-A653-5E6AC22CA1D2}" sibTransId="{73AD3ACA-AAF7-4852-AE12-78B274073920}"/>
    <dgm:cxn modelId="{CD7EB37E-EC55-4248-99ED-C632872B00E9}" type="presOf" srcId="{44F2EED3-1646-46CC-86D1-184C8CAF14D6}" destId="{EB521120-BA68-4B6F-870B-27DAE3D2EBCA}" srcOrd="0" destOrd="0" presId="urn:microsoft.com/office/officeart/2005/8/layout/pList2"/>
    <dgm:cxn modelId="{CF09D6FB-48FF-4E16-8184-01A8CC7A72EB}" srcId="{2BDFC3D4-051A-40CC-9408-0849255378BD}" destId="{3FDA9190-7632-4961-9BAB-EE20CC06DEA2}" srcOrd="2" destOrd="0" parTransId="{3BA2C2C3-6547-431E-BE81-5661DFA1670B}" sibTransId="{458701C6-C37C-4264-B4F1-B5AA994FA5C5}"/>
    <dgm:cxn modelId="{4C028DA3-4A8C-4EC1-9D25-82C65276989F}" srcId="{2BDFC3D4-051A-40CC-9408-0849255378BD}" destId="{75A53DB1-BFD3-4D33-B6BB-6AF19C321305}" srcOrd="1" destOrd="0" parTransId="{2757F508-63DD-4748-8939-8637D7F85461}" sibTransId="{44F2EED3-1646-46CC-86D1-184C8CAF14D6}"/>
    <dgm:cxn modelId="{0B02D88C-1F38-481E-BEC2-38D793B8DDB7}" type="presOf" srcId="{3FDA9190-7632-4961-9BAB-EE20CC06DEA2}" destId="{8B6536E5-3E3E-4F83-A1F2-2A396D13CEB1}" srcOrd="0" destOrd="0" presId="urn:microsoft.com/office/officeart/2005/8/layout/pList2"/>
    <dgm:cxn modelId="{20EF247E-F480-46EC-8036-E4A26DA29CBC}" type="presOf" srcId="{2BDFC3D4-051A-40CC-9408-0849255378BD}" destId="{5D9B9AF0-7CCA-4A23-A019-D202B8233EB0}" srcOrd="0" destOrd="0" presId="urn:microsoft.com/office/officeart/2005/8/layout/pList2"/>
    <dgm:cxn modelId="{8A790283-2A46-44D8-AE93-2780AD95A7AB}" type="presOf" srcId="{458701C6-C37C-4264-B4F1-B5AA994FA5C5}" destId="{A0EE49A0-BB6E-4752-97B8-0BF1B3DC9878}" srcOrd="0" destOrd="0" presId="urn:microsoft.com/office/officeart/2005/8/layout/pList2"/>
    <dgm:cxn modelId="{AA66FCC4-ED68-41CF-A1B7-3854DD578350}" type="presOf" srcId="{73AD3ACA-AAF7-4852-AE12-78B274073920}" destId="{CA7C2932-0BBD-4837-8AA4-552A7B7540D7}" srcOrd="0" destOrd="0" presId="urn:microsoft.com/office/officeart/2005/8/layout/pList2"/>
    <dgm:cxn modelId="{5FEDB6A5-B589-4139-B6EE-FC1E380E1A79}" srcId="{2BDFC3D4-051A-40CC-9408-0849255378BD}" destId="{F052B82C-3E47-4EEE-AF04-4EF0444A1F34}" srcOrd="3" destOrd="0" parTransId="{1DF5F1D5-EB23-4B5E-8556-2C5CF2B55841}" sibTransId="{B32F82C4-BC1A-4141-8C36-999966E64920}"/>
    <dgm:cxn modelId="{C0C033D7-E4C1-4426-831F-3C2E7226D192}" type="presOf" srcId="{75A53DB1-BFD3-4D33-B6BB-6AF19C321305}" destId="{F6F1A042-5F0A-410C-8A70-530A4588DF5F}" srcOrd="0" destOrd="0" presId="urn:microsoft.com/office/officeart/2005/8/layout/pList2"/>
    <dgm:cxn modelId="{BDA063F4-E364-4C11-9A64-7B88909CCC58}" type="presOf" srcId="{F052B82C-3E47-4EEE-AF04-4EF0444A1F34}" destId="{084DAE37-325A-410C-BC7A-480337EE02D9}" srcOrd="0" destOrd="0" presId="urn:microsoft.com/office/officeart/2005/8/layout/pList2"/>
    <dgm:cxn modelId="{506C4FE5-8ADE-4AA8-B2EF-F9856DA0618B}" type="presOf" srcId="{3B089C18-240E-49D1-8C14-D684103E4F30}" destId="{E0B5DAC3-2AC5-48FC-B72B-0C2005487C04}" srcOrd="0" destOrd="0" presId="urn:microsoft.com/office/officeart/2005/8/layout/pList2"/>
    <dgm:cxn modelId="{7A6B8F58-6AEF-4743-98E1-2B996933DAD6}" type="presParOf" srcId="{5D9B9AF0-7CCA-4A23-A019-D202B8233EB0}" destId="{D7177A0A-5C20-4818-A0AE-2A1087E9698C}" srcOrd="0" destOrd="0" presId="urn:microsoft.com/office/officeart/2005/8/layout/pList2"/>
    <dgm:cxn modelId="{FAB4EF9F-A03C-455B-801A-30D57161D84F}" type="presParOf" srcId="{5D9B9AF0-7CCA-4A23-A019-D202B8233EB0}" destId="{E7119C2F-E46A-4BD7-9DB1-CC422AA5AE7F}" srcOrd="1" destOrd="0" presId="urn:microsoft.com/office/officeart/2005/8/layout/pList2"/>
    <dgm:cxn modelId="{6A068236-F7C0-45B1-B1C4-0C235FDCACB5}" type="presParOf" srcId="{E7119C2F-E46A-4BD7-9DB1-CC422AA5AE7F}" destId="{615DB0CD-D66A-4B05-9B13-4CC8D304E679}" srcOrd="0" destOrd="0" presId="urn:microsoft.com/office/officeart/2005/8/layout/pList2"/>
    <dgm:cxn modelId="{D5FD882C-7A5F-4D5B-916A-422C718421BF}" type="presParOf" srcId="{615DB0CD-D66A-4B05-9B13-4CC8D304E679}" destId="{E0B5DAC3-2AC5-48FC-B72B-0C2005487C04}" srcOrd="0" destOrd="0" presId="urn:microsoft.com/office/officeart/2005/8/layout/pList2"/>
    <dgm:cxn modelId="{31028AF9-DBC1-4B1D-A539-2D0A8F748016}" type="presParOf" srcId="{615DB0CD-D66A-4B05-9B13-4CC8D304E679}" destId="{189D2656-23F7-4207-9187-02F242172DEB}" srcOrd="1" destOrd="0" presId="urn:microsoft.com/office/officeart/2005/8/layout/pList2"/>
    <dgm:cxn modelId="{2EB4D1B3-D3CC-42DC-9C68-93E7755C6126}" type="presParOf" srcId="{615DB0CD-D66A-4B05-9B13-4CC8D304E679}" destId="{72106A87-EDBB-4A5E-952B-350C83F2B230}" srcOrd="2" destOrd="0" presId="urn:microsoft.com/office/officeart/2005/8/layout/pList2"/>
    <dgm:cxn modelId="{2C7713D0-EEB7-45C5-8909-4BAB2CE11D9B}" type="presParOf" srcId="{E7119C2F-E46A-4BD7-9DB1-CC422AA5AE7F}" destId="{CA7C2932-0BBD-4837-8AA4-552A7B7540D7}" srcOrd="1" destOrd="0" presId="urn:microsoft.com/office/officeart/2005/8/layout/pList2"/>
    <dgm:cxn modelId="{1597BAC6-050D-43E0-84DB-1F31BA645446}" type="presParOf" srcId="{E7119C2F-E46A-4BD7-9DB1-CC422AA5AE7F}" destId="{920D0459-AAE3-4C2E-B29F-F1BFD84498E3}" srcOrd="2" destOrd="0" presId="urn:microsoft.com/office/officeart/2005/8/layout/pList2"/>
    <dgm:cxn modelId="{1AAD114C-0E0D-40E6-833C-7DB0CE0DFBC1}" type="presParOf" srcId="{920D0459-AAE3-4C2E-B29F-F1BFD84498E3}" destId="{F6F1A042-5F0A-410C-8A70-530A4588DF5F}" srcOrd="0" destOrd="0" presId="urn:microsoft.com/office/officeart/2005/8/layout/pList2"/>
    <dgm:cxn modelId="{1C0F0260-BB31-4BCE-8E74-F5B32822ADE1}" type="presParOf" srcId="{920D0459-AAE3-4C2E-B29F-F1BFD84498E3}" destId="{A2F7173D-4A82-4F25-A1B1-1A3BF9A6953A}" srcOrd="1" destOrd="0" presId="urn:microsoft.com/office/officeart/2005/8/layout/pList2"/>
    <dgm:cxn modelId="{F84F1033-677E-45FB-A2D0-07640C829774}" type="presParOf" srcId="{920D0459-AAE3-4C2E-B29F-F1BFD84498E3}" destId="{D3C4DDBF-6897-41D9-8984-3B30FC7EEA1B}" srcOrd="2" destOrd="0" presId="urn:microsoft.com/office/officeart/2005/8/layout/pList2"/>
    <dgm:cxn modelId="{D88611A1-ADA8-46AB-9124-6BBD06C4C6BB}" type="presParOf" srcId="{E7119C2F-E46A-4BD7-9DB1-CC422AA5AE7F}" destId="{EB521120-BA68-4B6F-870B-27DAE3D2EBCA}" srcOrd="3" destOrd="0" presId="urn:microsoft.com/office/officeart/2005/8/layout/pList2"/>
    <dgm:cxn modelId="{BDB5D1EB-2D5F-4921-9289-83EE761665F2}" type="presParOf" srcId="{E7119C2F-E46A-4BD7-9DB1-CC422AA5AE7F}" destId="{8BF5395A-483F-4C49-9934-AA3F1BEF873F}" srcOrd="4" destOrd="0" presId="urn:microsoft.com/office/officeart/2005/8/layout/pList2"/>
    <dgm:cxn modelId="{EAB58324-B614-4C12-96C2-AD5550060C89}" type="presParOf" srcId="{8BF5395A-483F-4C49-9934-AA3F1BEF873F}" destId="{8B6536E5-3E3E-4F83-A1F2-2A396D13CEB1}" srcOrd="0" destOrd="0" presId="urn:microsoft.com/office/officeart/2005/8/layout/pList2"/>
    <dgm:cxn modelId="{7C1DACEA-E9EC-4348-A7D2-20BDCA3A604C}" type="presParOf" srcId="{8BF5395A-483F-4C49-9934-AA3F1BEF873F}" destId="{3E1CED58-6ADF-4171-90A4-A0A85AA89519}" srcOrd="1" destOrd="0" presId="urn:microsoft.com/office/officeart/2005/8/layout/pList2"/>
    <dgm:cxn modelId="{F5A7BAE8-E7E3-4C51-AFC2-5E4C5CD0973A}" type="presParOf" srcId="{8BF5395A-483F-4C49-9934-AA3F1BEF873F}" destId="{309A642B-CBD2-48D4-A3FB-3FBDFDA78800}" srcOrd="2" destOrd="0" presId="urn:microsoft.com/office/officeart/2005/8/layout/pList2"/>
    <dgm:cxn modelId="{17769915-688C-449D-A9EB-2312307A7F5F}" type="presParOf" srcId="{E7119C2F-E46A-4BD7-9DB1-CC422AA5AE7F}" destId="{A0EE49A0-BB6E-4752-97B8-0BF1B3DC9878}" srcOrd="5" destOrd="0" presId="urn:microsoft.com/office/officeart/2005/8/layout/pList2"/>
    <dgm:cxn modelId="{CE10A81E-CDCF-4E2A-83C3-8432C53A3138}" type="presParOf" srcId="{E7119C2F-E46A-4BD7-9DB1-CC422AA5AE7F}" destId="{1D396B36-1E56-4ECA-A402-C58DE9CA9DA1}" srcOrd="6" destOrd="0" presId="urn:microsoft.com/office/officeart/2005/8/layout/pList2"/>
    <dgm:cxn modelId="{AC3652BE-A234-4971-86CF-F326EC4E2944}" type="presParOf" srcId="{1D396B36-1E56-4ECA-A402-C58DE9CA9DA1}" destId="{084DAE37-325A-410C-BC7A-480337EE02D9}" srcOrd="0" destOrd="0" presId="urn:microsoft.com/office/officeart/2005/8/layout/pList2"/>
    <dgm:cxn modelId="{950C0639-253F-4F88-9858-80C5BA391B20}" type="presParOf" srcId="{1D396B36-1E56-4ECA-A402-C58DE9CA9DA1}" destId="{E4E9F3A0-21B1-43DA-AE0C-F6ADA642C6E8}" srcOrd="1" destOrd="0" presId="urn:microsoft.com/office/officeart/2005/8/layout/pList2"/>
    <dgm:cxn modelId="{BCB04BBD-C4C6-416B-8225-2A3794B41AC2}" type="presParOf" srcId="{1D396B36-1E56-4ECA-A402-C58DE9CA9DA1}" destId="{1ECC96D5-BD9C-464E-8498-322911F50F4D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7A0A-5C20-4818-A0AE-2A1087E9698C}">
      <dsp:nvSpPr>
        <dsp:cNvPr id="0" name=""/>
        <dsp:cNvSpPr/>
      </dsp:nvSpPr>
      <dsp:spPr>
        <a:xfrm>
          <a:off x="179513" y="0"/>
          <a:ext cx="8605460" cy="243043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106A87-EDBB-4A5E-952B-350C83F2B230}">
      <dsp:nvSpPr>
        <dsp:cNvPr id="0" name=""/>
        <dsp:cNvSpPr/>
      </dsp:nvSpPr>
      <dsp:spPr>
        <a:xfrm>
          <a:off x="2411763" y="504054"/>
          <a:ext cx="1958530" cy="17823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B5DAC3-2AC5-48FC-B72B-0C2005487C04}">
      <dsp:nvSpPr>
        <dsp:cNvPr id="0" name=""/>
        <dsp:cNvSpPr/>
      </dsp:nvSpPr>
      <dsp:spPr>
        <a:xfrm rot="10800000">
          <a:off x="271403" y="2430436"/>
          <a:ext cx="1958530" cy="2970534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R$ 486 bilhões de Ativos Administrados </a:t>
          </a:r>
          <a:endParaRPr lang="pt-BR" sz="2000" kern="1200" dirty="0"/>
        </a:p>
      </dsp:txBody>
      <dsp:txXfrm rot="10800000">
        <a:off x="331635" y="2430436"/>
        <a:ext cx="1838066" cy="2910302"/>
      </dsp:txXfrm>
    </dsp:sp>
    <dsp:sp modelId="{D3C4DDBF-6897-41D9-8984-3B30FC7EEA1B}">
      <dsp:nvSpPr>
        <dsp:cNvPr id="0" name=""/>
        <dsp:cNvSpPr/>
      </dsp:nvSpPr>
      <dsp:spPr>
        <a:xfrm>
          <a:off x="4572003" y="504054"/>
          <a:ext cx="1958530" cy="17823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6F1A042-5F0A-410C-8A70-530A4588DF5F}">
      <dsp:nvSpPr>
        <dsp:cNvPr id="0" name=""/>
        <dsp:cNvSpPr/>
      </dsp:nvSpPr>
      <dsp:spPr>
        <a:xfrm rot="10800000">
          <a:off x="2425786" y="2430436"/>
          <a:ext cx="1958530" cy="2970534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/>
            <a:t>A cada dia ocorrem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/>
            <a:t>em média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/>
            <a:t>100 mil pagamentos de saques do FGTS </a:t>
          </a:r>
        </a:p>
      </dsp:txBody>
      <dsp:txXfrm rot="10800000">
        <a:off x="2486018" y="2430436"/>
        <a:ext cx="1838066" cy="2910302"/>
      </dsp:txXfrm>
    </dsp:sp>
    <dsp:sp modelId="{309A642B-CBD2-48D4-A3FB-3FBDFDA78800}">
      <dsp:nvSpPr>
        <dsp:cNvPr id="0" name=""/>
        <dsp:cNvSpPr/>
      </dsp:nvSpPr>
      <dsp:spPr>
        <a:xfrm>
          <a:off x="251524" y="504054"/>
          <a:ext cx="1958530" cy="17823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B6536E5-3E3E-4F83-A1F2-2A396D13CEB1}">
      <dsp:nvSpPr>
        <dsp:cNvPr id="0" name=""/>
        <dsp:cNvSpPr/>
      </dsp:nvSpPr>
      <dsp:spPr>
        <a:xfrm rot="10800000">
          <a:off x="4580170" y="2430436"/>
          <a:ext cx="1958530" cy="2970534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Até </a:t>
          </a:r>
          <a:r>
            <a:rPr lang="pt-BR" sz="2000" kern="1200" dirty="0" smtClean="0"/>
            <a:t>out/2017</a:t>
          </a:r>
          <a:endParaRPr lang="pt-BR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R$ 50 bilhões foram contratados pelo FGTS nas áreas de habitação, infraestrutura e saneamento</a:t>
          </a:r>
          <a:endParaRPr lang="pt-BR" sz="2000" kern="1200" dirty="0"/>
        </a:p>
      </dsp:txBody>
      <dsp:txXfrm rot="10800000">
        <a:off x="4640402" y="2430436"/>
        <a:ext cx="1838066" cy="2910302"/>
      </dsp:txXfrm>
    </dsp:sp>
    <dsp:sp modelId="{1ECC96D5-BD9C-464E-8498-322911F50F4D}">
      <dsp:nvSpPr>
        <dsp:cNvPr id="0" name=""/>
        <dsp:cNvSpPr/>
      </dsp:nvSpPr>
      <dsp:spPr>
        <a:xfrm>
          <a:off x="6723821" y="504054"/>
          <a:ext cx="1958530" cy="17823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4DAE37-325A-410C-BC7A-480337EE02D9}">
      <dsp:nvSpPr>
        <dsp:cNvPr id="0" name=""/>
        <dsp:cNvSpPr/>
      </dsp:nvSpPr>
      <dsp:spPr>
        <a:xfrm rot="10800000">
          <a:off x="6734554" y="2430436"/>
          <a:ext cx="1958530" cy="2970534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800" kern="1200" dirty="0" smtClean="0"/>
            <a:t>Os financiamentos do FGTS beneficiaram cerca de 4 milhões de pessoas </a:t>
          </a:r>
        </a:p>
        <a:p>
          <a:pPr lvl="0" algn="ctr">
            <a:spcBef>
              <a:spcPct val="0"/>
            </a:spcBef>
          </a:pPr>
          <a:endParaRPr lang="pt-BR" kern="1200" dirty="0"/>
        </a:p>
      </dsp:txBody>
      <dsp:txXfrm rot="10800000">
        <a:off x="6794786" y="2430436"/>
        <a:ext cx="1838066" cy="2910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79475" y="882650"/>
            <a:ext cx="5797550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513077"/>
            <a:ext cx="6046788" cy="522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3279775" cy="579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4" y="0"/>
            <a:ext cx="3279775" cy="579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11026151"/>
            <a:ext cx="3279775" cy="579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4" y="11026151"/>
            <a:ext cx="3279775" cy="579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7E884F47-C0AD-47E1-A90C-205D3A19D91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3177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4851D92F-4B39-423D-97FC-19313358004E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pt-BR" altLang="pt-BR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72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pt-BR" altLang="pt-BR" sz="2000" dirty="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AE9DF91B-7663-49BB-80B4-E639AB6F9352}" type="slidenum">
              <a:rPr lang="pt-BR" altLang="pt-BR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</a:t>
            </a:fld>
            <a:endParaRPr lang="pt-BR" altLang="pt-B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51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B49A07B1-F0B8-4122-B5B6-E8D8B5758104}" type="slidenum">
              <a:rPr lang="pt-BR" altLang="pt-B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pt-BR" altLang="pt-BR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72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pt-BR" altLang="pt-BR" sz="2000" dirty="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A1C88BD6-551C-42BB-87F5-30A7C9CFC964}" type="slidenum">
              <a:rPr lang="pt-BR" altLang="pt-BR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10</a:t>
            </a:fld>
            <a:endParaRPr lang="pt-BR" altLang="pt-B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63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E884F47-C0AD-47E1-A90C-205D3A19D915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8684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E884F47-C0AD-47E1-A90C-205D3A19D915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4801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E884F47-C0AD-47E1-A90C-205D3A19D915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809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E884F47-C0AD-47E1-A90C-205D3A19D915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4090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E884F47-C0AD-47E1-A90C-205D3A19D915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5238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E884F47-C0AD-47E1-A90C-205D3A19D915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2761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E884F47-C0AD-47E1-A90C-205D3A19D915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9469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E884F47-C0AD-47E1-A90C-205D3A19D915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2054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35E1A-830D-4EF5-A8D8-6F08EA719D6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662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557D-5FAC-4D63-8C64-B8E5574C44E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247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44194-6742-4F13-B85C-B6516DD9F04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373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D2144-77F6-4CC6-AC13-FE81C2CFB2D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0240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EFDD-CE09-4520-A6C2-E5806D4343E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5979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6C465-3095-4A24-BB7A-B0A8A54C1E1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6584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B3368-2E53-407C-A47C-658807A474D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0730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E8CF3-918E-459C-BE68-42348692C32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4618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C8D1F-BFAD-428F-81A3-9F35F03619B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4047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144CB-C067-473C-86BD-0BDF5EE1206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2391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8460432" y="188640"/>
            <a:ext cx="495329" cy="3635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D850A-799C-482F-8A5A-EE2FD96CD83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0881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8BADF-01C2-4990-8A8B-9681C3C4600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8486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FB740-60DE-4A0E-8E3F-E53394D56DE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1112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AE0D3-E7D7-40F2-A63D-4FD1E3F703B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37102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80003-D48D-4996-86E5-9E8EB49A81C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79292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93BBA-FB23-4740-AF83-5E7CC38574C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571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AAD88-0439-4A18-908A-F0D7C786587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779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637C8-029C-4095-B973-0D4D8B3D1AF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432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72F60-FF02-4B65-BE37-9A1A86FCF8A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087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24F8B-FACD-4745-825B-4675C73C91A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84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FD13-9DC0-4E71-B797-9DBCCC88EE9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133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7F66E-424E-4E65-BB16-6D07F5E1215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639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A26B5-E858-4174-A300-271AE9EC533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49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títuloClick to edit Master title style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8B8B8B"/>
                </a:solidFill>
                <a:latin typeface="+mn-lt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8B8B8B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F7789B5C-10AC-4BE2-9ABD-096CBE83EB6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2.º Nível da estrutura de tópicos</a:t>
            </a:r>
          </a:p>
          <a:p>
            <a:pPr lvl="2"/>
            <a:r>
              <a:rPr lang="en-GB" altLang="pt-BR" smtClean="0"/>
              <a:t>3.º Nível da estrutura de tópicos</a:t>
            </a:r>
          </a:p>
          <a:p>
            <a:pPr lvl="3"/>
            <a:r>
              <a:rPr lang="en-GB" altLang="pt-BR" smtClean="0"/>
              <a:t>4.º Nível da estrutura de tópicos</a:t>
            </a:r>
          </a:p>
          <a:p>
            <a:pPr lvl="4"/>
            <a:r>
              <a:rPr lang="en-GB" altLang="pt-BR" smtClean="0"/>
              <a:t>5.º Nível da estrutura de tópicos</a:t>
            </a:r>
          </a:p>
          <a:p>
            <a:pPr lvl="4"/>
            <a:r>
              <a:rPr lang="en-GB" altLang="pt-BR" smtClean="0"/>
              <a:t>6.º Nível da estrutura de tópicos</a:t>
            </a:r>
          </a:p>
          <a:p>
            <a:pPr lvl="4"/>
            <a:r>
              <a:rPr lang="en-GB" altLang="pt-BR" smtClean="0"/>
              <a:t>7.º Nível da estrutura de tópicos</a:t>
            </a:r>
          </a:p>
          <a:p>
            <a:pPr lvl="4"/>
            <a:r>
              <a:rPr lang="en-GB" altLang="pt-BR" smtClean="0"/>
              <a:t>8.º Nível da estrutura de tópicos</a:t>
            </a:r>
          </a:p>
          <a:p>
            <a:pPr lvl="4"/>
            <a:r>
              <a:rPr lang="en-GB" altLang="pt-BR" smtClean="0"/>
              <a:t>9.º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ftr="0" dt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2.º Nível da estrutura de tópicos</a:t>
            </a:r>
          </a:p>
          <a:p>
            <a:pPr lvl="2"/>
            <a:r>
              <a:rPr lang="en-GB" altLang="pt-BR" smtClean="0"/>
              <a:t>3.º Nível da estrutura de tópicos</a:t>
            </a:r>
          </a:p>
          <a:p>
            <a:pPr lvl="3"/>
            <a:r>
              <a:rPr lang="en-GB" altLang="pt-BR" smtClean="0"/>
              <a:t>4.º Nível da estrutura de tópicos</a:t>
            </a:r>
          </a:p>
          <a:p>
            <a:pPr lvl="4"/>
            <a:r>
              <a:rPr lang="en-GB" altLang="pt-BR" smtClean="0"/>
              <a:t>5.º Nível da estrutura de tópicos</a:t>
            </a:r>
          </a:p>
          <a:p>
            <a:pPr lvl="4"/>
            <a:r>
              <a:rPr lang="en-GB" altLang="pt-BR" smtClean="0"/>
              <a:t>6.º Nível da estrutura de tópicos</a:t>
            </a:r>
          </a:p>
          <a:p>
            <a:pPr lvl="4"/>
            <a:r>
              <a:rPr lang="en-GB" altLang="pt-BR" smtClean="0"/>
              <a:t>7.º Nível da estrutura de tópicos</a:t>
            </a:r>
          </a:p>
          <a:p>
            <a:pPr lvl="4"/>
            <a:r>
              <a:rPr lang="en-GB" altLang="pt-BR" smtClean="0"/>
              <a:t>8.º Nível da estrutura de tópicos</a:t>
            </a:r>
          </a:p>
          <a:p>
            <a:pPr lvl="0"/>
            <a:r>
              <a:rPr lang="en-GB" altLang="pt-BR" smtClean="0"/>
              <a:t>9.º Nível da estrutura de tópicosClick to edit Master text styles</a:t>
            </a:r>
          </a:p>
          <a:p>
            <a:pPr lvl="0"/>
            <a:r>
              <a:rPr lang="en-GB" altLang="pt-BR" smtClean="0"/>
              <a:t>Second level</a:t>
            </a:r>
          </a:p>
          <a:p>
            <a:pPr lvl="0"/>
            <a:r>
              <a:rPr lang="en-GB" altLang="pt-BR" smtClean="0"/>
              <a:t>Third level</a:t>
            </a:r>
          </a:p>
          <a:p>
            <a:pPr lvl="0"/>
            <a:r>
              <a:rPr lang="en-GB" altLang="pt-BR" smtClean="0"/>
              <a:t>Fourth level</a:t>
            </a:r>
          </a:p>
          <a:p>
            <a:pPr lvl="0"/>
            <a:r>
              <a:rPr lang="en-GB" altLang="pt-BR" smtClean="0"/>
              <a:t>Fifth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8B8B8B"/>
                </a:solidFill>
                <a:latin typeface="+mn-lt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pt-BR" smtClean="0"/>
              <a:t>03/09/15</a:t>
            </a:r>
            <a:endParaRPr lang="pt-BR" dirty="0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8B8B8B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D7921D0B-2261-4E54-891C-C035C891CB3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em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emf"/><Relationship Id="rId5" Type="http://schemas.openxmlformats.org/officeDocument/2006/relationships/image" Target="../media/image14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emf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emf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67544" y="764704"/>
            <a:ext cx="8595778" cy="553998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000" b="1" dirty="0" smtClean="0">
                <a:solidFill>
                  <a:srgbClr val="F29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SUPERINTENDÊNCIA NACIONAL DO FGTS</a:t>
            </a:r>
            <a:endParaRPr lang="pt-BR" sz="3000" b="1" dirty="0">
              <a:solidFill>
                <a:srgbClr val="F290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3356992"/>
            <a:ext cx="1923881" cy="561132"/>
          </a:xfrm>
          <a:prstGeom prst="rect">
            <a:avLst/>
          </a:prstGeom>
        </p:spPr>
      </p:pic>
      <p:pic>
        <p:nvPicPr>
          <p:cNvPr id="10" name="Picture 1" descr="MarcaFGT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05064"/>
            <a:ext cx="1296144" cy="47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283968" y="3225626"/>
            <a:ext cx="489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2C4D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		Reunião Conjunta</a:t>
            </a:r>
          </a:p>
          <a:p>
            <a:r>
              <a:rPr lang="pt-BR" sz="2800" b="1" dirty="0" smtClean="0">
                <a:solidFill>
                  <a:srgbClr val="2C4D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		    ABC e FNSHDU</a:t>
            </a:r>
            <a:endParaRPr lang="pt-BR" sz="2800" b="1" dirty="0">
              <a:solidFill>
                <a:srgbClr val="2C4D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320910" y="598569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2C4D76"/>
                </a:solidFill>
                <a:latin typeface="+mn-lt"/>
                <a:ea typeface="+mn-ea"/>
              </a:rPr>
              <a:t>Belém, 23 </a:t>
            </a:r>
            <a:r>
              <a:rPr lang="pt-BR" b="1" dirty="0">
                <a:solidFill>
                  <a:srgbClr val="2C4D76"/>
                </a:solidFill>
                <a:latin typeface="+mn-lt"/>
                <a:ea typeface="+mn-ea"/>
              </a:rPr>
              <a:t>de </a:t>
            </a:r>
            <a:r>
              <a:rPr lang="pt-BR" b="1" dirty="0" smtClean="0">
                <a:solidFill>
                  <a:srgbClr val="2C4D76"/>
                </a:solidFill>
                <a:latin typeface="+mn-lt"/>
                <a:ea typeface="+mn-ea"/>
              </a:rPr>
              <a:t>novembro </a:t>
            </a:r>
            <a:r>
              <a:rPr lang="pt-BR" b="1" dirty="0">
                <a:solidFill>
                  <a:srgbClr val="2C4D76"/>
                </a:solidFill>
                <a:latin typeface="+mn-lt"/>
                <a:ea typeface="+mn-ea"/>
              </a:rPr>
              <a:t>de 2017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>
          <a:xfrm>
            <a:off x="8604448" y="6480091"/>
            <a:ext cx="2132013" cy="363538"/>
          </a:xfrm>
        </p:spPr>
        <p:txBody>
          <a:bodyPr/>
          <a:lstStyle/>
          <a:p>
            <a:pPr>
              <a:defRPr/>
            </a:pPr>
            <a:fld id="{F9DD2144-77F6-4CC6-AC13-FE81C2CFB2D0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356992"/>
            <a:ext cx="1923881" cy="561132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491880" y="1700808"/>
            <a:ext cx="5472448" cy="830997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4800" b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Obrigado!</a:t>
            </a:r>
            <a:endParaRPr lang="pt-BR" sz="4800" b="1" dirty="0">
              <a:solidFill>
                <a:srgbClr val="3760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" descr="MarcaFG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05064"/>
            <a:ext cx="1296144" cy="47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>
          <a:xfrm>
            <a:off x="8820472" y="6494462"/>
            <a:ext cx="2132013" cy="363538"/>
          </a:xfrm>
        </p:spPr>
        <p:txBody>
          <a:bodyPr/>
          <a:lstStyle/>
          <a:p>
            <a:pPr>
              <a:defRPr/>
            </a:pPr>
            <a:fld id="{F9DD2144-77F6-4CC6-AC13-FE81C2CFB2D0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14145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6165304"/>
            <a:ext cx="1600200" cy="466725"/>
          </a:xfrm>
          <a:prstGeom prst="rect">
            <a:avLst/>
          </a:prstGeom>
        </p:spPr>
      </p:pic>
      <p:pic>
        <p:nvPicPr>
          <p:cNvPr id="14" name="Picture 1" descr="MarcaFG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63988"/>
            <a:ext cx="1008112" cy="36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00065829"/>
              </p:ext>
            </p:extLst>
          </p:nvPr>
        </p:nvGraphicFramePr>
        <p:xfrm>
          <a:off x="0" y="620688"/>
          <a:ext cx="8964488" cy="5400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9377" y="6585129"/>
            <a:ext cx="9024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* </a:t>
            </a:r>
            <a:r>
              <a:rPr lang="pt-BR" sz="1100" dirty="0" smtClean="0">
                <a:solidFill>
                  <a:schemeClr val="accent3">
                    <a:lumMod val="50000"/>
                  </a:schemeClr>
                </a:solidFill>
              </a:rPr>
              <a:t>Dados referentes a setembro/2017. </a:t>
            </a:r>
            <a:endParaRPr lang="pt-BR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5272" y="25523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FGTS e o impacto na sociedade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FCD850A-799C-482F-8A5A-EE2FD96CD831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  <p:sp>
        <p:nvSpPr>
          <p:cNvPr id="9" name="Espaço Reservado para Número de Slide 3"/>
          <p:cNvSpPr txBox="1">
            <a:spLocks/>
          </p:cNvSpPr>
          <p:nvPr/>
        </p:nvSpPr>
        <p:spPr bwMode="auto">
          <a:xfrm>
            <a:off x="8708096" y="6515224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 sz="1200" kern="1200">
                <a:solidFill>
                  <a:srgbClr val="8B8B8B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r>
              <a:rPr lang="pt-BR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113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6165304"/>
            <a:ext cx="1600200" cy="4667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0" y="3855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E286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Grandes Números FGTS</a:t>
            </a:r>
            <a:endParaRPr lang="pt-BR" sz="2800" dirty="0">
              <a:solidFill>
                <a:srgbClr val="E286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4" name="Picture 1" descr="MarcaFG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63988"/>
            <a:ext cx="1008112" cy="36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>
          <a:xfrm>
            <a:off x="8676456" y="6450838"/>
            <a:ext cx="2132013" cy="363538"/>
          </a:xfrm>
        </p:spPr>
        <p:txBody>
          <a:bodyPr/>
          <a:lstStyle/>
          <a:p>
            <a:pPr>
              <a:defRPr/>
            </a:pPr>
            <a:fld id="{63FDFD13-9DC0-4E71-B797-9DBCCC88EE95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879531"/>
            <a:ext cx="8656984" cy="538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79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6165304"/>
            <a:ext cx="1600200" cy="4667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0" y="8175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E286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Saldos Operações de Crédito</a:t>
            </a:r>
            <a:endParaRPr lang="pt-BR" sz="2800" dirty="0">
              <a:solidFill>
                <a:srgbClr val="E286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4" name="Picture 1" descr="MarcaFG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63988"/>
            <a:ext cx="1008112" cy="36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>
          <a:xfrm>
            <a:off x="8676456" y="6398666"/>
            <a:ext cx="2132013" cy="363538"/>
          </a:xfrm>
        </p:spPr>
        <p:txBody>
          <a:bodyPr/>
          <a:lstStyle/>
          <a:p>
            <a:pPr>
              <a:defRPr/>
            </a:pPr>
            <a:fld id="{63FDFD13-9DC0-4E71-B797-9DBCCC88EE95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669" y="1536725"/>
            <a:ext cx="8584976" cy="466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24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6165304"/>
            <a:ext cx="1600200" cy="4667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0" y="7647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E286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Arrecadação Líquida</a:t>
            </a:r>
            <a:endParaRPr lang="pt-BR" sz="2800" dirty="0">
              <a:solidFill>
                <a:srgbClr val="E286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4" name="Picture 1" descr="MarcaFG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63988"/>
            <a:ext cx="1008112" cy="36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>
          <a:xfrm>
            <a:off x="8676456" y="6448008"/>
            <a:ext cx="2132013" cy="363538"/>
          </a:xfrm>
        </p:spPr>
        <p:txBody>
          <a:bodyPr/>
          <a:lstStyle/>
          <a:p>
            <a:pPr>
              <a:defRPr/>
            </a:pPr>
            <a:fld id="{63FDFD13-9DC0-4E71-B797-9DBCCC88EE95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989" y="1657103"/>
            <a:ext cx="8764021" cy="41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69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6165304"/>
            <a:ext cx="1600200" cy="4667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0" y="8175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E286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Execução Orçamentária 2015 a 2017</a:t>
            </a:r>
            <a:endParaRPr lang="pt-BR" sz="2800" dirty="0">
              <a:solidFill>
                <a:srgbClr val="E286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4" name="Picture 1" descr="MarcaFG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63988"/>
            <a:ext cx="1008112" cy="36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>
          <a:xfrm>
            <a:off x="8676456" y="6398666"/>
            <a:ext cx="2132013" cy="363538"/>
          </a:xfrm>
        </p:spPr>
        <p:txBody>
          <a:bodyPr/>
          <a:lstStyle/>
          <a:p>
            <a:pPr>
              <a:defRPr/>
            </a:pPr>
            <a:fld id="{63FDFD13-9DC0-4E71-B797-9DBCCC88EE95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1844824"/>
            <a:ext cx="893973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2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6165304"/>
            <a:ext cx="1600200" cy="46672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55774" y="-27384"/>
            <a:ext cx="3528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+mn-lt"/>
              </a:rPr>
              <a:t>ORÇAMENTO FGTS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56865" y="645319"/>
            <a:ext cx="77755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rgbClr val="0039BA"/>
                </a:solidFill>
                <a:latin typeface="Arial" pitchFamily="34" charset="0"/>
              </a:defRPr>
            </a:lvl1pPr>
            <a:lvl2pPr>
              <a:defRPr sz="2800">
                <a:solidFill>
                  <a:srgbClr val="0039BA"/>
                </a:solidFill>
                <a:latin typeface="Arial" pitchFamily="34" charset="0"/>
              </a:defRPr>
            </a:lvl2pPr>
            <a:lvl3pPr>
              <a:defRPr sz="2400">
                <a:solidFill>
                  <a:srgbClr val="0039BA"/>
                </a:solidFill>
                <a:latin typeface="Arial" pitchFamily="34" charset="0"/>
              </a:defRPr>
            </a:lvl3pPr>
            <a:lvl4pPr>
              <a:defRPr sz="2000">
                <a:solidFill>
                  <a:srgbClr val="0039BA"/>
                </a:solidFill>
                <a:latin typeface="Arial" pitchFamily="34" charset="0"/>
              </a:defRPr>
            </a:lvl4pPr>
            <a:lvl5pPr>
              <a:defRPr sz="2000">
                <a:solidFill>
                  <a:srgbClr val="0039BA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9BA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9BA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9BA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9BA"/>
                </a:solidFill>
                <a:latin typeface="Arial" pitchFamily="34" charset="0"/>
              </a:defRPr>
            </a:lvl9pPr>
          </a:lstStyle>
          <a:p>
            <a:pPr marL="342900" indent="-342900" algn="ctr">
              <a:lnSpc>
                <a:spcPct val="90000"/>
              </a:lnSpc>
              <a:defRPr/>
            </a:pPr>
            <a:r>
              <a:rPr lang="pt-BR" sz="2800" dirty="0">
                <a:solidFill>
                  <a:srgbClr val="E286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Evolução do Orçamento e do Desconto</a:t>
            </a:r>
          </a:p>
        </p:txBody>
      </p:sp>
      <p:pic>
        <p:nvPicPr>
          <p:cNvPr id="8" name="Picture 1" descr="MarcaFG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63988"/>
            <a:ext cx="1008112" cy="36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ço Reservado para Número de Slide 5"/>
          <p:cNvSpPr>
            <a:spLocks noGrp="1"/>
          </p:cNvSpPr>
          <p:nvPr>
            <p:ph type="sldNum" idx="11"/>
          </p:nvPr>
        </p:nvSpPr>
        <p:spPr>
          <a:xfrm>
            <a:off x="8674393" y="6363887"/>
            <a:ext cx="722143" cy="363538"/>
          </a:xfrm>
        </p:spPr>
        <p:txBody>
          <a:bodyPr/>
          <a:lstStyle/>
          <a:p>
            <a:pPr>
              <a:defRPr/>
            </a:pPr>
            <a:r>
              <a:rPr lang="pt-BR" dirty="0"/>
              <a:t>12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353" y="487425"/>
            <a:ext cx="7913294" cy="588315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9712" y="1412776"/>
            <a:ext cx="3114183" cy="66520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519871" y="6165304"/>
            <a:ext cx="38164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rgbClr val="2C4D76"/>
                </a:solidFill>
                <a:ea typeface="MS PGothic" panose="020B0600070205080204" pitchFamily="34" charset="-128"/>
              </a:rPr>
              <a:t>(*) </a:t>
            </a:r>
            <a:r>
              <a:rPr lang="pt-BR" sz="1200" b="1" dirty="0">
                <a:solidFill>
                  <a:srgbClr val="2C4D76"/>
                </a:solidFill>
                <a:ea typeface="MS PGothic" panose="020B0600070205080204" pitchFamily="34" charset="-128"/>
              </a:rPr>
              <a:t>considerando FI-FGTS e Carteira Administrada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314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6165304"/>
            <a:ext cx="1600200" cy="4667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0" y="8175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E286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Desembolso 2015 a 2017</a:t>
            </a:r>
            <a:endParaRPr lang="pt-BR" sz="2800" dirty="0">
              <a:solidFill>
                <a:srgbClr val="E286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4" name="Picture 1" descr="MarcaFG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63988"/>
            <a:ext cx="1008112" cy="36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>
          <a:xfrm>
            <a:off x="8676456" y="6398666"/>
            <a:ext cx="2132013" cy="363538"/>
          </a:xfrm>
        </p:spPr>
        <p:txBody>
          <a:bodyPr/>
          <a:lstStyle/>
          <a:p>
            <a:pPr>
              <a:defRPr/>
            </a:pPr>
            <a:fld id="{63FDFD13-9DC0-4E71-B797-9DBCCC88EE95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964" y="1574130"/>
            <a:ext cx="8388066" cy="358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2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6165304"/>
            <a:ext cx="1600200" cy="4667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0" y="7647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E286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Orçamento Plurianual</a:t>
            </a:r>
            <a:endParaRPr lang="pt-BR" sz="2800" dirty="0">
              <a:solidFill>
                <a:srgbClr val="E286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4" name="Picture 1" descr="MarcaFG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63988"/>
            <a:ext cx="1008112" cy="36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>
          <a:xfrm>
            <a:off x="8676456" y="6445874"/>
            <a:ext cx="2132013" cy="363538"/>
          </a:xfrm>
        </p:spPr>
        <p:txBody>
          <a:bodyPr/>
          <a:lstStyle/>
          <a:p>
            <a:pPr>
              <a:defRPr/>
            </a:pPr>
            <a:fld id="{63FDFD13-9DC0-4E71-B797-9DBCCC88EE95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013" y="1453967"/>
            <a:ext cx="8641974" cy="426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7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4738</TotalTime>
  <Words>132</Words>
  <Application>Microsoft Office PowerPoint</Application>
  <PresentationFormat>Apresentação na tela (4:3)</PresentationFormat>
  <Paragraphs>46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8" baseType="lpstr">
      <vt:lpstr>Arial Unicode MS</vt:lpstr>
      <vt:lpstr>Microsoft YaHei</vt:lpstr>
      <vt:lpstr>MS PGothic</vt:lpstr>
      <vt:lpstr>Arial</vt:lpstr>
      <vt:lpstr>Calibri</vt:lpstr>
      <vt:lpstr>Times New Roman</vt:lpstr>
      <vt:lpstr>Tema do Office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GECOM 04/09</dc:title>
  <dc:creator>Samarony Justo Nicolau</dc:creator>
  <cp:lastModifiedBy>Sergio Antonio Gomes</cp:lastModifiedBy>
  <cp:revision>473</cp:revision>
  <cp:lastPrinted>2017-11-22T18:00:34Z</cp:lastPrinted>
  <dcterms:created xsi:type="dcterms:W3CDTF">1601-01-01T00:00:00Z</dcterms:created>
  <dcterms:modified xsi:type="dcterms:W3CDTF">2017-11-22T19:05:10Z</dcterms:modified>
</cp:coreProperties>
</file>