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063" r:id="rId1"/>
  </p:sldMasterIdLst>
  <p:sldIdLst>
    <p:sldId id="256" r:id="rId2"/>
    <p:sldId id="258" r:id="rId3"/>
    <p:sldId id="257" r:id="rId4"/>
    <p:sldId id="259" r:id="rId5"/>
    <p:sldId id="260" r:id="rId6"/>
    <p:sldId id="262" r:id="rId7"/>
    <p:sldId id="274" r:id="rId8"/>
    <p:sldId id="288" r:id="rId9"/>
    <p:sldId id="291" r:id="rId10"/>
    <p:sldId id="290" r:id="rId11"/>
    <p:sldId id="278" r:id="rId12"/>
    <p:sldId id="286" r:id="rId13"/>
    <p:sldId id="287" r:id="rId14"/>
    <p:sldId id="264" r:id="rId15"/>
    <p:sldId id="277" r:id="rId16"/>
    <p:sldId id="265" r:id="rId17"/>
    <p:sldId id="267" r:id="rId18"/>
    <p:sldId id="268" r:id="rId19"/>
    <p:sldId id="269" r:id="rId20"/>
    <p:sldId id="270" r:id="rId21"/>
    <p:sldId id="272" r:id="rId22"/>
    <p:sldId id="271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8/21/2017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8/21/2017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8/21/2017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8/21/2017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8/21/2017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8/21/2017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8/21/2017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8/21/2017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8/21/2017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8/21/2017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pPr/>
              <a:t>8/21/2017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8/21/2017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00051" y="2354164"/>
            <a:ext cx="10058400" cy="2018331"/>
          </a:xfrm>
        </p:spPr>
        <p:txBody>
          <a:bodyPr>
            <a:normAutofit fontScale="90000"/>
          </a:bodyPr>
          <a:lstStyle/>
          <a:p>
            <a:pPr algn="ctr"/>
            <a:r>
              <a:rPr lang="pt-BR" sz="5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PROGRAMA HABITACIONAL FINANCIADO E SUBSIDIADO</a:t>
            </a:r>
            <a:br>
              <a:rPr lang="pt-BR" sz="5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pt-BR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AGEHAB - MS</a:t>
            </a:r>
            <a:endParaRPr lang="pt-BR" sz="5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33601" y="4745202"/>
            <a:ext cx="8681508" cy="329259"/>
          </a:xfrm>
        </p:spPr>
        <p:txBody>
          <a:bodyPr>
            <a:noAutofit/>
          </a:bodyPr>
          <a:lstStyle/>
          <a:p>
            <a:pPr algn="ctr"/>
            <a:r>
              <a:rPr lang="pt-BR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Lacunas e oportunidades da produção habitacional</a:t>
            </a:r>
            <a:endParaRPr lang="pt-B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7650482"/>
              </p:ext>
            </p:extLst>
          </p:nvPr>
        </p:nvGraphicFramePr>
        <p:xfrm>
          <a:off x="8431727" y="6108287"/>
          <a:ext cx="3462337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CorelDRAW" r:id="rId3" imgW="3462835" imgH="676716" progId="CorelDraw.Graphic.17">
                  <p:embed/>
                </p:oleObj>
              </mc:Choice>
              <mc:Fallback>
                <p:oleObj name="CorelDRAW" r:id="rId3" imgW="3462835" imgH="676716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431727" y="6108287"/>
                        <a:ext cx="3462337" cy="676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/>
          <a:srcRect l="78152" t="16248" r="11945" b="68161"/>
          <a:stretch/>
        </p:blipFill>
        <p:spPr>
          <a:xfrm>
            <a:off x="7668190" y="6088008"/>
            <a:ext cx="763537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23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1273430"/>
              </p:ext>
            </p:extLst>
          </p:nvPr>
        </p:nvGraphicFramePr>
        <p:xfrm>
          <a:off x="2107883" y="189470"/>
          <a:ext cx="8691936" cy="6517875"/>
        </p:xfrm>
        <a:graphic>
          <a:graphicData uri="http://schemas.openxmlformats.org/drawingml/2006/table">
            <a:tbl>
              <a:tblPr/>
              <a:tblGrid>
                <a:gridCol w="915416"/>
                <a:gridCol w="815547"/>
                <a:gridCol w="790833"/>
                <a:gridCol w="947351"/>
                <a:gridCol w="947352"/>
                <a:gridCol w="823783"/>
                <a:gridCol w="1037968"/>
                <a:gridCol w="1046205"/>
                <a:gridCol w="1367481"/>
              </a:tblGrid>
              <a:tr h="152310"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EMPREENDIMENTO: LOTEAMENTO JARDIM DOS ESTADOS 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Complemento Total AGEHAB: R$ 101.243,58 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19905">
                <a:tc gridSpan="3">
                  <a:txBody>
                    <a:bodyPr/>
                    <a:lstStyle/>
                    <a:p>
                      <a:pPr algn="l" rtl="0" fontAlgn="b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MUNICÍPIO: INOCÊNCIA/MS </a:t>
                      </a:r>
                    </a:p>
                  </a:txBody>
                  <a:tcPr marL="5896" marR="5896" marT="5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 </a:t>
                      </a:r>
                    </a:p>
                  </a:txBody>
                  <a:tcPr marL="5896" marR="5896" marT="5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 </a:t>
                      </a:r>
                    </a:p>
                  </a:txBody>
                  <a:tcPr marL="5896" marR="5896" marT="5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RECURSOS APORTADOS</a:t>
                      </a:r>
                    </a:p>
                  </a:txBody>
                  <a:tcPr marL="5896" marR="5896" marT="5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19905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 </a:t>
                      </a:r>
                    </a:p>
                  </a:txBody>
                  <a:tcPr marL="5896" marR="5896" marT="5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 </a:t>
                      </a:r>
                    </a:p>
                  </a:txBody>
                  <a:tcPr marL="5896" marR="5896" marT="5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 </a:t>
                      </a:r>
                    </a:p>
                  </a:txBody>
                  <a:tcPr marL="5896" marR="5896" marT="5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 </a:t>
                      </a:r>
                    </a:p>
                  </a:txBody>
                  <a:tcPr marL="5896" marR="5896" marT="5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 </a:t>
                      </a:r>
                    </a:p>
                  </a:txBody>
                  <a:tcPr marL="5896" marR="5896" marT="5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CLIENTES</a:t>
                      </a:r>
                    </a:p>
                  </a:txBody>
                  <a:tcPr marL="5896" marR="5896" marT="5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AGEHAB</a:t>
                      </a:r>
                    </a:p>
                  </a:txBody>
                  <a:tcPr marL="5896" marR="5896" marT="5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4000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Proponente 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Renda Familiar   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Valor de  Venda 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SUBSIDIO FGTS 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VALOR FINANCIADO 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FGTS  CLIENTE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Recursos próprios do Cliente 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1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Compl</a:t>
                      </a:r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AGEHAB Max. 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1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Compl</a:t>
                      </a:r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AGEHAB  utilizado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8499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Proponente1 </a:t>
                      </a:r>
                    </a:p>
                  </a:txBody>
                  <a:tcPr marL="5896" marR="5896" marT="5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880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69.639,56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10.000,00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59.639,56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 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11.000,00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     -    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48499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Proponente 2 </a:t>
                      </a:r>
                    </a:p>
                  </a:txBody>
                  <a:tcPr marL="5896" marR="5896" marT="5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1.401,02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69.639,56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10.000,00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46.171,08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 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5.468,48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8.000,00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8.000,00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48499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Proponente3</a:t>
                      </a:r>
                    </a:p>
                  </a:txBody>
                  <a:tcPr marL="5896" marR="5896" marT="5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1.440,00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69.639,56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6.000,00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59.340,28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2.967,42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8.000,00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1.331,86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48499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Proponente4</a:t>
                      </a:r>
                    </a:p>
                  </a:txBody>
                  <a:tcPr marL="5896" marR="5896" marT="5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1.500,00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69.639,56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10.000,00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59.156,18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 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6.500,00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483,38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48499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Proponente5</a:t>
                      </a:r>
                    </a:p>
                  </a:txBody>
                  <a:tcPr marL="5896" marR="5896" marT="5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1.600,00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69.639,56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10.000,00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59.639,56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 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6.500,00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     -    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48499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Proponente6</a:t>
                      </a:r>
                    </a:p>
                  </a:txBody>
                  <a:tcPr marL="5896" marR="5896" marT="5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1.605,34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69.639,56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10.000,00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55.152,67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 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6.500,00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4.486,89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48499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Proponente7</a:t>
                      </a:r>
                    </a:p>
                  </a:txBody>
                  <a:tcPr marL="5896" marR="5896" marT="5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1.701,84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69.639,56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6.000,00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62.675,60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 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6.500,00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963,96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48499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Proponente8</a:t>
                      </a:r>
                    </a:p>
                  </a:txBody>
                  <a:tcPr marL="5896" marR="5896" marT="5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1.710,06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69.639,56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6.000,00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61.931,30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 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6.500,00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1.708,26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48499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Proponente9</a:t>
                      </a:r>
                    </a:p>
                  </a:txBody>
                  <a:tcPr marL="5896" marR="5896" marT="5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1.734,19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69.639,63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10.000,00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59.639,56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 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6.500,00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0,07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48499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Proponente10</a:t>
                      </a:r>
                    </a:p>
                  </a:txBody>
                  <a:tcPr marL="5896" marR="5896" marT="5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1.758,67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69.639,56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6.000,00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55.882,39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 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1.257,17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6.500,00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6.500,00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48499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Proponente11</a:t>
                      </a:r>
                    </a:p>
                  </a:txBody>
                  <a:tcPr marL="5896" marR="5896" marT="5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1.796,41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69.639,56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10.000,00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59.639,56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 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6.500,00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     -    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48499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Proponente12</a:t>
                      </a:r>
                    </a:p>
                  </a:txBody>
                  <a:tcPr marL="5896" marR="5896" marT="5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1.800,00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69.639,56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10.000,00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51.483,35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4.842,32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6.500,00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3.313,89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48499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Proponente13</a:t>
                      </a:r>
                    </a:p>
                  </a:txBody>
                  <a:tcPr marL="5896" marR="5896" marT="5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1.800,00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69.639,56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10.000,00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48.602,65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7.993,06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6.500,00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3.043,85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48499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Proponente14</a:t>
                      </a:r>
                    </a:p>
                  </a:txBody>
                  <a:tcPr marL="5896" marR="5896" marT="5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1.820,00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69.639,56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9.676,00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59.963,56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 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6.500,00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     -    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48499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Proponente15</a:t>
                      </a:r>
                    </a:p>
                  </a:txBody>
                  <a:tcPr marL="5896" marR="5896" marT="5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1.828,04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69.639,56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9.546,00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60.093,56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 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6.500,00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     -    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48499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Proponente16</a:t>
                      </a:r>
                    </a:p>
                  </a:txBody>
                  <a:tcPr marL="5896" marR="5896" marT="5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1.868,16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69.639,56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5.338,00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59.202,37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5.098,39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6.000,00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0,8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48499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Proponente17</a:t>
                      </a:r>
                    </a:p>
                  </a:txBody>
                  <a:tcPr marL="5896" marR="5896" marT="5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1.904,80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69.639,56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4.983,00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62.675,60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 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6.000,00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1.980,96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48499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Proponente18</a:t>
                      </a:r>
                    </a:p>
                  </a:txBody>
                  <a:tcPr marL="5896" marR="5896" marT="5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1.905,86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69.639,56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8.288,00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49.461,90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11.889,66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6.000,00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     -    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48499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Proponente19</a:t>
                      </a:r>
                    </a:p>
                  </a:txBody>
                  <a:tcPr marL="5896" marR="5896" marT="5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1.917,57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69.639,56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4.859,00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59.917,46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 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6.000,00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4.863,10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48499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Proponente20</a:t>
                      </a:r>
                    </a:p>
                  </a:txBody>
                  <a:tcPr marL="5896" marR="5896" marT="5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1.998,35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69.639,63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4.075,00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62.675,60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 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5.500,00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2.889,03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48499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Proponente21</a:t>
                      </a:r>
                    </a:p>
                  </a:txBody>
                  <a:tcPr marL="5896" marR="5896" marT="5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2.003,64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69.639,56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6.708,00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59.809,81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3.121,75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5.500,00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     -    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48499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Proponente22</a:t>
                      </a:r>
                    </a:p>
                  </a:txBody>
                  <a:tcPr marL="5896" marR="5896" marT="5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2.006,01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69.639,56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6.670,00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56.101,56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 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1.368,00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5.500,00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5.500,00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48499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Proponente23</a:t>
                      </a:r>
                    </a:p>
                  </a:txBody>
                  <a:tcPr marL="5896" marR="5896" marT="5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2.100,00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69.639,56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5.150,00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61.842,22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 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5.500,00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2.647,34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48499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Proponente24</a:t>
                      </a:r>
                    </a:p>
                  </a:txBody>
                  <a:tcPr marL="5896" marR="5896" marT="5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2.100,35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69.639,56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5.145,00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62.625,65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 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5.500,00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1.868,91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48499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Proponente25</a:t>
                      </a:r>
                    </a:p>
                  </a:txBody>
                  <a:tcPr marL="5896" marR="5896" marT="5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2.111,87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69.639,56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4.959,00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62.675,60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 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5.500,00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2.004,96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48499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Proponente26</a:t>
                      </a:r>
                    </a:p>
                  </a:txBody>
                  <a:tcPr marL="5896" marR="5896" marT="5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2.126,82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69.639,56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2.830,00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62.675,60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 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5.500,00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4.133,96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48499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Proponente27</a:t>
                      </a:r>
                    </a:p>
                  </a:txBody>
                  <a:tcPr marL="5896" marR="5896" marT="5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2.183,25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69.639,56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3.805,00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58.362,68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7.471,88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6.500,00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     -    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48499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Proponente28</a:t>
                      </a:r>
                    </a:p>
                  </a:txBody>
                  <a:tcPr marL="5896" marR="5896" marT="5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2.224,82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69.639,56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3.133,00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62.675,60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 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6.500,00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3.830,96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48499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Proponente29</a:t>
                      </a:r>
                    </a:p>
                  </a:txBody>
                  <a:tcPr marL="5896" marR="5896" marT="5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2.292,16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69.639,56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2.044,00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62.675,60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2.067,67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6.500,00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2.852,29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48499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Proponente30</a:t>
                      </a:r>
                    </a:p>
                  </a:txBody>
                  <a:tcPr marL="5896" marR="5896" marT="5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2.292,94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69.639,56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1.219,00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62.675,60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 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6.500,00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5.744,96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48499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Proponente31</a:t>
                      </a:r>
                    </a:p>
                  </a:txBody>
                  <a:tcPr marL="5896" marR="5896" marT="5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2.330,04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69.639,56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1.432,00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62.675,60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2.064,69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6.500,00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3.467,27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48499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Proponente32</a:t>
                      </a:r>
                    </a:p>
                  </a:txBody>
                  <a:tcPr marL="5896" marR="5896" marT="5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2.332,16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69.639,56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1.398,00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45.991,85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 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15.749,71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6.500,00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6.500,00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48499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Proponente33</a:t>
                      </a:r>
                    </a:p>
                  </a:txBody>
                  <a:tcPr marL="5896" marR="5896" marT="5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2.335,33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69.639,56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808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62.675,60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 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6.500,00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6.155,96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48499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Proponente34</a:t>
                      </a:r>
                    </a:p>
                  </a:txBody>
                  <a:tcPr marL="5896" marR="5896" marT="5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2.335,33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69.639,56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1.347,00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62.675,60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 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6.500,00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5.616,96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48499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Proponente35</a:t>
                      </a:r>
                    </a:p>
                  </a:txBody>
                  <a:tcPr marL="5896" marR="5896" marT="5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2.394,95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69.639,56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1.110,00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62.675,60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 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6.500,00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5.853,96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48499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Proponente36</a:t>
                      </a:r>
                    </a:p>
                  </a:txBody>
                  <a:tcPr marL="5896" marR="5896" marT="5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2.509,49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69.639,56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1.110,00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62.675,60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 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353,96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5.500,00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5.500,00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61541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 </a:t>
                      </a:r>
                    </a:p>
                  </a:txBody>
                  <a:tcPr marL="5896" marR="5896" marT="5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TOTAL  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2.507.024,30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209.633,00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124.433,56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47.516,84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24.197,32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231.500,00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101.243,58</a:t>
                      </a:r>
                    </a:p>
                  </a:txBody>
                  <a:tcPr marL="5896" marR="5896" marT="58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" name="Retângulo 2"/>
          <p:cNvSpPr/>
          <p:nvPr/>
        </p:nvSpPr>
        <p:spPr>
          <a:xfrm>
            <a:off x="466738" y="1910736"/>
            <a:ext cx="1139868" cy="96450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491790" y="1935788"/>
            <a:ext cx="10772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rendas + altas do faixa 1</a:t>
            </a:r>
            <a:endParaRPr lang="pt-BR" dirty="0"/>
          </a:p>
        </p:txBody>
      </p:sp>
      <p:sp>
        <p:nvSpPr>
          <p:cNvPr id="6" name="Seta para a direita 5"/>
          <p:cNvSpPr/>
          <p:nvPr/>
        </p:nvSpPr>
        <p:spPr>
          <a:xfrm>
            <a:off x="1623082" y="2374199"/>
            <a:ext cx="475989" cy="2004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487330" y="3213003"/>
            <a:ext cx="1139868" cy="96450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512382" y="3238055"/>
            <a:ext cx="10772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rendas + baixas do faixa 2</a:t>
            </a:r>
            <a:endParaRPr lang="pt-BR" dirty="0"/>
          </a:p>
        </p:txBody>
      </p:sp>
      <p:sp>
        <p:nvSpPr>
          <p:cNvPr id="9" name="Seta para a direita 8"/>
          <p:cNvSpPr/>
          <p:nvPr/>
        </p:nvSpPr>
        <p:spPr>
          <a:xfrm>
            <a:off x="1627198" y="3676466"/>
            <a:ext cx="475989" cy="2004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388972" y="140043"/>
            <a:ext cx="56829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RECURSOS APORTADOS</a:t>
            </a:r>
            <a:endParaRPr lang="pt-BR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3886202" y="23935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0606374"/>
              </p:ext>
            </p:extLst>
          </p:nvPr>
        </p:nvGraphicFramePr>
        <p:xfrm>
          <a:off x="1540478" y="1021983"/>
          <a:ext cx="8114271" cy="48982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3133"/>
                <a:gridCol w="2162435"/>
                <a:gridCol w="3288703"/>
              </a:tblGrid>
              <a:tr h="251952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t-BR" sz="13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SUBSÍDIO E INFRAESTRUTURA EXTERNA CONTRATOS FGTS</a:t>
                      </a:r>
                      <a:endParaRPr lang="pt-BR" sz="13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4099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Município</a:t>
                      </a:r>
                      <a:endParaRPr lang="pt-BR" sz="13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Subsídio</a:t>
                      </a:r>
                      <a:endParaRPr lang="pt-BR" sz="13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Infraestrutura Externa</a:t>
                      </a:r>
                      <a:endParaRPr lang="pt-BR" sz="13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40997">
                <a:tc>
                  <a:txBody>
                    <a:bodyPr/>
                    <a:lstStyle/>
                    <a:p>
                      <a:pPr algn="l" fontAlgn="ctr"/>
                      <a:r>
                        <a:rPr lang="pt-BR" sz="13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Amambai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3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92.148,29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3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149.449,19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862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3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Antonio João MS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3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145.169,14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3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118.057,52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862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3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Bataguassu </a:t>
                      </a:r>
                      <a:r>
                        <a:rPr lang="pt-BR" sz="13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MS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3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193.142,13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3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862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3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Bodoquena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3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174.700,32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3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862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3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Bonito MS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3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238.492,60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3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452.969,09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862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3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Brasilândia MS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3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66.891,79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3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68.608,21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862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3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Costa Rica MS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3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251.176,48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3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862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3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Coxim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3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369.048,53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3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276.688,74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862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3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Fátima do Sul MS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3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95.811,08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3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862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3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Glória de Dourados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3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105.394,50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3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252.378,85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862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3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Inocência MS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3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101.243,58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3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359.869,00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862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3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Itaquiraí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3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26.567,71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3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163.335,18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862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3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Ivinhema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3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358.663,47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3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888.205,32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862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3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Nova Alvorada do Sul MS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3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68.183,37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3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862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3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Nova Andradina MS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3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492.359,93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3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862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3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Ribas do Rio Pardo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3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197.066,13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3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270.000,00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862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3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São Gabriel do Oeste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3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322.071,04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3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862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3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Terenos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3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83.760,36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3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60.200,48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1908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3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TOTAL</a:t>
                      </a:r>
                      <a:endParaRPr lang="pt-BR" sz="13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3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3.381.890,45</a:t>
                      </a:r>
                      <a:endParaRPr lang="pt-BR" sz="13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3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3.059.761,58</a:t>
                      </a:r>
                      <a:endParaRPr lang="pt-BR" sz="13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862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300" b="1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Média por Família </a:t>
                      </a:r>
                      <a:endParaRPr lang="pt-BR" sz="13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3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3.405,73</a:t>
                      </a:r>
                      <a:endParaRPr lang="pt-BR" sz="13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3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6.651,66</a:t>
                      </a:r>
                      <a:endParaRPr lang="pt-BR" sz="13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862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300" b="1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Média Total</a:t>
                      </a:r>
                      <a:endParaRPr lang="pt-BR" sz="13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3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10.057,39</a:t>
                      </a:r>
                      <a:endParaRPr lang="pt-BR" sz="13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420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63" y="530102"/>
            <a:ext cx="11312319" cy="605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79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84" y="1614990"/>
            <a:ext cx="11161223" cy="4752570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4605514" y="621084"/>
            <a:ext cx="2501869" cy="93279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20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Município de</a:t>
            </a:r>
          </a:p>
          <a:p>
            <a:r>
              <a:rPr lang="pt-BR" sz="20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INOCÊNCIA/MS</a:t>
            </a:r>
          </a:p>
          <a:p>
            <a:endParaRPr lang="pt-BR" sz="2000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pt-BR" sz="20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04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387178" y="3252234"/>
            <a:ext cx="11170508" cy="89312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PAPEL DOS PARCEIROS NO PROJETO</a:t>
            </a:r>
          </a:p>
          <a:p>
            <a:pPr marL="171450" indent="-171450" algn="just"/>
            <a:endParaRPr lang="pt-BR" sz="3000" b="1" u="sng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pt-BR" sz="3000" u="sng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428369" y="945197"/>
            <a:ext cx="11170508" cy="89312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EQUIPE TÉCNICA ENVOLVIDA DIRETAMENTE NO PROJETO</a:t>
            </a:r>
          </a:p>
          <a:p>
            <a:pPr marL="171450" indent="-171450" algn="just"/>
            <a:endParaRPr lang="pt-BR" sz="3000" b="1" u="sng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pt-BR" sz="3000" u="sng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pt-BR" sz="3000" u="sng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428369" y="3698798"/>
            <a:ext cx="11203459" cy="137088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endParaRPr lang="pt-BR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pt-BR" sz="1400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pt-BR" sz="1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pt-BR" sz="1400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pt-BR" sz="1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pt-BR" sz="1400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pt-BR" sz="1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 municípios doaram os terrenos, alguns deram contrapartida para infraestrutura, realizaram chamamento público das entidades e divulgação para as famílias.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4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 entidades organizadoras sem fins lucrativos, definiram empresas construtoras, acompanharam a aprovação dos projetos, realizaram a seleção das famílias e montagem dos documentos.</a:t>
            </a:r>
          </a:p>
          <a:p>
            <a:pPr marL="285750" indent="-285750" algn="just"/>
            <a:endParaRPr lang="pt-BR" sz="14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CAIXA, zelou pela qualidade dos projetos e sustentabilidade do empreendimento. Tomou medidas para agilizar e facilitar a interlocução com os operadores locais.</a:t>
            </a:r>
          </a:p>
          <a:p>
            <a:pPr algn="just"/>
            <a:endParaRPr lang="pt-BR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428369" y="4761470"/>
            <a:ext cx="10010681" cy="132629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pt-BR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420131" y="1886975"/>
            <a:ext cx="11186984" cy="84523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programa foi criado e idealizado pelos servidores da Agência de Habitação Popular de MS.</a:t>
            </a:r>
          </a:p>
          <a:p>
            <a:pPr marL="285750" indent="-285750" algn="just"/>
            <a:r>
              <a:rPr lang="pt-BR" sz="2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Participaram da execução : O setor de planejamento, setor jurídico, setor de projetos e orçamento e setor social.</a:t>
            </a:r>
          </a:p>
          <a:p>
            <a:pPr marL="285750" indent="-285750" algn="just"/>
            <a:r>
              <a:rPr lang="pt-BR" sz="14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285750" indent="-285750" algn="just"/>
            <a:endParaRPr lang="pt-BR" sz="14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pt-BR" sz="14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pt-BR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8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09275" y="1302633"/>
            <a:ext cx="10676239" cy="555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endParaRPr lang="pt-BR" sz="15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Diante das adversidades é preciso encontrar alternativas.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pt-BR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 possível atender um público de baixa renda com critérios que privilegiam setores mais fragilizados, mesmo com programas de financiamentos.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pt-BR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Avaliar com maior precisão a demanda do público-alvo no município a ser atendido.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pt-BR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Necessidade de estruturar força tarefa que conste de interlocutores, pontos de controle semanais, videoconferências, reuniões com todos os participantes operacionais.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pt-BR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Dificuldade de famílias que tem condições, mas por falta de comprovação de renda formal não conseguem acessar um financiamento, fato que nos levou a formular outro projeto chamado “ Lote Urbanizado”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pt-BR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pt-BR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444520" y="1088687"/>
            <a:ext cx="11170508" cy="89312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LIÇÕES APRENDIDAS</a:t>
            </a:r>
          </a:p>
          <a:p>
            <a:pPr marL="171450" indent="-171450" algn="just"/>
            <a:endParaRPr lang="pt-BR" sz="3000" b="1" u="sng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pt-BR" sz="3000" u="sng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pt-BR" sz="3000" u="sng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2746007" y="1436919"/>
            <a:ext cx="9767455" cy="4254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PROJETO DE MONITORAMENTO</a:t>
            </a:r>
            <a:endParaRPr lang="pt-BR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Espaço Reservado para Conteúdo 2"/>
          <p:cNvSpPr txBox="1">
            <a:spLocks/>
          </p:cNvSpPr>
          <p:nvPr/>
        </p:nvSpPr>
        <p:spPr>
          <a:xfrm>
            <a:off x="1217157" y="2197545"/>
            <a:ext cx="9837859" cy="240406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Char char="•"/>
            </a:pPr>
            <a:r>
              <a:rPr lang="pt-BR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A equipe social da AGEHAB acompanha todo o processo de contratação, desde a inscrição até a sua finalização, orienta as famílias na juntada de documentos, fiscaliza o atendimento da relação dos selecionados e avalia o grau de satisfação das famílias com a nova moradia.</a:t>
            </a:r>
          </a:p>
          <a:p>
            <a:pPr marL="0" indent="0" algn="just">
              <a:buNone/>
            </a:pPr>
            <a:endParaRPr lang="pt-BR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just">
              <a:buFont typeface="Arial" pitchFamily="34" charset="0"/>
              <a:buChar char="•"/>
            </a:pPr>
            <a:r>
              <a:rPr lang="pt-BR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 setor de engenharia da AGEHAB realiza as vistorias em área e se empenha no cumprimento das responsabilidades das partes para agilizar o atendimento à qualidade e  ao cronograma da obra.</a:t>
            </a:r>
            <a:endParaRPr lang="pt-BR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10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506684" y="214714"/>
            <a:ext cx="9590809" cy="79208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u="sng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REGISTRO FOTOGRÁFICO</a:t>
            </a:r>
            <a:endParaRPr lang="pt-BR" b="1" u="sng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20" y="3606763"/>
            <a:ext cx="3355217" cy="216408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953" y="3606763"/>
            <a:ext cx="3249369" cy="2164080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7475522" y="3098931"/>
            <a:ext cx="44116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5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Lançamento do Programa Habitacional Financiado e Subsidiado.</a:t>
            </a:r>
            <a:endParaRPr lang="pt-BR" sz="1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pt-BR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Data</a:t>
            </a:r>
            <a:r>
              <a:rPr lang="pt-BR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pt-BR" sz="15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31/08/2015</a:t>
            </a:r>
            <a:endParaRPr lang="pt-BR" sz="1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pt-BR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</a:t>
            </a:r>
            <a:r>
              <a:rPr lang="pt-BR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Viviane Martins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953" y="1266306"/>
            <a:ext cx="3249369" cy="216408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20" y="1263963"/>
            <a:ext cx="3355216" cy="216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467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006" y="1255833"/>
            <a:ext cx="3168839" cy="2376629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5285508" y="1653527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Primeira pré-seleção realizada com o município de Brasilândia/MS com a participação dos representantes da Defensoria Pública.</a:t>
            </a:r>
          </a:p>
          <a:p>
            <a:pPr algn="just"/>
            <a:r>
              <a:rPr lang="pt-B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Data</a:t>
            </a:r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09/11/2015</a:t>
            </a:r>
          </a:p>
          <a:p>
            <a:pPr algn="just"/>
            <a:r>
              <a:rPr lang="pt-B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</a:t>
            </a:r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Viviane Martins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007" y="3777580"/>
            <a:ext cx="3251200" cy="24384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381" y="3247996"/>
            <a:ext cx="3777675" cy="2833256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1506684" y="214714"/>
            <a:ext cx="9590809" cy="79208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u="sng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REGISTRO FOTOGRÁFICO</a:t>
            </a:r>
            <a:endParaRPr lang="pt-BR" b="1" u="sng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85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gehab.ms.gov.br/wp-content/uploads/sites/155/2016/06/IMG-20160620-WA0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893" y="1489492"/>
            <a:ext cx="3252355" cy="243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agehab.ms.gov.br/wp-content/uploads/sites/155/2016/06/IMG-20160620-WA0024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583" y="3736039"/>
            <a:ext cx="3335483" cy="250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5285508" y="1653527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t-BR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Primeiro empreendimento que assinou contrato com as famílias beneficiadas do município Nova Alvorada do Sul/MS.</a:t>
            </a:r>
            <a:endParaRPr lang="pt-BR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pt-B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Data</a:t>
            </a:r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pt-BR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18/06/2016</a:t>
            </a:r>
            <a:endParaRPr lang="pt-BR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pt-B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</a:t>
            </a:r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Viviane Martins</a:t>
            </a: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506684" y="214714"/>
            <a:ext cx="9590809" cy="79208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u="sng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REGISTRO FOTOGRÁFICO</a:t>
            </a:r>
            <a:endParaRPr lang="pt-BR" b="1" u="sng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25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909" y="2566557"/>
            <a:ext cx="4636937" cy="3215701"/>
          </a:xfrm>
          <a:prstGeom prst="rect">
            <a:avLst/>
          </a:prstGeom>
        </p:spPr>
      </p:pic>
      <p:pic>
        <p:nvPicPr>
          <p:cNvPr id="4" name="Espaço Reservado para Conteúdo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125"/>
            <a:ext cx="6111875" cy="3432175"/>
          </a:xfr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33" y="2789674"/>
            <a:ext cx="5320147" cy="2992582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210207" y="1439366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Entrega do 1º Empreendimento</a:t>
            </a:r>
            <a:endParaRPr lang="pt-BR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025016" y="5782258"/>
            <a:ext cx="4883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Assinatura dos contratos com os beneficiários</a:t>
            </a:r>
            <a:endParaRPr lang="pt-BR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6160512" y="5768042"/>
            <a:ext cx="4883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1ª Seleção dos beneficiários com a participação da Defensoria Pública</a:t>
            </a:r>
            <a:endParaRPr lang="pt-BR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72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681" y="1418359"/>
            <a:ext cx="4267200" cy="24003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681" y="3865418"/>
            <a:ext cx="4267200" cy="240030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5701145" y="201834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t-BR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Entrega do 1º Residencial do Programa no Município de Fátima do Sul/MS.</a:t>
            </a:r>
            <a:endParaRPr lang="pt-BR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pt-B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Data</a:t>
            </a:r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pt-BR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22/03/2017</a:t>
            </a:r>
            <a:endParaRPr lang="pt-BR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pt-B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</a:t>
            </a:r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pt-BR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Assessoria</a:t>
            </a:r>
            <a:endParaRPr lang="pt-BR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547" y="3818659"/>
            <a:ext cx="4267200" cy="2400300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1506684" y="214714"/>
            <a:ext cx="9590809" cy="79208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u="sng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REGISTRO FOTOGRÁFICO</a:t>
            </a:r>
            <a:endParaRPr lang="pt-BR" b="1" u="sng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04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46808" y="237944"/>
            <a:ext cx="113884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NOTÍCIAS DA ATUAÇÃO DO PROJETO INSCRIÇÃO COMPARTILHADA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577" y="1698739"/>
            <a:ext cx="3329143" cy="441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10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63" y="1501406"/>
            <a:ext cx="6284147" cy="326340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340" y="140274"/>
            <a:ext cx="3261353" cy="5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36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186248" y="526364"/>
            <a:ext cx="10058400" cy="822325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ANTECEDENTES</a:t>
            </a:r>
            <a:r>
              <a:rPr lang="pt-BR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 PROGRAMA</a:t>
            </a:r>
            <a:endParaRPr lang="pt-BR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Espaço Reservado para Conteúdo 4"/>
          <p:cNvSpPr txBox="1">
            <a:spLocks/>
          </p:cNvSpPr>
          <p:nvPr/>
        </p:nvSpPr>
        <p:spPr>
          <a:xfrm>
            <a:off x="1186248" y="1868862"/>
            <a:ext cx="10058400" cy="4651025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-174625" algn="just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Redução significativa dos recursos federais para a FAIXA I.</a:t>
            </a:r>
          </a:p>
          <a:p>
            <a:pPr marL="174625" indent="-174625" algn="just">
              <a:buNone/>
            </a:pPr>
            <a:endParaRPr lang="pt-BR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4625" indent="-174625" algn="just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Oportunidade de trabalhar com a Lacuna deixada pelo PMCMV no atendimento a determinadas rendas entre a FAIXA I e FAIXA 2.</a:t>
            </a:r>
          </a:p>
          <a:p>
            <a:pPr marL="174625" indent="-174625" algn="just">
              <a:buNone/>
            </a:pPr>
            <a:endParaRPr lang="pt-BR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4625" indent="-174625" algn="just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programa Minha Casa, Minha Vida prevê atendimento:</a:t>
            </a:r>
          </a:p>
          <a:p>
            <a:pPr marL="0" indent="0" algn="just">
              <a:buNone/>
            </a:pPr>
            <a:r>
              <a:rPr lang="pt-BR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– Faixa I: Renda até R$ 1.800,00;</a:t>
            </a:r>
          </a:p>
          <a:p>
            <a:pPr marL="0" indent="0" algn="just">
              <a:buNone/>
            </a:pPr>
            <a:r>
              <a:rPr lang="pt-BR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pt-BR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Faixa </a:t>
            </a:r>
            <a:r>
              <a:rPr lang="pt-BR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II</a:t>
            </a:r>
            <a:r>
              <a:rPr lang="pt-BR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Renda até R$ </a:t>
            </a:r>
            <a:r>
              <a:rPr lang="pt-BR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4.000,00.</a:t>
            </a:r>
            <a:endParaRPr lang="pt-BR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just">
              <a:buNone/>
            </a:pPr>
            <a:endParaRPr lang="pt-BR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 PSF prevê atendimento de renda de R$ 1.300,00 a 3.520,00.</a:t>
            </a:r>
          </a:p>
          <a:p>
            <a:pPr algn="just"/>
            <a:endParaRPr lang="pt-BR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37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4294967295"/>
          </p:nvPr>
        </p:nvSpPr>
        <p:spPr>
          <a:xfrm>
            <a:off x="959428" y="2259356"/>
            <a:ext cx="10058400" cy="4024312"/>
          </a:xfrm>
        </p:spPr>
        <p:txBody>
          <a:bodyPr>
            <a:noAutofit/>
          </a:bodyPr>
          <a:lstStyle/>
          <a:p>
            <a:pPr algn="just">
              <a:buFont typeface="Arial" pitchFamily="34" charset="0"/>
              <a:buChar char="•"/>
            </a:pPr>
            <a:r>
              <a:rPr lang="pt-BR" b="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Facilitar o financiamento à casa própria da renda estabelecida, com prestações acessíveis.</a:t>
            </a:r>
          </a:p>
          <a:p>
            <a:pPr algn="just">
              <a:buNone/>
            </a:pPr>
            <a:endParaRPr lang="pt-BR" sz="1050" b="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pt-BR" b="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Cadastramento e seleção participativa e transparente.</a:t>
            </a:r>
          </a:p>
          <a:p>
            <a:pPr algn="just">
              <a:buNone/>
            </a:pPr>
            <a:endParaRPr lang="pt-BR" sz="1000" b="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pt-BR" b="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Complementar a capacidade de financiamento das famílias com um subsídio variável por renda.</a:t>
            </a:r>
          </a:p>
          <a:p>
            <a:pPr algn="just">
              <a:buNone/>
            </a:pPr>
            <a:endParaRPr lang="pt-BR" sz="1000" b="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pt-BR" b="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Construir parcerias entre o Estado, União, Município, Entidades da Sociedade Civil, empresas da construção civil e o próprio beneficiário.</a:t>
            </a:r>
          </a:p>
          <a:p>
            <a:pPr algn="just">
              <a:buNone/>
            </a:pPr>
            <a:endParaRPr lang="pt-BR" sz="900" b="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pt-BR" b="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Possibilitar moradia com infraestrutura pública e comunitária.</a:t>
            </a:r>
            <a:endParaRPr lang="pt-BR" b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959428" y="764672"/>
            <a:ext cx="10058400" cy="822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OBJETIVOS DO PROGRAMA</a:t>
            </a:r>
            <a:endParaRPr lang="pt-BR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92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1602003" y="1556951"/>
            <a:ext cx="9682524" cy="1219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endParaRPr lang="pt-BR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1250747" y="3744098"/>
            <a:ext cx="9594203" cy="10080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Calibri" panose="020F0502020204030204" pitchFamily="34" charset="0"/>
              <a:buNone/>
            </a:pPr>
            <a:r>
              <a:rPr lang="pt-BR" sz="30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PÚBLICO ALVO</a:t>
            </a:r>
          </a:p>
          <a:p>
            <a:endParaRPr lang="pt-BR" sz="3000" b="1" u="sng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pt-BR" sz="3000" b="1" u="sng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1209558" y="4461516"/>
            <a:ext cx="10074969" cy="2031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Char char="•"/>
            </a:pPr>
            <a:r>
              <a:rPr lang="pt-BR" sz="19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  <a:r>
              <a:rPr lang="pt-BR" sz="2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Famílias na faixa de renda familiar de R$ 1.300,00 a R$ 3.520,00  e para todos os Municípios do Estado que tenham área disponível.</a:t>
            </a:r>
          </a:p>
          <a:p>
            <a:pPr marL="0" indent="0" algn="just">
              <a:buNone/>
            </a:pPr>
            <a:endParaRPr lang="pt-BR" sz="20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just">
              <a:buFont typeface="Arial" pitchFamily="34" charset="0"/>
              <a:buChar char="•"/>
            </a:pPr>
            <a:r>
              <a:rPr lang="pt-BR" sz="2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Os critérios de seleção privilegiaram as famílias  com maior fragilidade social e econômica.</a:t>
            </a: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030958" y="710823"/>
            <a:ext cx="100337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ABRANGÊNCIA:</a:t>
            </a:r>
          </a:p>
          <a:p>
            <a:pPr algn="ctr"/>
            <a:endParaRPr lang="pt-BR" sz="3000" b="1" u="sng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Adesão ao Programa: 28 municípios – 2.017 unidades;</a:t>
            </a:r>
          </a:p>
          <a:p>
            <a:pPr marL="457200" indent="-457200"/>
            <a:endParaRPr lang="pt-BR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Contratação: 19 municípios – 1.031 unidades;</a:t>
            </a:r>
          </a:p>
          <a:p>
            <a:pPr marL="457200" indent="-457200"/>
            <a:endParaRPr lang="pt-BR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Entregues: 04 municípios – 123 unidades.</a:t>
            </a:r>
          </a:p>
        </p:txBody>
      </p:sp>
    </p:spTree>
    <p:extLst>
      <p:ext uri="{BB962C8B-B14F-4D97-AF65-F5344CB8AC3E}">
        <p14:creationId xmlns:p14="http://schemas.microsoft.com/office/powerpoint/2010/main" val="198217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3640316" y="1026314"/>
            <a:ext cx="6798735" cy="71346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endParaRPr lang="pt-BR" b="1" u="sng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pt-BR" sz="3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PRAZO DE EXECUÇÃO</a:t>
            </a:r>
            <a:endParaRPr lang="pt-BR" sz="3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1112111" y="2594921"/>
            <a:ext cx="10031532" cy="219649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200" indent="-457200" algn="just">
              <a:buFont typeface="Arial" pitchFamily="34" charset="0"/>
              <a:buChar char="•"/>
            </a:pPr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Programa foi regulamentado em 28 de agosto de 2015;</a:t>
            </a:r>
          </a:p>
          <a:p>
            <a:pPr marL="457200" indent="-457200" algn="just"/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 2016 foram contratados 14 empreendimentos e </a:t>
            </a:r>
            <a:r>
              <a:rPr lang="pt-BR" sz="2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mais</a:t>
            </a:r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10 até agosto/2017. </a:t>
            </a:r>
          </a:p>
          <a:p>
            <a:pPr marL="457200" indent="-457200" algn="just"/>
            <a:endParaRPr lang="pt-BR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 algn="just">
              <a:buFont typeface="Arial" pitchFamily="34" charset="0"/>
              <a:buChar char="•"/>
            </a:pPr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programa continua em vigor para novos municípios e também para os já atendidos.</a:t>
            </a:r>
            <a:endParaRPr lang="pt-BR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18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3487994" y="1184368"/>
            <a:ext cx="6797675" cy="5794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ESTRATÉGIA ADOTADA</a:t>
            </a:r>
            <a:endParaRPr lang="pt-BR" sz="3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972066" y="1841242"/>
            <a:ext cx="1019020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endParaRPr lang="pt-BR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pt-BR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Participação do Estado com um subsídio financeiro que complementa o subsídio do FGTS e infraestrutura externa;</a:t>
            </a:r>
          </a:p>
          <a:p>
            <a:pPr marL="285750" indent="-285750" algn="just"/>
            <a:endParaRPr lang="pt-BR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Subsídio do Estado </a:t>
            </a: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</a:t>
            </a:r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aplicado após o subsídio do governo federal  e do FGTS do proponente;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</a:t>
            </a:r>
            <a:r>
              <a:rPr lang="pt-BR" sz="2000" dirty="0" smtClean="0"/>
              <a:t> </a:t>
            </a:r>
            <a:r>
              <a:rPr lang="pt-BR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privilegiar</a:t>
            </a:r>
            <a:r>
              <a:rPr lang="pt-BR" sz="2000" dirty="0" smtClean="0"/>
              <a:t> </a:t>
            </a:r>
            <a:r>
              <a:rPr lang="pt-BR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as</a:t>
            </a:r>
            <a:r>
              <a:rPr lang="pt-BR" sz="2000" dirty="0" smtClean="0"/>
              <a:t> </a:t>
            </a:r>
            <a:r>
              <a:rPr lang="pt-BR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famílias</a:t>
            </a:r>
            <a:r>
              <a:rPr lang="pt-BR" sz="2000" dirty="0" smtClean="0"/>
              <a:t> </a:t>
            </a:r>
            <a:r>
              <a:rPr lang="pt-BR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de</a:t>
            </a:r>
            <a:r>
              <a:rPr lang="pt-BR" sz="2000" dirty="0" smtClean="0"/>
              <a:t> </a:t>
            </a:r>
            <a:r>
              <a:rPr lang="pt-BR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menor</a:t>
            </a:r>
            <a:r>
              <a:rPr lang="pt-BR" sz="2000" dirty="0" smtClean="0"/>
              <a:t> </a:t>
            </a:r>
            <a:r>
              <a:rPr lang="pt-BR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renda</a:t>
            </a:r>
            <a:r>
              <a:rPr lang="pt-BR" sz="2000" dirty="0" smtClean="0"/>
              <a:t>, o </a:t>
            </a:r>
            <a:r>
              <a:rPr lang="pt-BR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subsídio</a:t>
            </a:r>
            <a:r>
              <a:rPr lang="pt-BR" sz="2000" dirty="0" smtClean="0"/>
              <a:t> </a:t>
            </a:r>
            <a:r>
              <a:rPr lang="pt-BR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foi</a:t>
            </a:r>
            <a:r>
              <a:rPr lang="pt-BR" sz="2000" dirty="0" smtClean="0"/>
              <a:t> </a:t>
            </a:r>
            <a:r>
              <a:rPr lang="pt-BR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escalonado</a:t>
            </a:r>
            <a:r>
              <a:rPr lang="pt-BR" sz="2000" dirty="0" smtClean="0"/>
              <a:t> </a:t>
            </a:r>
            <a:r>
              <a:rPr lang="pt-BR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com</a:t>
            </a:r>
            <a:r>
              <a:rPr lang="pt-BR" sz="2000" dirty="0" smtClean="0"/>
              <a:t> </a:t>
            </a:r>
            <a:r>
              <a:rPr lang="pt-BR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valores</a:t>
            </a:r>
            <a:r>
              <a:rPr lang="pt-BR" sz="2000" dirty="0" smtClean="0"/>
              <a:t> </a:t>
            </a:r>
            <a:r>
              <a:rPr lang="pt-BR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maiores</a:t>
            </a:r>
            <a:r>
              <a:rPr lang="pt-BR" sz="2000" dirty="0" smtClean="0"/>
              <a:t> </a:t>
            </a:r>
            <a:r>
              <a:rPr lang="pt-BR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para</a:t>
            </a:r>
            <a:r>
              <a:rPr lang="pt-BR" sz="2000" dirty="0" smtClean="0"/>
              <a:t> </a:t>
            </a:r>
            <a:r>
              <a:rPr lang="pt-BR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as</a:t>
            </a:r>
            <a:r>
              <a:rPr lang="pt-BR" sz="2000" dirty="0" smtClean="0"/>
              <a:t> </a:t>
            </a:r>
            <a:r>
              <a:rPr lang="pt-BR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menores</a:t>
            </a:r>
            <a:r>
              <a:rPr lang="pt-BR" sz="2000" dirty="0" smtClean="0"/>
              <a:t> </a:t>
            </a:r>
            <a:r>
              <a:rPr lang="pt-BR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rendas;</a:t>
            </a:r>
          </a:p>
          <a:p>
            <a:pPr marL="285750" indent="-285750" algn="just"/>
            <a:endParaRPr lang="pt-BR" sz="2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Utilização</a:t>
            </a:r>
            <a:r>
              <a:rPr lang="pt-BR" sz="2000" dirty="0" smtClean="0"/>
              <a:t> </a:t>
            </a:r>
            <a:r>
              <a:rPr lang="pt-BR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da</a:t>
            </a:r>
            <a:r>
              <a:rPr lang="pt-BR" sz="2000" dirty="0" smtClean="0"/>
              <a:t> </a:t>
            </a:r>
            <a:r>
              <a:rPr lang="pt-BR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capacidade</a:t>
            </a:r>
            <a:r>
              <a:rPr lang="pt-BR" sz="2000" dirty="0" smtClean="0"/>
              <a:t> </a:t>
            </a:r>
            <a:r>
              <a:rPr lang="pt-BR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de</a:t>
            </a:r>
            <a:r>
              <a:rPr lang="pt-BR" sz="2000" dirty="0" smtClean="0"/>
              <a:t> </a:t>
            </a:r>
            <a:r>
              <a:rPr lang="pt-BR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pagamento</a:t>
            </a:r>
            <a:r>
              <a:rPr lang="pt-BR" sz="2000" dirty="0" smtClean="0"/>
              <a:t> </a:t>
            </a:r>
            <a:r>
              <a:rPr lang="pt-BR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do</a:t>
            </a:r>
            <a:r>
              <a:rPr lang="pt-BR" sz="2000" dirty="0" smtClean="0"/>
              <a:t> </a:t>
            </a:r>
            <a:r>
              <a:rPr lang="pt-BR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beneficiário</a:t>
            </a:r>
            <a:r>
              <a:rPr lang="pt-BR" sz="2000" dirty="0" smtClean="0"/>
              <a:t> </a:t>
            </a:r>
            <a:r>
              <a:rPr lang="pt-BR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com o</a:t>
            </a:r>
            <a:r>
              <a:rPr lang="pt-BR" sz="2000" dirty="0" smtClean="0"/>
              <a:t> </a:t>
            </a:r>
            <a:r>
              <a:rPr lang="pt-BR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seu</a:t>
            </a:r>
            <a:r>
              <a:rPr lang="pt-BR" sz="2000" dirty="0" smtClean="0"/>
              <a:t> </a:t>
            </a:r>
            <a:r>
              <a:rPr lang="pt-BR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FGTS</a:t>
            </a:r>
            <a:r>
              <a:rPr lang="pt-BR" sz="2000" dirty="0" smtClean="0"/>
              <a:t> </a:t>
            </a:r>
            <a:r>
              <a:rPr lang="pt-BR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</a:t>
            </a:r>
            <a:r>
              <a:rPr lang="pt-BR" sz="2000" dirty="0" smtClean="0"/>
              <a:t>   </a:t>
            </a:r>
            <a:r>
              <a:rPr lang="pt-BR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com</a:t>
            </a:r>
            <a:r>
              <a:rPr lang="pt-BR" sz="2000" dirty="0" smtClean="0"/>
              <a:t> </a:t>
            </a:r>
            <a:r>
              <a:rPr lang="pt-BR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aporte</a:t>
            </a:r>
            <a:r>
              <a:rPr lang="pt-BR" sz="2000" dirty="0" smtClean="0"/>
              <a:t> </a:t>
            </a:r>
            <a:r>
              <a:rPr lang="pt-BR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de</a:t>
            </a:r>
            <a:r>
              <a:rPr lang="pt-BR" sz="2000" dirty="0" smtClean="0"/>
              <a:t> </a:t>
            </a:r>
            <a:r>
              <a:rPr lang="pt-BR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recursos</a:t>
            </a:r>
            <a:r>
              <a:rPr lang="pt-BR" sz="2000" dirty="0" smtClean="0"/>
              <a:t> </a:t>
            </a:r>
            <a:r>
              <a:rPr lang="pt-BR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próprios, quando possuía.</a:t>
            </a:r>
          </a:p>
          <a:p>
            <a:pPr marL="285750" indent="-285750" algn="just"/>
            <a:endParaRPr lang="pt-BR" sz="2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2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839244" y="806825"/>
            <a:ext cx="10722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pt-BR" dirty="0" smtClean="0"/>
          </a:p>
          <a:p>
            <a:pPr marL="285750" indent="-285750"/>
            <a:r>
              <a:rPr lang="pt-BR" dirty="0" smtClean="0"/>
              <a:t>  </a:t>
            </a: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1103871" y="2126558"/>
            <a:ext cx="992659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Municípios participam com o terreno e em alguns casos com parte da infraestrutura. </a:t>
            </a:r>
          </a:p>
          <a:p>
            <a:pPr marL="285750" indent="-285750" algn="just"/>
            <a:endParaRPr lang="pt-BR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/>
            <a:endParaRPr lang="pt-BR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Participação das entidades da sociedade civil, através de chamamento.</a:t>
            </a:r>
          </a:p>
          <a:p>
            <a:pPr marL="285750" indent="-285750" algn="just"/>
            <a:endParaRPr lang="pt-BR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/>
            <a:endParaRPr lang="pt-BR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Cadastramento e seleção realizada pelo sistema eletrônico da AGEHAB-MS</a:t>
            </a:r>
            <a:r>
              <a:rPr lang="pt-BR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4" name="Retângulo 3"/>
          <p:cNvSpPr/>
          <p:nvPr/>
        </p:nvSpPr>
        <p:spPr>
          <a:xfrm>
            <a:off x="3437447" y="868381"/>
            <a:ext cx="55258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ESTRATÉGIA ADOTADA</a:t>
            </a:r>
            <a:endParaRPr lang="pt-BR" sz="3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402922" y="4653576"/>
            <a:ext cx="1139868" cy="96450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400834" y="3167354"/>
            <a:ext cx="1139868" cy="96450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5168569"/>
              </p:ext>
            </p:extLst>
          </p:nvPr>
        </p:nvGraphicFramePr>
        <p:xfrm>
          <a:off x="2045694" y="1013265"/>
          <a:ext cx="7955045" cy="5258891"/>
        </p:xfrm>
        <a:graphic>
          <a:graphicData uri="http://schemas.openxmlformats.org/drawingml/2006/table">
            <a:tbl>
              <a:tblPr/>
              <a:tblGrid>
                <a:gridCol w="1076447"/>
                <a:gridCol w="757881"/>
                <a:gridCol w="897924"/>
                <a:gridCol w="897925"/>
                <a:gridCol w="980303"/>
                <a:gridCol w="832023"/>
                <a:gridCol w="922639"/>
                <a:gridCol w="330687"/>
                <a:gridCol w="509573"/>
                <a:gridCol w="749643"/>
              </a:tblGrid>
              <a:tr h="469546">
                <a:tc gridSpan="8"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EMPREENDIMENTO: LOTEAMENTO JOSÉ INÁCIO BATISTA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Complemento Total AGEHAB: 66.891,79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9556">
                <a:tc gridSpan="5"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MUNICÍPIO: BRASILÂNDIA/MS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RECURSOS APORTADOS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9556">
                <a:tc gridSpan="5"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pt-BR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pt-BR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pt-BR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pt-BR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CLIENTES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AGEHAB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59866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Proponente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Renda Familiar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Valor de Venda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SUBSIDIO FGTS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VALOR </a:t>
                      </a:r>
                      <a:r>
                        <a:rPr lang="pt-BR" sz="1000" b="1" i="0" u="none" strike="noStrike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FINANCIADO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FGTS CLIENTE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Recursos Próprios Cliente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Compl AGEHAB Max.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0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Compl AGEHAB utilizado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955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Proponente 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979,16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65.987,84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10.000,00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35.687,56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9.593,78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11.500,00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10.706,50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9955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Proponente 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1.008,32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65.987,84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10.000,00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39.816,17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4.561,57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110,10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11.500,00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pt-BR" sz="1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11.500,00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9955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Proponente 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1.142,43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65.987,84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10.000,00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45.288,18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11.500,00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10.699,66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9955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Proponente 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1.309,23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65.987,84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10.000,00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51.890,64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11.500,00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4.097,20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9955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Proponente 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1.403,94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65.987,84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10.000,00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55.358,87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8.000,00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628,97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9955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Proponente 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1.575,00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65.987,81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10.000,00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55.987,54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6.500,00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0,27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9955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Proponente 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1.581,75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65.987,84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10.000,00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55.987,84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6.500,00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9955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Proponente 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1.614,29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65.987,84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10.000,00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55.987,84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6.500,00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9955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Proponente 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1.716,53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65.987,84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10.000,00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55.987,84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6.500,00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9955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Proponente 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1.748,68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65.987,84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10.000,00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55.987,84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6.500,00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9955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Proponente 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1.760,00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65.987,84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10.000,00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54.332,90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6.500,00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1.654,94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9955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Proponente 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1.846,22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65.987,84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9.252,00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47.881,88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874,73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1.479,23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6.500,00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pt-BR" sz="1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6.500,00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9955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Proponente 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2.074,06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65.987,84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3.342,00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59.389,05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5.500,00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3.256,79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9955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Proponente 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2.085,34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65.987,84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5.387,00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59.389,05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1.211,79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5.500,00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9955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Proponente 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2.213,52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65.987,84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3.316,00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59.389,05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3.282,79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6.500,00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9955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Proponente 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2.324,32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65.987,84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1.525,00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49.515,07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3.389,46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5.058,31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6.500,00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pt-BR" sz="1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6.500,00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9955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Proponente 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2.389,22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65.987,84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1.110,00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59.030,38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6.500,00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5.847,46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9955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Proponente 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2.476,12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65.987,84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666,00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59.389,05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432,79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5.500,00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pt-BR" sz="1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5.500,00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99556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TOTAL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1.187.781,09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134.598,00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956.296,75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22.914,12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7.080,43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135.500,00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pt-BR" sz="10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66.891,79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425886" y="3192406"/>
            <a:ext cx="10772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rendas + altas do faixa 1</a:t>
            </a:r>
            <a:endParaRPr lang="pt-BR" dirty="0"/>
          </a:p>
        </p:txBody>
      </p:sp>
      <p:sp>
        <p:nvSpPr>
          <p:cNvPr id="6" name="Seta para a direita 5"/>
          <p:cNvSpPr/>
          <p:nvPr/>
        </p:nvSpPr>
        <p:spPr>
          <a:xfrm>
            <a:off x="1540702" y="3630817"/>
            <a:ext cx="475989" cy="2004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425885" y="4701591"/>
            <a:ext cx="10897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Rendas + baixas do faixa 2</a:t>
            </a:r>
            <a:endParaRPr lang="pt-BR" dirty="0"/>
          </a:p>
        </p:txBody>
      </p:sp>
      <p:sp>
        <p:nvSpPr>
          <p:cNvPr id="11" name="Seta para a direita 10"/>
          <p:cNvSpPr/>
          <p:nvPr/>
        </p:nvSpPr>
        <p:spPr>
          <a:xfrm>
            <a:off x="1555316" y="5029357"/>
            <a:ext cx="475989" cy="2004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4640406" y="196335"/>
            <a:ext cx="28680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RESULTADOS</a:t>
            </a:r>
            <a:endParaRPr lang="pt-BR" sz="28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Ângulos">
  <a:themeElements>
    <a:clrScheme name="Forma de Onda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Ângulo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Ângulo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1781</TotalTime>
  <Words>1529</Words>
  <Application>Microsoft Office PowerPoint</Application>
  <PresentationFormat>Widescreen</PresentationFormat>
  <Paragraphs>733</Paragraphs>
  <Slides>22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31" baseType="lpstr">
      <vt:lpstr>Arial</vt:lpstr>
      <vt:lpstr>Calibri</vt:lpstr>
      <vt:lpstr>Franklin Gothic Book</vt:lpstr>
      <vt:lpstr>Franklin Gothic Medium</vt:lpstr>
      <vt:lpstr>Tunga</vt:lpstr>
      <vt:lpstr>Verdana</vt:lpstr>
      <vt:lpstr>Wingdings</vt:lpstr>
      <vt:lpstr>Ângulos</vt:lpstr>
      <vt:lpstr>CorelDRAW</vt:lpstr>
      <vt:lpstr>PROGRAMA HABITACIONAL FINANCIADO E SUBSIDIADO  AGEHAB - MS</vt:lpstr>
      <vt:lpstr>Apresentação do PowerPoint</vt:lpstr>
      <vt:lpstr>ANTECEDENTES DO PROGRAMA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PROGRAMA HABITACIONAL FINANCIADO SUBSIADO  AGEHAB - MS</dc:title>
  <dc:creator>Viviane Martins</dc:creator>
  <cp:lastModifiedBy>Karine Machado Davalo</cp:lastModifiedBy>
  <cp:revision>161</cp:revision>
  <dcterms:created xsi:type="dcterms:W3CDTF">2017-05-08T15:03:29Z</dcterms:created>
  <dcterms:modified xsi:type="dcterms:W3CDTF">2017-08-21T22:20:33Z</dcterms:modified>
</cp:coreProperties>
</file>