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330" r:id="rId3"/>
    <p:sldId id="331" r:id="rId4"/>
    <p:sldId id="332" r:id="rId5"/>
    <p:sldId id="333" r:id="rId6"/>
    <p:sldId id="334" r:id="rId7"/>
    <p:sldId id="335" r:id="rId8"/>
    <p:sldId id="336" r:id="rId9"/>
    <p:sldId id="337" r:id="rId10"/>
    <p:sldId id="338" r:id="rId11"/>
    <p:sldId id="339" r:id="rId12"/>
    <p:sldId id="340" r:id="rId13"/>
    <p:sldId id="341" r:id="rId14"/>
    <p:sldId id="342" r:id="rId15"/>
    <p:sldId id="343" r:id="rId16"/>
    <p:sldId id="344" r:id="rId17"/>
    <p:sldId id="345" r:id="rId18"/>
    <p:sldId id="346" r:id="rId19"/>
    <p:sldId id="347" r:id="rId20"/>
    <p:sldId id="348" r:id="rId21"/>
    <p:sldId id="349" r:id="rId22"/>
    <p:sldId id="350" r:id="rId23"/>
    <p:sldId id="351" r:id="rId24"/>
    <p:sldId id="352" r:id="rId25"/>
    <p:sldId id="354" r:id="rId26"/>
    <p:sldId id="355" r:id="rId27"/>
    <p:sldId id="356" r:id="rId28"/>
    <p:sldId id="358" r:id="rId29"/>
    <p:sldId id="359" r:id="rId30"/>
    <p:sldId id="360" r:id="rId31"/>
    <p:sldId id="361" r:id="rId32"/>
    <p:sldId id="362" r:id="rId33"/>
    <p:sldId id="363" r:id="rId34"/>
    <p:sldId id="364" r:id="rId35"/>
    <p:sldId id="365" r:id="rId36"/>
    <p:sldId id="366" r:id="rId37"/>
  </p:sldIdLst>
  <p:sldSz cx="9144000" cy="5715000" type="screen16x10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7DFF"/>
    <a:srgbClr val="29DEF0"/>
    <a:srgbClr val="24C3D2"/>
    <a:srgbClr val="6EE8DE"/>
    <a:srgbClr val="FFF77D"/>
    <a:srgbClr val="8C246C"/>
    <a:srgbClr val="CC0069"/>
    <a:srgbClr val="0092D2"/>
    <a:srgbClr val="00478A"/>
    <a:srgbClr val="023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543" autoAdjust="0"/>
    <p:restoredTop sz="99607" autoAdjust="0"/>
  </p:normalViewPr>
  <p:slideViewPr>
    <p:cSldViewPr snapToGrid="0" snapToObjects="1">
      <p:cViewPr varScale="1">
        <p:scale>
          <a:sx n="139" d="100"/>
          <a:sy n="139" d="100"/>
        </p:scale>
        <p:origin x="1326" y="114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3DF1CBFF-6CC1-7145-A96A-4B882330DC3D}" type="datetimeFigureOut">
              <a:t>18/08/2017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768350"/>
            <a:ext cx="614045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8" tIns="47384" rIns="94768" bIns="4738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4768" tIns="47384" rIns="94768" bIns="47384" rtlCol="0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5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6C619120-6572-5A43-8E3C-DC1D430ED2A2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044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  <a:prstGeom prst="rect">
            <a:avLst/>
          </a:prstGeo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552208F0-641D-0344-950D-4459AD448699}" type="datetimeFigureOut">
              <a:t>18/08/2017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50DFF7B4-DBAF-4046-AA7B-FF69CF992163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7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552208F0-641D-0344-950D-4459AD448699}" type="datetimeFigureOut">
              <a:t>18/08/2017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50DFF7B4-DBAF-4046-AA7B-FF69CF992163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670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  <a:prstGeom prst="rect">
            <a:avLst/>
          </a:prstGeo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552208F0-641D-0344-950D-4459AD448699}" type="datetimeFigureOut">
              <a:t>18/08/2017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50DFF7B4-DBAF-4046-AA7B-FF69CF992163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599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552208F0-641D-0344-950D-4459AD448699}" type="datetimeFigureOut">
              <a:t>18/08/2017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50DFF7B4-DBAF-4046-AA7B-FF69CF992163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231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552208F0-641D-0344-950D-4459AD448699}" type="datetimeFigureOut">
              <a:t>18/08/2017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50DFF7B4-DBAF-4046-AA7B-FF69CF992163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89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552208F0-641D-0344-950D-4459AD448699}" type="datetimeFigureOut">
              <a:t>18/08/2017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50DFF7B4-DBAF-4046-AA7B-FF69CF992163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913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552208F0-641D-0344-950D-4459AD448699}" type="datetimeFigureOut">
              <a:t>18/08/2017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50DFF7B4-DBAF-4046-AA7B-FF69CF992163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521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552208F0-641D-0344-950D-4459AD448699}" type="datetimeFigureOut">
              <a:t>18/08/2017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50DFF7B4-DBAF-4046-AA7B-FF69CF992163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652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552208F0-641D-0344-950D-4459AD448699}" type="datetimeFigureOut">
              <a:t>18/08/2017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50DFF7B4-DBAF-4046-AA7B-FF69CF992163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7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552208F0-641D-0344-950D-4459AD448699}" type="datetimeFigureOut">
              <a:t>18/08/2017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50DFF7B4-DBAF-4046-AA7B-FF69CF992163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992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552208F0-641D-0344-950D-4459AD448699}" type="datetimeFigureOut">
              <a:t>18/08/2017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50DFF7B4-DBAF-4046-AA7B-FF69CF992163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72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"/>
            <a:ext cx="7021286" cy="725714"/>
          </a:xfrm>
          <a:prstGeom prst="rect">
            <a:avLst/>
          </a:prstGeom>
          <a:gradFill>
            <a:gsLst>
              <a:gs pos="0">
                <a:srgbClr val="161F56"/>
              </a:gs>
              <a:gs pos="100000">
                <a:srgbClr val="00478B"/>
              </a:gs>
            </a:gsLst>
            <a:lin ang="108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7021286" y="1"/>
            <a:ext cx="2122713" cy="725714"/>
          </a:xfrm>
          <a:prstGeom prst="rect">
            <a:avLst/>
          </a:prstGeom>
          <a:gradFill>
            <a:gsLst>
              <a:gs pos="0">
                <a:srgbClr val="161F56"/>
              </a:gs>
              <a:gs pos="100000">
                <a:srgbClr val="00478B"/>
              </a:gs>
            </a:gsLst>
            <a:lin ang="108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Morar-Melhor-branco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218" y="259134"/>
            <a:ext cx="690036" cy="297005"/>
          </a:xfrm>
          <a:prstGeom prst="rect">
            <a:avLst/>
          </a:prstGeom>
        </p:spPr>
      </p:pic>
      <p:pic>
        <p:nvPicPr>
          <p:cNvPr id="11" name="Picture 10" descr="marca-PMF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406" y="261427"/>
            <a:ext cx="737017" cy="31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34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gradFill>
            <a:gsLst>
              <a:gs pos="0">
                <a:srgbClr val="161F56"/>
              </a:gs>
              <a:gs pos="100000">
                <a:srgbClr val="00478B"/>
              </a:gs>
            </a:gsLst>
            <a:lin ang="108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refeitur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937" y="1497732"/>
            <a:ext cx="3032786" cy="276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42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2"/>
          <p:cNvSpPr txBox="1">
            <a:spLocks noChangeArrowheads="1"/>
          </p:cNvSpPr>
          <p:nvPr/>
        </p:nvSpPr>
        <p:spPr bwMode="auto">
          <a:xfrm>
            <a:off x="396415" y="211895"/>
            <a:ext cx="569126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200" b="1" dirty="0">
                <a:solidFill>
                  <a:schemeClr val="bg1"/>
                </a:solidFill>
                <a:latin typeface="Calibri"/>
                <a:cs typeface="Calibri"/>
              </a:rPr>
              <a:t>Critérios para Definição dos Bairros Prioritários</a:t>
            </a:r>
          </a:p>
        </p:txBody>
      </p:sp>
      <p:pic>
        <p:nvPicPr>
          <p:cNvPr id="2" name="Picture 1" descr="map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57" y="925285"/>
            <a:ext cx="3967765" cy="45629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3" name="Picture 2" descr="mapa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219" y="925285"/>
            <a:ext cx="4479642" cy="45629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97672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2"/>
          <p:cNvSpPr txBox="1">
            <a:spLocks noChangeArrowheads="1"/>
          </p:cNvSpPr>
          <p:nvPr/>
        </p:nvSpPr>
        <p:spPr bwMode="auto">
          <a:xfrm>
            <a:off x="396415" y="211895"/>
            <a:ext cx="569126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200" b="1" dirty="0">
                <a:solidFill>
                  <a:schemeClr val="bg1"/>
                </a:solidFill>
                <a:latin typeface="Calibri"/>
                <a:cs typeface="Calibri"/>
              </a:rPr>
              <a:t>Critérios para Definição dos Bairros Prioritários</a:t>
            </a:r>
          </a:p>
        </p:txBody>
      </p:sp>
      <p:pic>
        <p:nvPicPr>
          <p:cNvPr id="4" name="Picture 3" descr="mapa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956" y="907143"/>
            <a:ext cx="6647402" cy="458107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24127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2"/>
          <p:cNvSpPr txBox="1">
            <a:spLocks noChangeArrowheads="1"/>
          </p:cNvSpPr>
          <p:nvPr/>
        </p:nvSpPr>
        <p:spPr bwMode="auto">
          <a:xfrm>
            <a:off x="396415" y="211895"/>
            <a:ext cx="569126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200" b="1" dirty="0">
                <a:solidFill>
                  <a:schemeClr val="bg1"/>
                </a:solidFill>
                <a:latin typeface="Calibri"/>
                <a:cs typeface="Calibri"/>
              </a:rPr>
              <a:t>Critérios para Definição dos Bairros Prioritários</a:t>
            </a:r>
          </a:p>
        </p:txBody>
      </p:sp>
      <p:pic>
        <p:nvPicPr>
          <p:cNvPr id="2" name="Picture 1" descr="mapa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716" y="914560"/>
            <a:ext cx="6385890" cy="46008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1245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2"/>
          <p:cNvSpPr txBox="1">
            <a:spLocks noChangeArrowheads="1"/>
          </p:cNvSpPr>
          <p:nvPr/>
        </p:nvSpPr>
        <p:spPr bwMode="auto">
          <a:xfrm>
            <a:off x="396415" y="211895"/>
            <a:ext cx="569126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200" b="1" dirty="0">
                <a:solidFill>
                  <a:schemeClr val="bg1"/>
                </a:solidFill>
                <a:latin typeface="Calibri"/>
                <a:cs typeface="Calibri"/>
              </a:rPr>
              <a:t>Critérios para Definição dos Bairros Prioritários</a:t>
            </a:r>
          </a:p>
        </p:txBody>
      </p:sp>
      <p:graphicFrame>
        <p:nvGraphicFramePr>
          <p:cNvPr id="6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118550"/>
              </p:ext>
            </p:extLst>
          </p:nvPr>
        </p:nvGraphicFramePr>
        <p:xfrm>
          <a:off x="396415" y="1477346"/>
          <a:ext cx="8363751" cy="390676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31353"/>
                <a:gridCol w="2108429"/>
                <a:gridCol w="1002200"/>
                <a:gridCol w="1157714"/>
                <a:gridCol w="803489"/>
                <a:gridCol w="1020088"/>
                <a:gridCol w="820239"/>
                <a:gridCol w="820239"/>
              </a:tblGrid>
              <a:tr h="191164">
                <a:tc rowSpan="2" gridSpan="2"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Calibri"/>
                          <a:cs typeface="Calibri"/>
                        </a:rPr>
                        <a:t> </a:t>
                      </a:r>
                      <a:endParaRPr lang="en-US" sz="900" dirty="0">
                        <a:latin typeface="Calibri"/>
                        <a:cs typeface="Calibri"/>
                      </a:endParaRPr>
                    </a:p>
                  </a:txBody>
                  <a:tcPr marL="60114" marR="60114" marT="30057" marB="30057" anchor="ctr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CC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0114" marR="60114" marT="30057" marB="30057" anchor="ctr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CC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INDICADORES TEMÁTICOS</a:t>
                      </a:r>
                    </a:p>
                  </a:txBody>
                  <a:tcPr marL="60114" marR="60114" marT="30057" marB="30057" anchor="ctr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0114" marR="60114" marT="30057" marB="30057" anchor="ctr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0114" marR="60114" marT="30057" marB="30057" anchor="ctr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0114" marR="60114" marT="30057" marB="30057" anchor="ctr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0114" marR="60114" marT="30057" marB="30057" anchor="ctr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0114" marR="60114" marT="30057" marB="30057" anchor="ctr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CC"/>
                    </a:solidFill>
                  </a:tcPr>
                </a:tc>
              </a:tr>
              <a:tr h="589900">
                <a:tc gridSpan="2"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0114" marR="60114" marT="30057" marB="30057" anchor="ctr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CC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0114" marR="60114" marT="30057" marB="30057" anchor="ctr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pt-BR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Domicílios sem alvenaria</a:t>
                      </a:r>
                      <a:endParaRPr lang="pt-BR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0114" marR="60114" marT="30057" marB="30057" anchor="ctr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População com renda per capta inferior a </a:t>
                      </a:r>
                      <a:r>
                        <a:rPr lang="pt-BR" sz="1000" b="1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R</a:t>
                      </a:r>
                      <a:r>
                        <a:rPr lang="pt-BR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$ 70,00</a:t>
                      </a:r>
                    </a:p>
                  </a:txBody>
                  <a:tcPr marL="60114" marR="60114" marT="30057" marB="30057" anchor="ctr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pt-BR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Densidade demográfica</a:t>
                      </a:r>
                      <a:endParaRPr lang="pt-BR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0114" marR="60114" marT="30057" marB="30057" anchor="ctr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pt-BR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Predominância de Mulher Chefe de Família</a:t>
                      </a:r>
                      <a:endParaRPr lang="pt-BR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0114" marR="60114" marT="30057" marB="30057" anchor="ctr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pt-BR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Precariedade pela observação de campo</a:t>
                      </a:r>
                      <a:endParaRPr lang="pt-BR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0114" marR="60114" marT="30057" marB="30057" anchor="ctr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pt-BR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TOTAL</a:t>
                      </a:r>
                      <a:endParaRPr lang="pt-BR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0114" marR="60114" marT="30057" marB="30057" anchor="ctr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CC"/>
                    </a:solidFill>
                  </a:tcPr>
                </a:tc>
              </a:tr>
              <a:tr h="15351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Calabar</a:t>
                      </a:r>
                      <a:endParaRPr lang="pt-BR" sz="10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72000" marR="0" marT="0" marB="0" anchor="ctr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28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5351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São Marcos</a:t>
                      </a:r>
                    </a:p>
                  </a:txBody>
                  <a:tcPr marL="72000" marR="0" marT="0" marB="0" anchor="ctr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24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5351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Alto do Coqueirinho</a:t>
                      </a:r>
                    </a:p>
                  </a:txBody>
                  <a:tcPr marL="72000" marR="0" marT="0" marB="0" anchor="ctr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24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5351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0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Alto das Pombas</a:t>
                      </a:r>
                      <a:endParaRPr lang="en-US" sz="1000" b="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72000" marR="0" marT="0" marB="0" anchor="ctr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23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5351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0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Engenho Velho da Federação</a:t>
                      </a:r>
                      <a:endParaRPr lang="en-US" sz="1000" b="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72000" marR="0" marT="0" marB="0" anchor="ctr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21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5351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0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Chapada do Rio Vermelho</a:t>
                      </a:r>
                      <a:endParaRPr lang="en-US" sz="1000" b="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72000" marR="0" marT="0" marB="0" anchor="ctr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21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5351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7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0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Santa Cruz</a:t>
                      </a:r>
                      <a:endParaRPr lang="en-US" sz="1000" b="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72000" marR="0" marT="0" marB="0" anchor="ctr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21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5351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8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Arraial do Retiro</a:t>
                      </a:r>
                    </a:p>
                  </a:txBody>
                  <a:tcPr marL="72000" marR="0" marT="0" marB="0" anchor="ctr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21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5351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9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000" b="0" i="0" u="none" strike="noStrike" dirty="0" err="1" smtClean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Calabetão</a:t>
                      </a:r>
                      <a:endParaRPr lang="en-US" sz="1000" b="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72000" marR="0" marT="0" marB="0" anchor="ctr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21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5351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10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0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Fazenda Grande do Retiro</a:t>
                      </a:r>
                      <a:endParaRPr lang="en-US" sz="1000" b="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72000" marR="0" marT="0" marB="0" anchor="ctr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20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5351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11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0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Pero Vaz</a:t>
                      </a:r>
                      <a:endParaRPr lang="en-US" sz="1000" b="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72000" marR="0" marT="0" marB="0" anchor="ctr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20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5351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12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0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Cosme de Farias</a:t>
                      </a:r>
                      <a:endParaRPr lang="en-US" sz="1000" b="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72000" marR="0" marT="0" marB="0" anchor="ctr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20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5351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13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000" b="0" i="0" u="none" strike="noStrike" dirty="0" err="1" smtClean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Paripe</a:t>
                      </a:r>
                      <a:endParaRPr lang="en-US" sz="1000" b="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72000" marR="0" marT="0" marB="0" anchor="ctr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20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5351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14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0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Mangueira</a:t>
                      </a:r>
                      <a:endParaRPr lang="en-US" sz="1000" b="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72000" marR="0" marT="0" marB="0" anchor="ctr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20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5351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15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0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São João do Cabrito</a:t>
                      </a:r>
                      <a:endParaRPr lang="en-US" sz="1000" b="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72000" marR="0" marT="0" marB="0" anchor="ctr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20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5351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16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0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Massaranduba</a:t>
                      </a:r>
                      <a:endParaRPr lang="en-US" sz="1000" b="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72000" marR="0" marT="0" marB="0" anchor="ctr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20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5351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17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0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Vila Ruy Barbosa/Jardim Cruzeiro</a:t>
                      </a:r>
                      <a:endParaRPr lang="en-US" sz="1000" b="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72000" marR="0" marT="0" marB="0" anchor="ctr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20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5351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18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000" b="0" i="0" u="none" strike="noStrike" dirty="0" err="1" smtClean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Saramandaia</a:t>
                      </a:r>
                      <a:endParaRPr lang="en-US" sz="1000" b="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72000" marR="0" marT="0" marB="0" anchor="ctr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19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5351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19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0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Engomadeira</a:t>
                      </a:r>
                      <a:endParaRPr lang="en-US" sz="1000" b="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72000" marR="0" marT="0" marB="0" anchor="ctr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19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5351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20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0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Marechal Rondon</a:t>
                      </a:r>
                      <a:endParaRPr lang="en-US" sz="1000" b="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72000" marR="0" marT="0" marB="0" anchor="ctr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19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10014" y="932510"/>
            <a:ext cx="8044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2000" b="1" dirty="0" smtClean="0">
                <a:solidFill>
                  <a:srgbClr val="FF6600"/>
                </a:solidFill>
                <a:latin typeface="Calibri"/>
                <a:cs typeface="Calibri"/>
              </a:rPr>
              <a:t>Indicação de áreas prioritárias a partir dos indicadores considerados</a:t>
            </a:r>
          </a:p>
        </p:txBody>
      </p:sp>
    </p:spTree>
    <p:extLst>
      <p:ext uri="{BB962C8B-B14F-4D97-AF65-F5344CB8AC3E}">
        <p14:creationId xmlns:p14="http://schemas.microsoft.com/office/powerpoint/2010/main" val="71196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2"/>
          <p:cNvSpPr txBox="1">
            <a:spLocks noChangeArrowheads="1"/>
          </p:cNvSpPr>
          <p:nvPr/>
        </p:nvSpPr>
        <p:spPr bwMode="auto">
          <a:xfrm>
            <a:off x="396415" y="211895"/>
            <a:ext cx="45602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200" b="1" dirty="0">
                <a:solidFill>
                  <a:schemeClr val="bg1"/>
                </a:solidFill>
                <a:latin typeface="Calibri"/>
                <a:cs typeface="Calibri"/>
              </a:rPr>
              <a:t>Critérios para Definição de Poligonais</a:t>
            </a:r>
          </a:p>
        </p:txBody>
      </p:sp>
      <p:sp>
        <p:nvSpPr>
          <p:cNvPr id="9" name="Retângulo 12"/>
          <p:cNvSpPr/>
          <p:nvPr/>
        </p:nvSpPr>
        <p:spPr>
          <a:xfrm>
            <a:off x="405487" y="1056783"/>
            <a:ext cx="5383086" cy="651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pt-BR" sz="2000" b="1" dirty="0">
                <a:solidFill>
                  <a:srgbClr val="FF6600"/>
                </a:solidFill>
                <a:cs typeface="Calibri"/>
              </a:rPr>
              <a:t>Critérios para escolha da área de abrangência, dentro dos bairros selecionados.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92959" y="3576696"/>
            <a:ext cx="7502072" cy="0"/>
          </a:xfrm>
          <a:prstGeom prst="line">
            <a:avLst/>
          </a:prstGeom>
          <a:ln w="12700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aixaDeTexto 3"/>
          <p:cNvSpPr txBox="1">
            <a:spLocks noChangeArrowheads="1"/>
          </p:cNvSpPr>
          <p:nvPr/>
        </p:nvSpPr>
        <p:spPr bwMode="auto">
          <a:xfrm>
            <a:off x="405487" y="3690817"/>
            <a:ext cx="8238254" cy="1518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4625" indent="-15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31825" indent="-174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-169200">
              <a:lnSpc>
                <a:spcPct val="130000"/>
              </a:lnSpc>
            </a:pPr>
            <a:r>
              <a:rPr lang="pt-BR" b="1" dirty="0" smtClean="0">
                <a:latin typeface="Calibri"/>
                <a:cs typeface="Calibri"/>
              </a:rPr>
              <a:t>Não </a:t>
            </a:r>
            <a:r>
              <a:rPr lang="pt-BR" b="1" dirty="0">
                <a:latin typeface="Calibri"/>
                <a:cs typeface="Calibri"/>
              </a:rPr>
              <a:t>serão contemplados:</a:t>
            </a:r>
          </a:p>
          <a:p>
            <a:pPr marL="0" lvl="0" indent="-169200">
              <a:lnSpc>
                <a:spcPct val="13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t-BR" dirty="0">
                <a:latin typeface="Calibri"/>
                <a:cs typeface="Calibri"/>
              </a:rPr>
              <a:t>Imóveis em situação de risco cadastrados pela Defesa Civil Municipal;</a:t>
            </a:r>
          </a:p>
          <a:p>
            <a:pPr marL="0" lvl="0" indent="-169200">
              <a:lnSpc>
                <a:spcPct val="13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t-BR" dirty="0">
                <a:latin typeface="Calibri"/>
                <a:cs typeface="Calibri"/>
              </a:rPr>
              <a:t>Imóveis de aluguel;</a:t>
            </a:r>
          </a:p>
          <a:p>
            <a:pPr marL="0" lvl="0" indent="-169200">
              <a:lnSpc>
                <a:spcPct val="13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t-BR" dirty="0">
                <a:latin typeface="Calibri"/>
                <a:cs typeface="Calibri"/>
              </a:rPr>
              <a:t>Famílias que apresentem renda superior a 03 salários mínimos. </a:t>
            </a:r>
          </a:p>
        </p:txBody>
      </p:sp>
      <p:sp>
        <p:nvSpPr>
          <p:cNvPr id="20" name="CaixaDeTexto 3"/>
          <p:cNvSpPr txBox="1">
            <a:spLocks noChangeArrowheads="1"/>
          </p:cNvSpPr>
          <p:nvPr/>
        </p:nvSpPr>
        <p:spPr bwMode="auto">
          <a:xfrm>
            <a:off x="405487" y="1826931"/>
            <a:ext cx="8238254" cy="1518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4625" indent="-15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31825" indent="-174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-169200">
              <a:lnSpc>
                <a:spcPct val="130000"/>
              </a:lnSpc>
              <a:buClr>
                <a:schemeClr val="accent6"/>
              </a:buClr>
            </a:pPr>
            <a:r>
              <a:rPr lang="pt-BR" b="1" dirty="0">
                <a:latin typeface="Calibri"/>
                <a:cs typeface="Calibri"/>
              </a:rPr>
              <a:t>Serão priorizadas as regiões onde residam prioritariamente:</a:t>
            </a:r>
          </a:p>
          <a:p>
            <a:pPr marL="0" lvl="0" indent="-169200">
              <a:lnSpc>
                <a:spcPct val="13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t-BR" dirty="0">
                <a:latin typeface="Calibri"/>
                <a:cs typeface="Calibri"/>
              </a:rPr>
              <a:t>Famílias com renda per capita abaixo de </a:t>
            </a:r>
            <a:r>
              <a:rPr lang="pt-BR" dirty="0" err="1">
                <a:latin typeface="Calibri"/>
                <a:cs typeface="Calibri"/>
              </a:rPr>
              <a:t>R</a:t>
            </a:r>
            <a:r>
              <a:rPr lang="pt-BR" dirty="0">
                <a:latin typeface="Calibri"/>
                <a:cs typeface="Calibri"/>
              </a:rPr>
              <a:t>$ 70,00;</a:t>
            </a:r>
          </a:p>
          <a:p>
            <a:pPr marL="0" lvl="0" indent="-169200">
              <a:lnSpc>
                <a:spcPct val="13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t-BR" dirty="0">
                <a:latin typeface="Calibri"/>
                <a:cs typeface="Calibri"/>
              </a:rPr>
              <a:t>Famílias com mulheres como chefe de família;</a:t>
            </a:r>
          </a:p>
          <a:p>
            <a:pPr marL="0" lvl="0" indent="-169200">
              <a:lnSpc>
                <a:spcPct val="13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t-BR" dirty="0">
                <a:latin typeface="Calibri"/>
                <a:cs typeface="Calibri"/>
              </a:rPr>
              <a:t>Famílias com idosos</a:t>
            </a:r>
            <a:r>
              <a:rPr lang="pt-BR" dirty="0" smtClean="0">
                <a:latin typeface="Calibri"/>
                <a:cs typeface="Calibri"/>
              </a:rPr>
              <a:t>;</a:t>
            </a:r>
            <a:endParaRPr lang="pt-BR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239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2"/>
          <p:cNvSpPr txBox="1">
            <a:spLocks noChangeArrowheads="1"/>
          </p:cNvSpPr>
          <p:nvPr/>
        </p:nvSpPr>
        <p:spPr bwMode="auto">
          <a:xfrm>
            <a:off x="396415" y="211895"/>
            <a:ext cx="45602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200" b="1" dirty="0">
                <a:solidFill>
                  <a:schemeClr val="bg1"/>
                </a:solidFill>
                <a:latin typeface="Calibri"/>
                <a:cs typeface="Calibri"/>
              </a:rPr>
              <a:t>Critérios para Definição de Poligonais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4836" y="1079219"/>
            <a:ext cx="21387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pt-BR" sz="2000" b="1" dirty="0">
                <a:solidFill>
                  <a:srgbClr val="FF6600"/>
                </a:solidFill>
                <a:latin typeface="Calibri"/>
                <a:cs typeface="Calibri"/>
              </a:rPr>
              <a:t>Predominância de </a:t>
            </a:r>
            <a:r>
              <a:rPr lang="pt-BR" altLang="pt-BR" sz="2000" b="1" dirty="0" smtClean="0">
                <a:solidFill>
                  <a:srgbClr val="FF6600"/>
                </a:solidFill>
                <a:latin typeface="Calibri"/>
                <a:cs typeface="Calibri"/>
              </a:rPr>
              <a:t>domicílios </a:t>
            </a:r>
            <a:r>
              <a:rPr lang="pt-BR" altLang="pt-BR" sz="2000" b="1" dirty="0">
                <a:solidFill>
                  <a:srgbClr val="FF6600"/>
                </a:solidFill>
                <a:latin typeface="Calibri"/>
                <a:cs typeface="Calibri"/>
              </a:rPr>
              <a:t>com </a:t>
            </a:r>
            <a:r>
              <a:rPr lang="pt-BR" altLang="pt-BR" sz="2000" b="1" dirty="0" smtClean="0">
                <a:solidFill>
                  <a:srgbClr val="FF6600"/>
                </a:solidFill>
                <a:latin typeface="Calibri"/>
                <a:cs typeface="Calibri"/>
              </a:rPr>
              <a:t>renda </a:t>
            </a:r>
            <a:r>
              <a:rPr lang="pt-BR" altLang="pt-BR" sz="2000" b="1" dirty="0">
                <a:solidFill>
                  <a:srgbClr val="FF6600"/>
                </a:solidFill>
                <a:latin typeface="Calibri"/>
                <a:cs typeface="Calibri"/>
              </a:rPr>
              <a:t>per capta </a:t>
            </a:r>
            <a:r>
              <a:rPr lang="pt-BR" altLang="pt-BR" sz="2000" b="1" dirty="0" smtClean="0">
                <a:solidFill>
                  <a:srgbClr val="FF6600"/>
                </a:solidFill>
                <a:latin typeface="Calibri"/>
                <a:cs typeface="Calibri"/>
              </a:rPr>
              <a:t>inferior </a:t>
            </a:r>
            <a:r>
              <a:rPr lang="pt-BR" altLang="pt-BR" sz="2000" b="1" dirty="0">
                <a:solidFill>
                  <a:srgbClr val="FF6600"/>
                </a:solidFill>
                <a:latin typeface="Calibri"/>
                <a:cs typeface="Calibri"/>
              </a:rPr>
              <a:t>a </a:t>
            </a:r>
            <a:r>
              <a:rPr lang="pt-BR" altLang="pt-BR" sz="2000" b="1" dirty="0" err="1">
                <a:solidFill>
                  <a:srgbClr val="FF6600"/>
                </a:solidFill>
                <a:latin typeface="Calibri"/>
                <a:cs typeface="Calibri"/>
              </a:rPr>
              <a:t>R</a:t>
            </a:r>
            <a:r>
              <a:rPr lang="pt-BR" altLang="pt-BR" sz="2000" b="1" dirty="0">
                <a:solidFill>
                  <a:srgbClr val="FF6600"/>
                </a:solidFill>
                <a:latin typeface="Calibri"/>
                <a:cs typeface="Calibri"/>
              </a:rPr>
              <a:t>$ 70,00</a:t>
            </a:r>
          </a:p>
        </p:txBody>
      </p:sp>
      <p:pic>
        <p:nvPicPr>
          <p:cNvPr id="5" name="Imagem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418" y="1051808"/>
            <a:ext cx="6005291" cy="434797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53556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2"/>
          <p:cNvSpPr txBox="1">
            <a:spLocks noChangeArrowheads="1"/>
          </p:cNvSpPr>
          <p:nvPr/>
        </p:nvSpPr>
        <p:spPr bwMode="auto">
          <a:xfrm>
            <a:off x="396415" y="211895"/>
            <a:ext cx="45602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200" b="1" dirty="0">
                <a:solidFill>
                  <a:schemeClr val="bg1"/>
                </a:solidFill>
                <a:latin typeface="Calibri"/>
                <a:cs typeface="Calibri"/>
              </a:rPr>
              <a:t>Critérios para Definição de Poligonais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5699" y="1079219"/>
            <a:ext cx="21387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pt-BR" sz="2000" b="1" dirty="0">
                <a:solidFill>
                  <a:srgbClr val="FF6600"/>
                </a:solidFill>
                <a:latin typeface="Calibri"/>
                <a:cs typeface="Calibri"/>
              </a:rPr>
              <a:t>Predominância </a:t>
            </a:r>
            <a:endParaRPr lang="pt-BR" altLang="pt-BR" sz="2000" b="1" dirty="0" smtClean="0">
              <a:solidFill>
                <a:srgbClr val="FF6600"/>
              </a:solidFill>
              <a:latin typeface="Calibri"/>
              <a:cs typeface="Calibri"/>
            </a:endParaRPr>
          </a:p>
          <a:p>
            <a:r>
              <a:rPr lang="pt-BR" altLang="pt-BR" sz="2000" b="1" dirty="0" smtClean="0">
                <a:solidFill>
                  <a:srgbClr val="FF6600"/>
                </a:solidFill>
                <a:latin typeface="Calibri"/>
                <a:cs typeface="Calibri"/>
              </a:rPr>
              <a:t>de </a:t>
            </a:r>
            <a:r>
              <a:rPr lang="pt-BR" altLang="pt-BR" sz="2000" b="1" dirty="0">
                <a:solidFill>
                  <a:srgbClr val="FF6600"/>
                </a:solidFill>
                <a:latin typeface="Calibri"/>
                <a:cs typeface="Calibri"/>
              </a:rPr>
              <a:t>domicílios </a:t>
            </a:r>
            <a:endParaRPr lang="pt-BR" altLang="pt-BR" sz="2000" b="1" dirty="0" smtClean="0">
              <a:solidFill>
                <a:srgbClr val="FF6600"/>
              </a:solidFill>
              <a:latin typeface="Calibri"/>
              <a:cs typeface="Calibri"/>
            </a:endParaRPr>
          </a:p>
          <a:p>
            <a:r>
              <a:rPr lang="pt-BR" altLang="pt-BR" sz="2000" b="1" dirty="0" smtClean="0">
                <a:solidFill>
                  <a:srgbClr val="FF6600"/>
                </a:solidFill>
                <a:latin typeface="Calibri"/>
                <a:cs typeface="Calibri"/>
              </a:rPr>
              <a:t>com </a:t>
            </a:r>
            <a:r>
              <a:rPr lang="pt-BR" altLang="pt-BR" sz="2000" b="1" dirty="0">
                <a:solidFill>
                  <a:srgbClr val="FF6600"/>
                </a:solidFill>
                <a:latin typeface="Calibri"/>
                <a:cs typeface="Calibri"/>
              </a:rPr>
              <a:t>mulheres chefe de família</a:t>
            </a:r>
          </a:p>
        </p:txBody>
      </p:sp>
      <p:pic>
        <p:nvPicPr>
          <p:cNvPr id="8" name="Imagem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418" y="1051808"/>
            <a:ext cx="6005292" cy="434797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86855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2"/>
          <p:cNvSpPr txBox="1">
            <a:spLocks noChangeArrowheads="1"/>
          </p:cNvSpPr>
          <p:nvPr/>
        </p:nvSpPr>
        <p:spPr bwMode="auto">
          <a:xfrm>
            <a:off x="396415" y="211895"/>
            <a:ext cx="45602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200" b="1" dirty="0">
                <a:solidFill>
                  <a:schemeClr val="bg1"/>
                </a:solidFill>
                <a:latin typeface="Calibri"/>
                <a:cs typeface="Calibri"/>
              </a:rPr>
              <a:t>Critérios para Definição de Poligonais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6562" y="1079219"/>
            <a:ext cx="21387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pt-BR" sz="2000" b="1" dirty="0">
                <a:solidFill>
                  <a:srgbClr val="FF6600"/>
                </a:solidFill>
                <a:latin typeface="Calibri"/>
                <a:cs typeface="Calibri"/>
              </a:rPr>
              <a:t>Predominância </a:t>
            </a:r>
            <a:endParaRPr lang="pt-BR" altLang="pt-BR" sz="2000" b="1" dirty="0" smtClean="0">
              <a:solidFill>
                <a:srgbClr val="FF6600"/>
              </a:solidFill>
              <a:latin typeface="Calibri"/>
              <a:cs typeface="Calibri"/>
            </a:endParaRPr>
          </a:p>
          <a:p>
            <a:r>
              <a:rPr lang="pt-BR" altLang="pt-BR" sz="2000" b="1" dirty="0" smtClean="0">
                <a:solidFill>
                  <a:srgbClr val="FF6600"/>
                </a:solidFill>
                <a:latin typeface="Calibri"/>
                <a:cs typeface="Calibri"/>
              </a:rPr>
              <a:t>de </a:t>
            </a:r>
            <a:r>
              <a:rPr lang="pt-BR" altLang="pt-BR" sz="2000" b="1" dirty="0">
                <a:solidFill>
                  <a:srgbClr val="FF6600"/>
                </a:solidFill>
                <a:latin typeface="Calibri"/>
                <a:cs typeface="Calibri"/>
              </a:rPr>
              <a:t>domicílios </a:t>
            </a:r>
            <a:endParaRPr lang="pt-BR" altLang="pt-BR" sz="2000" b="1" dirty="0" smtClean="0">
              <a:solidFill>
                <a:srgbClr val="FF6600"/>
              </a:solidFill>
              <a:latin typeface="Calibri"/>
              <a:cs typeface="Calibri"/>
            </a:endParaRPr>
          </a:p>
          <a:p>
            <a:r>
              <a:rPr lang="pt-BR" altLang="pt-BR" sz="2000" b="1" dirty="0" smtClean="0">
                <a:solidFill>
                  <a:srgbClr val="FF6600"/>
                </a:solidFill>
                <a:latin typeface="Calibri"/>
                <a:cs typeface="Calibri"/>
              </a:rPr>
              <a:t>com </a:t>
            </a:r>
            <a:r>
              <a:rPr lang="pt-BR" altLang="pt-BR" sz="2000" b="1" dirty="0">
                <a:solidFill>
                  <a:srgbClr val="FF6600"/>
                </a:solidFill>
                <a:latin typeface="Calibri"/>
                <a:cs typeface="Calibri"/>
              </a:rPr>
              <a:t>idosos</a:t>
            </a:r>
          </a:p>
        </p:txBody>
      </p:sp>
      <p:pic>
        <p:nvPicPr>
          <p:cNvPr id="7" name="Imagem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418" y="1051807"/>
            <a:ext cx="6005292" cy="43479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45225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2"/>
          <p:cNvSpPr txBox="1">
            <a:spLocks noChangeArrowheads="1"/>
          </p:cNvSpPr>
          <p:nvPr/>
        </p:nvSpPr>
        <p:spPr bwMode="auto">
          <a:xfrm>
            <a:off x="396415" y="211895"/>
            <a:ext cx="565063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pt-BR" altLang="pt-BR" sz="2200" b="1" dirty="0">
                <a:solidFill>
                  <a:schemeClr val="bg2"/>
                </a:solidFill>
                <a:latin typeface="Calibri"/>
              </a:rPr>
              <a:t>Exemplo  - Prefeitura bairro VI – Barra / </a:t>
            </a:r>
            <a:r>
              <a:rPr lang="pt-BR" altLang="pt-BR" sz="2200" b="1" dirty="0" err="1">
                <a:solidFill>
                  <a:schemeClr val="bg2"/>
                </a:solidFill>
                <a:latin typeface="Calibri"/>
              </a:rPr>
              <a:t>Pituba</a:t>
            </a:r>
            <a:endParaRPr lang="pt-BR" altLang="pt-BR" sz="2200" b="1" dirty="0">
              <a:solidFill>
                <a:schemeClr val="bg2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4838" y="932509"/>
            <a:ext cx="12067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pt-BR" sz="2000" b="1" dirty="0" err="1">
                <a:solidFill>
                  <a:srgbClr val="FF6600"/>
                </a:solidFill>
                <a:cs typeface="Calibri"/>
              </a:rPr>
              <a:t>Ex</a:t>
            </a:r>
            <a:r>
              <a:rPr lang="pt-BR" altLang="pt-BR" sz="2000" b="1" dirty="0">
                <a:solidFill>
                  <a:srgbClr val="FF6600"/>
                </a:solidFill>
                <a:cs typeface="Calibri"/>
              </a:rPr>
              <a:t>: Poligonal Calabar</a:t>
            </a:r>
          </a:p>
        </p:txBody>
      </p:sp>
      <p:pic>
        <p:nvPicPr>
          <p:cNvPr id="2" name="Picture 1" descr="poligonal-calab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510" y="855474"/>
            <a:ext cx="7242367" cy="468135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32942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2"/>
          <p:cNvSpPr txBox="1">
            <a:spLocks noChangeArrowheads="1"/>
          </p:cNvSpPr>
          <p:nvPr/>
        </p:nvSpPr>
        <p:spPr bwMode="auto">
          <a:xfrm>
            <a:off x="396415" y="211895"/>
            <a:ext cx="594336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200" b="1" dirty="0">
                <a:solidFill>
                  <a:schemeClr val="bg1"/>
                </a:solidFill>
                <a:latin typeface="Calibri"/>
                <a:cs typeface="Calibri"/>
              </a:rPr>
              <a:t>Estratégia Adotada para a Execução do Programa</a:t>
            </a:r>
          </a:p>
        </p:txBody>
      </p:sp>
      <p:sp>
        <p:nvSpPr>
          <p:cNvPr id="9" name="Retângulo 12"/>
          <p:cNvSpPr/>
          <p:nvPr/>
        </p:nvSpPr>
        <p:spPr>
          <a:xfrm>
            <a:off x="405487" y="1224854"/>
            <a:ext cx="53830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2000" b="1" dirty="0">
                <a:solidFill>
                  <a:srgbClr val="FF6600"/>
                </a:solidFill>
                <a:cs typeface="Calibri"/>
              </a:rPr>
              <a:t>Cadastramento e Fiscalização</a:t>
            </a:r>
          </a:p>
        </p:txBody>
      </p:sp>
      <p:sp>
        <p:nvSpPr>
          <p:cNvPr id="20" name="CaixaDeTexto 3"/>
          <p:cNvSpPr txBox="1">
            <a:spLocks noChangeArrowheads="1"/>
          </p:cNvSpPr>
          <p:nvPr/>
        </p:nvSpPr>
        <p:spPr bwMode="auto">
          <a:xfrm>
            <a:off x="405487" y="1666076"/>
            <a:ext cx="818343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4625" indent="-15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31825" indent="-174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/>
            <a:r>
              <a:rPr lang="pt-BR" altLang="pt-BR" dirty="0">
                <a:latin typeface="Calibri"/>
                <a:cs typeface="Calibri"/>
              </a:rPr>
              <a:t>A Prefeitura Municipal de </a:t>
            </a:r>
            <a:r>
              <a:rPr lang="pt-BR" altLang="pt-BR" dirty="0" smtClean="0">
                <a:latin typeface="Calibri"/>
                <a:cs typeface="Calibri"/>
              </a:rPr>
              <a:t>Salvador, </a:t>
            </a:r>
            <a:r>
              <a:rPr lang="pt-BR" altLang="pt-BR" dirty="0">
                <a:latin typeface="Calibri"/>
                <a:cs typeface="Calibri"/>
              </a:rPr>
              <a:t>através de processo </a:t>
            </a:r>
            <a:r>
              <a:rPr lang="pt-BR" altLang="pt-BR" dirty="0" smtClean="0">
                <a:latin typeface="Calibri"/>
                <a:cs typeface="Calibri"/>
              </a:rPr>
              <a:t>licitatório, </a:t>
            </a:r>
            <a:r>
              <a:rPr lang="pt-BR" altLang="pt-BR" dirty="0">
                <a:latin typeface="Calibri"/>
                <a:cs typeface="Calibri"/>
              </a:rPr>
              <a:t>contratou uma empresa especializada em perícias técnicas e fiscalização, compreendendo vistorias, emissão de laudo técnico com proposições de medidas corretivas, bem como a verificação dos serviços elaborados visando a intervenção nas residências precárias.</a:t>
            </a:r>
          </a:p>
        </p:txBody>
      </p:sp>
      <p:sp>
        <p:nvSpPr>
          <p:cNvPr id="10" name="Retângulo 12"/>
          <p:cNvSpPr/>
          <p:nvPr/>
        </p:nvSpPr>
        <p:spPr>
          <a:xfrm>
            <a:off x="405487" y="3222177"/>
            <a:ext cx="53830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2000" b="1" dirty="0">
                <a:solidFill>
                  <a:srgbClr val="FF6600"/>
                </a:solidFill>
                <a:cs typeface="Calibri"/>
              </a:rPr>
              <a:t>1ª Fase – Cadastramento: </a:t>
            </a:r>
          </a:p>
        </p:txBody>
      </p:sp>
      <p:sp>
        <p:nvSpPr>
          <p:cNvPr id="12" name="CaixaDeTexto 3"/>
          <p:cNvSpPr txBox="1">
            <a:spLocks noChangeArrowheads="1"/>
          </p:cNvSpPr>
          <p:nvPr/>
        </p:nvSpPr>
        <p:spPr bwMode="auto">
          <a:xfrm>
            <a:off x="405487" y="3663399"/>
            <a:ext cx="794586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4625" indent="-15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31825" indent="-174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pt-BR" altLang="pt-BR" dirty="0">
                <a:latin typeface="Calibri"/>
                <a:cs typeface="Calibri"/>
              </a:rPr>
              <a:t>Uma equipe formada por </a:t>
            </a:r>
            <a:r>
              <a:rPr lang="pt-BR" dirty="0">
                <a:latin typeface="Calibri"/>
                <a:cs typeface="Calibri"/>
              </a:rPr>
              <a:t>Assistentes e Agentes Sociais sob a coordenação da Secretaria Municipal de Promoção Social e Combate à Pobreza (SEMPS), </a:t>
            </a:r>
            <a:r>
              <a:rPr lang="pt-BR" altLang="pt-BR" dirty="0">
                <a:latin typeface="Calibri"/>
                <a:cs typeface="Calibri"/>
              </a:rPr>
              <a:t>realiza a avaliação social das </a:t>
            </a:r>
            <a:r>
              <a:rPr lang="pt-BR" dirty="0">
                <a:latin typeface="Calibri"/>
                <a:cs typeface="Calibri"/>
              </a:rPr>
              <a:t>famílias e, após aprovação, são preenchidas uma FICHA CADASTRAL e uma AUTORIZAÇÃO para a execução dos serviços escolhidos pelo beneficiário do Programa Morar Melhor;</a:t>
            </a:r>
            <a:r>
              <a:rPr lang="pt-BR" altLang="pt-BR" dirty="0">
                <a:latin typeface="Calibri"/>
                <a:cs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427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  <p:bldP spid="10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gradFill>
            <a:gsLst>
              <a:gs pos="0">
                <a:srgbClr val="161F56"/>
              </a:gs>
              <a:gs pos="100000">
                <a:srgbClr val="00478B"/>
              </a:gs>
            </a:gsLst>
            <a:lin ang="108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orar-Melhor-branc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689" y="1705372"/>
            <a:ext cx="5350622" cy="230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63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2"/>
          <p:cNvSpPr txBox="1">
            <a:spLocks noChangeArrowheads="1"/>
          </p:cNvSpPr>
          <p:nvPr/>
        </p:nvSpPr>
        <p:spPr bwMode="auto">
          <a:xfrm>
            <a:off x="396415" y="211895"/>
            <a:ext cx="594336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200" b="1" dirty="0">
                <a:solidFill>
                  <a:schemeClr val="bg1"/>
                </a:solidFill>
                <a:latin typeface="Calibri"/>
                <a:cs typeface="Calibri"/>
              </a:rPr>
              <a:t>Estratégia Adotada para a Execução do Programa</a:t>
            </a:r>
          </a:p>
        </p:txBody>
      </p:sp>
      <p:sp>
        <p:nvSpPr>
          <p:cNvPr id="9" name="Retângulo 12"/>
          <p:cNvSpPr/>
          <p:nvPr/>
        </p:nvSpPr>
        <p:spPr>
          <a:xfrm>
            <a:off x="405487" y="2619154"/>
            <a:ext cx="53830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2000" b="1" dirty="0" smtClean="0">
                <a:solidFill>
                  <a:srgbClr val="FF6600"/>
                </a:solidFill>
                <a:cs typeface="Calibri"/>
              </a:rPr>
              <a:t>2ª </a:t>
            </a:r>
            <a:r>
              <a:rPr lang="pt-BR" altLang="pt-BR" sz="2000" b="1" dirty="0">
                <a:solidFill>
                  <a:srgbClr val="FF6600"/>
                </a:solidFill>
                <a:cs typeface="Calibri"/>
              </a:rPr>
              <a:t>Fase </a:t>
            </a:r>
            <a:r>
              <a:rPr lang="pt-BR" altLang="pt-BR" sz="2000" b="1" dirty="0" smtClean="0">
                <a:solidFill>
                  <a:srgbClr val="FF6600"/>
                </a:solidFill>
                <a:cs typeface="Calibri"/>
              </a:rPr>
              <a:t>- Fiscalização </a:t>
            </a:r>
            <a:r>
              <a:rPr lang="pt-BR" altLang="pt-BR" sz="2000" b="1" dirty="0">
                <a:solidFill>
                  <a:srgbClr val="FF6600"/>
                </a:solidFill>
                <a:cs typeface="Calibri"/>
              </a:rPr>
              <a:t>após a execução da Obra: </a:t>
            </a:r>
            <a:r>
              <a:rPr lang="pt-BR" altLang="pt-BR" sz="2000" b="1" dirty="0" smtClean="0">
                <a:solidFill>
                  <a:srgbClr val="FF6600"/>
                </a:solidFill>
                <a:cs typeface="Calibri"/>
              </a:rPr>
              <a:t> </a:t>
            </a:r>
            <a:endParaRPr lang="pt-BR" altLang="pt-BR" sz="2000" b="1" dirty="0">
              <a:solidFill>
                <a:srgbClr val="FF6600"/>
              </a:solidFill>
              <a:cs typeface="Calibri"/>
            </a:endParaRPr>
          </a:p>
        </p:txBody>
      </p:sp>
      <p:sp>
        <p:nvSpPr>
          <p:cNvPr id="20" name="CaixaDeTexto 3"/>
          <p:cNvSpPr txBox="1">
            <a:spLocks noChangeArrowheads="1"/>
          </p:cNvSpPr>
          <p:nvPr/>
        </p:nvSpPr>
        <p:spPr bwMode="auto">
          <a:xfrm>
            <a:off x="405487" y="1105130"/>
            <a:ext cx="818343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4625" indent="-15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31825" indent="-174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/>
            <a:r>
              <a:rPr lang="pt-BR" altLang="pt-BR" dirty="0">
                <a:latin typeface="Calibri"/>
                <a:cs typeface="Calibri"/>
              </a:rPr>
              <a:t>A equipe técnica da empresa contratada, formada por Engenheiros, Arquitetos, Técnicos em Edificações e Fiscais de Campo, realiza a avaliação técnica do imóvel, registra com FOTOS e elabora o ORÇAMENTO dos serviços a serem executados, no limite de até R$5.000,00.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74684" y="3969571"/>
            <a:ext cx="8114234" cy="0"/>
          </a:xfrm>
          <a:prstGeom prst="line">
            <a:avLst/>
          </a:prstGeom>
          <a:ln w="12700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aixaDeTexto 3"/>
          <p:cNvSpPr txBox="1">
            <a:spLocks noChangeArrowheads="1"/>
          </p:cNvSpPr>
          <p:nvPr/>
        </p:nvSpPr>
        <p:spPr bwMode="auto">
          <a:xfrm>
            <a:off x="405488" y="3087787"/>
            <a:ext cx="708697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4625" indent="-15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31825" indent="-174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pt-BR" altLang="pt-BR" dirty="0">
                <a:latin typeface="Calibri"/>
                <a:cs typeface="Calibri"/>
              </a:rPr>
              <a:t>Os Engenheiros e Arquitetos desta empresa, fiscalizam os serviços executados pelas </a:t>
            </a:r>
            <a:r>
              <a:rPr lang="pt-BR" altLang="pt-BR" dirty="0" smtClean="0">
                <a:latin typeface="Calibri"/>
                <a:cs typeface="Calibri"/>
              </a:rPr>
              <a:t>Construtoras</a:t>
            </a:r>
            <a:r>
              <a:rPr lang="pt-BR" dirty="0" smtClean="0">
                <a:latin typeface="Calibri"/>
                <a:cs typeface="Calibri"/>
              </a:rPr>
              <a:t>.</a:t>
            </a:r>
            <a:endParaRPr lang="pt-BR" dirty="0">
              <a:latin typeface="Calibri"/>
              <a:cs typeface="Calibri"/>
            </a:endParaRPr>
          </a:p>
        </p:txBody>
      </p:sp>
      <p:sp>
        <p:nvSpPr>
          <p:cNvPr id="12" name="CaixaDeTexto 3"/>
          <p:cNvSpPr txBox="1">
            <a:spLocks noChangeArrowheads="1"/>
          </p:cNvSpPr>
          <p:nvPr/>
        </p:nvSpPr>
        <p:spPr bwMode="auto">
          <a:xfrm>
            <a:off x="405488" y="4202510"/>
            <a:ext cx="708697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4625" indent="-15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31825" indent="-174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pt-BR" dirty="0" smtClean="0">
                <a:latin typeface="Calibri"/>
                <a:cs typeface="Calibri"/>
              </a:rPr>
              <a:t>Assistentes e Agentes Sociais acompanham o andamento das obras, em permanente diálogo com os beneficiários, esclarecendo dúvidas e garantindo a satisfação com os serviços realizados.</a:t>
            </a:r>
            <a:endParaRPr lang="pt-BR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2715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  <p:bldP spid="10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12"/>
          <p:cNvSpPr/>
          <p:nvPr/>
        </p:nvSpPr>
        <p:spPr>
          <a:xfrm>
            <a:off x="405486" y="1084194"/>
            <a:ext cx="30688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2000" b="1" dirty="0">
                <a:solidFill>
                  <a:srgbClr val="FF6600"/>
                </a:solidFill>
                <a:latin typeface="Calibri"/>
                <a:cs typeface="Calibri"/>
              </a:rPr>
              <a:t>Execução da Obra</a:t>
            </a:r>
          </a:p>
        </p:txBody>
      </p:sp>
      <p:sp>
        <p:nvSpPr>
          <p:cNvPr id="10" name="CaixaDeTexto 3"/>
          <p:cNvSpPr txBox="1">
            <a:spLocks noChangeArrowheads="1"/>
          </p:cNvSpPr>
          <p:nvPr/>
        </p:nvSpPr>
        <p:spPr bwMode="auto">
          <a:xfrm>
            <a:off x="405486" y="1566762"/>
            <a:ext cx="367881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4625" indent="-15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31825" indent="-174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pt-BR" altLang="pt-BR" sz="1600" dirty="0">
                <a:latin typeface="Calibri"/>
                <a:cs typeface="Calibri"/>
              </a:rPr>
              <a:t>A Prefeitura Municipal de </a:t>
            </a:r>
            <a:r>
              <a:rPr lang="pt-BR" altLang="pt-BR" sz="1600" dirty="0" smtClean="0">
                <a:latin typeface="Calibri"/>
                <a:cs typeface="Calibri"/>
              </a:rPr>
              <a:t>Salvador, </a:t>
            </a:r>
            <a:r>
              <a:rPr lang="pt-BR" altLang="pt-BR" sz="1600" dirty="0">
                <a:latin typeface="Calibri"/>
                <a:cs typeface="Calibri"/>
              </a:rPr>
              <a:t>através de processo licitatório da modalidade concorrência,</a:t>
            </a:r>
            <a:r>
              <a:rPr lang="pt-BR" sz="1600" dirty="0">
                <a:latin typeface="Calibri"/>
                <a:cs typeface="Calibri"/>
              </a:rPr>
              <a:t> contratou empresas especializadas para execução das obras de Melhorias Habitacionais, em diversos bairros e ilhas do Município do Salvador/BA - Programa Morar Melhor, subdivididos em 08 (oito) LOTES, de acordo com as Prefeituras-Bairro.</a:t>
            </a:r>
            <a:endParaRPr lang="pt-BR" altLang="pt-BR" sz="1600" dirty="0">
              <a:latin typeface="Calibri"/>
              <a:cs typeface="Calibri"/>
            </a:endParaRPr>
          </a:p>
        </p:txBody>
      </p:sp>
      <p:graphicFrame>
        <p:nvGraphicFramePr>
          <p:cNvPr id="20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0232390"/>
              </p:ext>
            </p:extLst>
          </p:nvPr>
        </p:nvGraphicFramePr>
        <p:xfrm>
          <a:off x="4344067" y="1493441"/>
          <a:ext cx="4208304" cy="2274840"/>
        </p:xfrm>
        <a:graphic>
          <a:graphicData uri="http://schemas.openxmlformats.org/drawingml/2006/table">
            <a:tbl>
              <a:tblPr/>
              <a:tblGrid>
                <a:gridCol w="10491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5920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3293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Lotes</a:t>
                      </a:r>
                    </a:p>
                  </a:txBody>
                  <a:tcPr marL="180000" marR="9525" marT="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Prefeituras-Bairro</a:t>
                      </a:r>
                      <a:endParaRPr lang="pt-B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80000" marR="9525" marT="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2738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Lote  01</a:t>
                      </a:r>
                    </a:p>
                  </a:txBody>
                  <a:tcPr marL="180000" marR="9525" marT="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PB II e V - Subúrbio/Ilhas  e Cidade Baixa</a:t>
                      </a:r>
                    </a:p>
                  </a:txBody>
                  <a:tcPr marL="180000" marR="9525" marT="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2738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Lote  02</a:t>
                      </a:r>
                    </a:p>
                  </a:txBody>
                  <a:tcPr marL="180000" marR="9525" marT="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PB IV- Bairro da Paz e Nova Esperança</a:t>
                      </a:r>
                    </a:p>
                  </a:txBody>
                  <a:tcPr marL="180000" marR="9525" marT="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2738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Lote  03</a:t>
                      </a:r>
                    </a:p>
                  </a:txBody>
                  <a:tcPr marL="180000" marR="9525" marT="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PB VIII - Liberdade, Bom Juá e </a:t>
                      </a:r>
                      <a:r>
                        <a:rPr lang="pt-BR" sz="1100" b="0" i="0" u="none" strike="noStrike" dirty="0" err="1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Curuzu</a:t>
                      </a:r>
                      <a:endParaRPr lang="pt-BR" sz="11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80000" marR="9525" marT="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2738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Lote  04</a:t>
                      </a:r>
                    </a:p>
                  </a:txBody>
                  <a:tcPr marL="180000" marR="9525" marT="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PB VI- Cabula e Tancredo Neves </a:t>
                      </a:r>
                    </a:p>
                  </a:txBody>
                  <a:tcPr marL="180000" marR="9525" marT="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2738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Lote  05</a:t>
                      </a:r>
                    </a:p>
                  </a:txBody>
                  <a:tcPr marL="180000" marR="9525" marT="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PB IX- Vila Canária, S. Marcos e Novo Marotinho</a:t>
                      </a:r>
                    </a:p>
                  </a:txBody>
                  <a:tcPr marL="180000" marR="9525" marT="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42738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Lote  06</a:t>
                      </a:r>
                    </a:p>
                  </a:txBody>
                  <a:tcPr marL="180000" marR="9525" marT="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PB I- Centro, Brotas (D. do </a:t>
                      </a:r>
                      <a:r>
                        <a:rPr lang="pt-BR" sz="1100" b="0" i="0" u="none" strike="noStrike" dirty="0" err="1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Tororó</a:t>
                      </a:r>
                      <a:r>
                        <a:rPr lang="pt-BR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) e C. Farias</a:t>
                      </a:r>
                    </a:p>
                  </a:txBody>
                  <a:tcPr marL="180000" marR="9525" marT="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42738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Lote  07</a:t>
                      </a:r>
                    </a:p>
                  </a:txBody>
                  <a:tcPr marL="180000" marR="9525" marT="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PB VII- Calabar e Nordeste de </a:t>
                      </a:r>
                      <a:r>
                        <a:rPr lang="pt-BR" sz="1100" b="0" i="0" u="none" strike="noStrike" dirty="0" err="1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Amaralina</a:t>
                      </a:r>
                      <a:endParaRPr lang="pt-BR" sz="11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80000" marR="9525" marT="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42738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Lote  08</a:t>
                      </a:r>
                    </a:p>
                  </a:txBody>
                  <a:tcPr marL="180000" marR="9525" marT="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PB  III e X - Cajazeira, Valéria e Pirajá</a:t>
                      </a:r>
                    </a:p>
                  </a:txBody>
                  <a:tcPr marL="180000" marR="9525" marT="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74684" y="4568363"/>
            <a:ext cx="731016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/>
            <a:r>
              <a:rPr lang="pt-BR" altLang="pt-BR" sz="1600" dirty="0" smtClean="0">
                <a:latin typeface="Calibri"/>
                <a:cs typeface="Calibri"/>
              </a:rPr>
              <a:t>A Superintendência de Conservação e Obras Públicas (SUCOP) é o órgão responsável pela fiscalização e acompanhamento das obras.  </a:t>
            </a:r>
            <a:endParaRPr lang="pt-BR" altLang="pt-BR" sz="1600" dirty="0">
              <a:latin typeface="Calibri"/>
              <a:cs typeface="Calibri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474684" y="4202877"/>
            <a:ext cx="8114235" cy="100504"/>
          </a:xfrm>
          <a:prstGeom prst="line">
            <a:avLst/>
          </a:prstGeom>
          <a:ln w="12700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aixaDeTexto 2"/>
          <p:cNvSpPr txBox="1">
            <a:spLocks noChangeArrowheads="1"/>
          </p:cNvSpPr>
          <p:nvPr/>
        </p:nvSpPr>
        <p:spPr bwMode="auto">
          <a:xfrm>
            <a:off x="396415" y="211895"/>
            <a:ext cx="594336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200" b="1" dirty="0">
                <a:solidFill>
                  <a:schemeClr val="bg1"/>
                </a:solidFill>
                <a:latin typeface="Calibri"/>
                <a:cs typeface="Calibri"/>
              </a:rPr>
              <a:t>Estratégia Adotada para a Execução do Programa</a:t>
            </a:r>
          </a:p>
        </p:txBody>
      </p:sp>
    </p:spTree>
    <p:extLst>
      <p:ext uri="{BB962C8B-B14F-4D97-AF65-F5344CB8AC3E}">
        <p14:creationId xmlns:p14="http://schemas.microsoft.com/office/powerpoint/2010/main" val="36379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2"/>
          <p:cNvSpPr txBox="1">
            <a:spLocks noChangeArrowheads="1"/>
          </p:cNvSpPr>
          <p:nvPr/>
        </p:nvSpPr>
        <p:spPr bwMode="auto">
          <a:xfrm>
            <a:off x="396415" y="211895"/>
            <a:ext cx="184947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200" b="1" dirty="0" smtClean="0">
                <a:solidFill>
                  <a:schemeClr val="bg1"/>
                </a:solidFill>
                <a:latin typeface="Calibri"/>
                <a:cs typeface="Calibri"/>
              </a:rPr>
              <a:t>Investimentos</a:t>
            </a:r>
            <a:endParaRPr lang="pt-BR" altLang="pt-BR" sz="22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Retângulo 12"/>
          <p:cNvSpPr/>
          <p:nvPr/>
        </p:nvSpPr>
        <p:spPr>
          <a:xfrm>
            <a:off x="405486" y="1084194"/>
            <a:ext cx="30688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2000" b="1" dirty="0">
                <a:solidFill>
                  <a:srgbClr val="FF6600"/>
                </a:solidFill>
                <a:latin typeface="Calibri"/>
                <a:cs typeface="Calibri"/>
              </a:rPr>
              <a:t>Execução da Obra</a:t>
            </a:r>
          </a:p>
        </p:txBody>
      </p:sp>
      <p:sp>
        <p:nvSpPr>
          <p:cNvPr id="10" name="CaixaDeTexto 3"/>
          <p:cNvSpPr txBox="1">
            <a:spLocks noChangeArrowheads="1"/>
          </p:cNvSpPr>
          <p:nvPr/>
        </p:nvSpPr>
        <p:spPr bwMode="auto">
          <a:xfrm>
            <a:off x="405486" y="1566761"/>
            <a:ext cx="2360786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4625" indent="-15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31825" indent="-174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pt-BR" sz="1600" dirty="0" smtClean="0">
                <a:latin typeface="Calibri"/>
                <a:cs typeface="Calibri"/>
              </a:rPr>
              <a:t>O programa </a:t>
            </a:r>
            <a:r>
              <a:rPr lang="pt-BR" sz="1600" dirty="0">
                <a:latin typeface="Calibri"/>
                <a:cs typeface="Calibri"/>
              </a:rPr>
              <a:t>terá duração </a:t>
            </a:r>
            <a:endParaRPr lang="pt-BR" sz="1600" dirty="0" smtClean="0">
              <a:latin typeface="Calibri"/>
              <a:cs typeface="Calibri"/>
            </a:endParaRPr>
          </a:p>
          <a:p>
            <a:pPr marL="0" indent="0"/>
            <a:r>
              <a:rPr lang="pt-BR" sz="1600" dirty="0" smtClean="0">
                <a:latin typeface="Calibri"/>
                <a:cs typeface="Calibri"/>
              </a:rPr>
              <a:t>de </a:t>
            </a:r>
            <a:r>
              <a:rPr lang="pt-BR" sz="1600" dirty="0">
                <a:latin typeface="Calibri"/>
                <a:cs typeface="Calibri"/>
              </a:rPr>
              <a:t>05 anos e beneficiará 100 mil residências, com investimento total de </a:t>
            </a:r>
            <a:endParaRPr lang="pt-BR" sz="1600" dirty="0" smtClean="0">
              <a:latin typeface="Calibri"/>
              <a:cs typeface="Calibri"/>
            </a:endParaRPr>
          </a:p>
          <a:p>
            <a:pPr marL="0" indent="0"/>
            <a:r>
              <a:rPr lang="pt-BR" sz="1600" dirty="0" smtClean="0">
                <a:latin typeface="Calibri"/>
                <a:cs typeface="Calibri"/>
              </a:rPr>
              <a:t>R</a:t>
            </a:r>
            <a:r>
              <a:rPr lang="pt-BR" sz="1600" dirty="0">
                <a:latin typeface="Calibri"/>
                <a:cs typeface="Calibri"/>
              </a:rPr>
              <a:t>$500 milhões, sendo </a:t>
            </a:r>
            <a:endParaRPr lang="pt-BR" sz="1600" dirty="0" smtClean="0">
              <a:latin typeface="Calibri"/>
              <a:cs typeface="Calibri"/>
            </a:endParaRPr>
          </a:p>
          <a:p>
            <a:pPr marL="0" indent="0"/>
            <a:r>
              <a:rPr lang="pt-BR" sz="1600" dirty="0" smtClean="0">
                <a:latin typeface="Calibri"/>
                <a:cs typeface="Calibri"/>
              </a:rPr>
              <a:t>os </a:t>
            </a:r>
            <a:r>
              <a:rPr lang="pt-BR" sz="1600" dirty="0">
                <a:latin typeface="Calibri"/>
                <a:cs typeface="Calibri"/>
              </a:rPr>
              <a:t>recursos oriundos exclusivamente dos </a:t>
            </a:r>
            <a:endParaRPr lang="pt-BR" sz="1600" dirty="0" smtClean="0">
              <a:latin typeface="Calibri"/>
              <a:cs typeface="Calibri"/>
            </a:endParaRPr>
          </a:p>
          <a:p>
            <a:pPr marL="0" indent="0"/>
            <a:r>
              <a:rPr lang="pt-BR" sz="1600" dirty="0" smtClean="0">
                <a:latin typeface="Calibri"/>
                <a:cs typeface="Calibri"/>
              </a:rPr>
              <a:t>cofres </a:t>
            </a:r>
            <a:r>
              <a:rPr lang="pt-BR" sz="1600" dirty="0">
                <a:latin typeface="Calibri"/>
                <a:cs typeface="Calibri"/>
              </a:rPr>
              <a:t>municipais. </a:t>
            </a:r>
          </a:p>
        </p:txBody>
      </p:sp>
      <p:graphicFrame>
        <p:nvGraphicFramePr>
          <p:cNvPr id="12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9146239"/>
              </p:ext>
            </p:extLst>
          </p:nvPr>
        </p:nvGraphicFramePr>
        <p:xfrm>
          <a:off x="2890740" y="1047131"/>
          <a:ext cx="5914633" cy="43222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45250">
                  <a:extLst>
                    <a:ext uri="{9D8B030D-6E8A-4147-A177-3AD203B41FA5}">
                      <a16:colId xmlns:a16="http://schemas.microsoft.com/office/drawing/2014/main" xmlns="" val="2061207024"/>
                    </a:ext>
                  </a:extLst>
                </a:gridCol>
                <a:gridCol w="138160">
                  <a:extLst>
                    <a:ext uri="{9D8B030D-6E8A-4147-A177-3AD203B41FA5}">
                      <a16:colId xmlns:a16="http://schemas.microsoft.com/office/drawing/2014/main" xmlns="" val="2676760219"/>
                    </a:ext>
                  </a:extLst>
                </a:gridCol>
                <a:gridCol w="529955"/>
                <a:gridCol w="1927938"/>
                <a:gridCol w="934835"/>
                <a:gridCol w="929268"/>
                <a:gridCol w="609227"/>
              </a:tblGrid>
              <a:tr h="232112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SUCOP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8000" marR="6443" marT="720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79416618"/>
                  </a:ext>
                </a:extLst>
              </a:tr>
              <a:tr h="209301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pt-BR" sz="110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 Fontes do Tesouro - Contratos - 2016</a:t>
                      </a:r>
                      <a:endParaRPr lang="pt-BR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8000" marR="6443" marT="720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78570592"/>
                  </a:ext>
                </a:extLst>
              </a:tr>
              <a:tr h="226509">
                <a:tc gridSpan="7">
                  <a:txBody>
                    <a:bodyPr/>
                    <a:lstStyle/>
                    <a:p>
                      <a:pPr algn="l" fontAlgn="b"/>
                      <a:r>
                        <a:rPr lang="pt-BR" sz="110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OBRAS: PROGRAMA MORAR MELHOR</a:t>
                      </a:r>
                      <a:endParaRPr lang="pt-BR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8000" marR="6443" marT="720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108000" marR="6443" marT="720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13066834"/>
                  </a:ext>
                </a:extLst>
              </a:tr>
              <a:tr h="21893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90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Contrato</a:t>
                      </a:r>
                      <a:endParaRPr lang="pt-BR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FF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pt-BR" sz="90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Empresa </a:t>
                      </a:r>
                      <a:endParaRPr lang="pt-BR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90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Breve Descrição</a:t>
                      </a:r>
                      <a:endParaRPr lang="pt-BR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t-BR" sz="90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EXECUÇÃO ORÇAMENTÁRIA</a:t>
                      </a:r>
                      <a:endParaRPr lang="pt-BR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38256218"/>
                  </a:ext>
                </a:extLst>
              </a:tr>
              <a:tr h="324082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Total Contratado</a:t>
                      </a:r>
                      <a:endParaRPr lang="pt-BR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Liquidado</a:t>
                      </a:r>
                      <a:r>
                        <a:rPr lang="pt-BR" sz="9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/</a:t>
                      </a:r>
                    </a:p>
                    <a:p>
                      <a:pPr algn="ctr" fontAlgn="ctr"/>
                      <a:r>
                        <a:rPr lang="pt-BR" sz="9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Executado </a:t>
                      </a:r>
                      <a:r>
                        <a:rPr lang="pt-BR" sz="90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(R$)</a:t>
                      </a:r>
                      <a:endParaRPr lang="pt-BR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Executado (%)</a:t>
                      </a:r>
                      <a:endParaRPr lang="pt-BR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51641431"/>
                  </a:ext>
                </a:extLst>
              </a:tr>
              <a:tr h="247805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pt-BR" sz="100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Projeto/Atividade: 1070 / 4.4.90.51 / Fonte Tesouro - ORÇAMENTO DA SEINFRA</a:t>
                      </a:r>
                      <a:endParaRPr lang="pt-BR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8000" marR="6443" marT="720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26608380"/>
                  </a:ext>
                </a:extLst>
              </a:tr>
              <a:tr h="23322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031/2015</a:t>
                      </a:r>
                      <a:endParaRPr lang="pt-BR" sz="9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pt-BR" sz="9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LT-01</a:t>
                      </a:r>
                      <a:endParaRPr lang="pt-BR" sz="9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u="none" strike="noStrike" dirty="0" err="1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Prog</a:t>
                      </a:r>
                      <a:r>
                        <a:rPr lang="pt-BR" sz="900" u="none" strike="noStrike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. Morar </a:t>
                      </a:r>
                      <a:r>
                        <a:rPr lang="pt-BR" sz="9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Melhor -CP005 -Lt.01</a:t>
                      </a:r>
                      <a:endParaRPr lang="pt-BR" sz="9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900" u="none" strike="noStrike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17.360.793,29</a:t>
                      </a:r>
                      <a:endParaRPr lang="pt-BR" sz="9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9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5.394.972,03</a:t>
                      </a:r>
                      <a:endParaRPr lang="pt-BR" sz="9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31,08</a:t>
                      </a:r>
                      <a:endParaRPr lang="pt-BR" sz="9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72925557"/>
                  </a:ext>
                </a:extLst>
              </a:tr>
              <a:tr h="23322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032/2015</a:t>
                      </a:r>
                      <a:endParaRPr lang="pt-BR" sz="9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pt-BR" sz="9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LT-02</a:t>
                      </a:r>
                      <a:endParaRPr lang="pt-BR" sz="9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u="none" strike="noStrike" dirty="0" err="1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Prog</a:t>
                      </a:r>
                      <a:r>
                        <a:rPr lang="pt-BR" sz="900" u="none" strike="noStrike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. Morar </a:t>
                      </a:r>
                      <a:r>
                        <a:rPr lang="pt-BR" sz="9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Melhor -CP005 -Lt.02</a:t>
                      </a:r>
                      <a:endParaRPr lang="pt-BR" sz="9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9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9.666.084,70</a:t>
                      </a:r>
                      <a:endParaRPr lang="pt-BR" sz="9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9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8.449.008,11</a:t>
                      </a:r>
                      <a:endParaRPr lang="pt-BR" sz="900" b="1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87,41</a:t>
                      </a:r>
                      <a:endParaRPr lang="pt-BR" sz="900" b="1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99676085"/>
                  </a:ext>
                </a:extLst>
              </a:tr>
              <a:tr h="23322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033/2015</a:t>
                      </a:r>
                      <a:endParaRPr lang="pt-BR" sz="9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pt-BR" sz="9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LT-03</a:t>
                      </a:r>
                      <a:endParaRPr lang="pt-BR" sz="9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u="none" strike="noStrike" dirty="0" err="1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Prog</a:t>
                      </a:r>
                      <a:r>
                        <a:rPr lang="pt-BR" sz="900" u="none" strike="noStrike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. Morar </a:t>
                      </a:r>
                      <a:r>
                        <a:rPr lang="pt-BR" sz="9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Melhor -CP005 -Lt.03</a:t>
                      </a:r>
                      <a:endParaRPr lang="pt-BR" sz="9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9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11.014.360,02</a:t>
                      </a:r>
                      <a:endParaRPr lang="pt-BR" sz="9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9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7.010.157,29</a:t>
                      </a:r>
                      <a:endParaRPr lang="pt-BR" sz="9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63,65</a:t>
                      </a:r>
                      <a:endParaRPr lang="pt-BR" sz="9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18179898"/>
                  </a:ext>
                </a:extLst>
              </a:tr>
              <a:tr h="24481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034/2015</a:t>
                      </a:r>
                      <a:endParaRPr lang="pt-BR" sz="9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pt-BR" sz="9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LT-04</a:t>
                      </a:r>
                      <a:endParaRPr lang="pt-BR" sz="9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u="none" strike="noStrike" dirty="0" err="1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Prog</a:t>
                      </a:r>
                      <a:r>
                        <a:rPr lang="pt-BR" sz="900" u="none" strike="noStrike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. Morar </a:t>
                      </a:r>
                      <a:r>
                        <a:rPr lang="pt-BR" sz="9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Melhor -CP005 -Lt.04</a:t>
                      </a:r>
                      <a:endParaRPr lang="pt-BR" sz="9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9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10.427.420,81</a:t>
                      </a:r>
                      <a:endParaRPr lang="pt-BR" sz="9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9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8.655.170,10</a:t>
                      </a:r>
                      <a:endParaRPr lang="pt-BR" sz="900" b="1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83,00</a:t>
                      </a:r>
                      <a:endParaRPr lang="pt-BR" sz="9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8223422"/>
                  </a:ext>
                </a:extLst>
              </a:tr>
              <a:tr h="23322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035/2015</a:t>
                      </a:r>
                      <a:endParaRPr lang="pt-BR" sz="9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pt-BR" sz="9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LT-05</a:t>
                      </a:r>
                      <a:endParaRPr lang="pt-BR" sz="9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u="none" strike="noStrike" dirty="0" err="1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Prog</a:t>
                      </a:r>
                      <a:r>
                        <a:rPr lang="pt-BR" sz="900" u="none" strike="noStrike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. Morar </a:t>
                      </a:r>
                      <a:r>
                        <a:rPr lang="pt-BR" sz="9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Melhor -CP005 -Lt.05</a:t>
                      </a:r>
                      <a:endParaRPr lang="pt-BR" sz="9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9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9.906.202,53</a:t>
                      </a:r>
                      <a:endParaRPr lang="pt-BR" sz="9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9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6.986.464,79</a:t>
                      </a:r>
                      <a:endParaRPr lang="pt-BR" sz="9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70,53</a:t>
                      </a:r>
                      <a:endParaRPr lang="pt-BR" sz="9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93975744"/>
                  </a:ext>
                </a:extLst>
              </a:tr>
              <a:tr h="23322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036/2015</a:t>
                      </a:r>
                      <a:endParaRPr lang="pt-BR" sz="900" b="1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pt-BR" sz="9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LT-06</a:t>
                      </a:r>
                      <a:endParaRPr lang="pt-BR" sz="9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u="none" strike="noStrike" dirty="0" err="1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Prog</a:t>
                      </a:r>
                      <a:r>
                        <a:rPr lang="pt-BR" sz="900" u="none" strike="noStrike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. Morar </a:t>
                      </a:r>
                      <a:r>
                        <a:rPr lang="pt-BR" sz="9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Melhor -CP005 -Lt.06</a:t>
                      </a:r>
                      <a:endParaRPr lang="pt-BR" sz="9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9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6.572.938,70</a:t>
                      </a:r>
                      <a:endParaRPr lang="pt-BR" sz="900" b="1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9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4.127.363,24</a:t>
                      </a:r>
                      <a:endParaRPr lang="pt-BR" sz="9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62,79</a:t>
                      </a:r>
                      <a:endParaRPr lang="pt-BR" sz="900" b="1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68145039"/>
                  </a:ext>
                </a:extLst>
              </a:tr>
              <a:tr h="23322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037/2015</a:t>
                      </a:r>
                      <a:endParaRPr lang="pt-BR" sz="9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pt-BR" sz="9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LT-07</a:t>
                      </a:r>
                      <a:endParaRPr lang="pt-BR" sz="9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u="none" strike="noStrike" dirty="0" err="1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Prog</a:t>
                      </a:r>
                      <a:r>
                        <a:rPr lang="pt-BR" sz="900" u="none" strike="noStrike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. Morar </a:t>
                      </a:r>
                      <a:r>
                        <a:rPr lang="pt-BR" sz="9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Melhor -CP005 -Lt.07</a:t>
                      </a:r>
                      <a:endParaRPr lang="pt-BR" sz="9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9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8.917.381,33</a:t>
                      </a:r>
                      <a:endParaRPr lang="pt-BR" sz="9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9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6.522.907,80</a:t>
                      </a:r>
                      <a:endParaRPr lang="pt-BR" sz="9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73,15</a:t>
                      </a:r>
                      <a:endParaRPr lang="pt-BR" sz="9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75008944"/>
                  </a:ext>
                </a:extLst>
              </a:tr>
              <a:tr h="24481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038/2015</a:t>
                      </a:r>
                      <a:endParaRPr lang="pt-BR" sz="9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9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LT-08</a:t>
                      </a:r>
                      <a:endParaRPr lang="pt-BR" sz="9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u="none" strike="noStrike" dirty="0" err="1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Prog</a:t>
                      </a:r>
                      <a:r>
                        <a:rPr lang="pt-BR" sz="900" u="none" strike="noStrike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. Morar </a:t>
                      </a:r>
                      <a:r>
                        <a:rPr lang="pt-BR" sz="9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Melhor -CP005 -Lt.08</a:t>
                      </a:r>
                      <a:endParaRPr lang="pt-BR" sz="9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9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11.553.907,65</a:t>
                      </a:r>
                      <a:endParaRPr lang="pt-BR" sz="9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9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5.526.106,04</a:t>
                      </a:r>
                      <a:endParaRPr lang="pt-BR" sz="9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47,83</a:t>
                      </a:r>
                      <a:endParaRPr lang="pt-BR" sz="9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39660106"/>
                  </a:ext>
                </a:extLst>
              </a:tr>
              <a:tr h="223566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pt-BR" sz="90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Total 1070 - SEINFRA</a:t>
                      </a:r>
                      <a:endParaRPr lang="pt-BR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90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85.419.089,03</a:t>
                      </a:r>
                      <a:endParaRPr lang="pt-BR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90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52.672.149,40</a:t>
                      </a:r>
                      <a:endParaRPr lang="pt-BR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90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  <a:endParaRPr lang="pt-BR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12839529"/>
                  </a:ext>
                </a:extLst>
              </a:tr>
              <a:tr h="20232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90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Exercício</a:t>
                      </a:r>
                      <a:endParaRPr lang="pt-BR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8000" marR="6443" marT="720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90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Executado (</a:t>
                      </a:r>
                      <a:r>
                        <a:rPr lang="pt-BR" sz="900" b="1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R</a:t>
                      </a:r>
                      <a:r>
                        <a:rPr lang="pt-BR" sz="9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$)</a:t>
                      </a:r>
                      <a:endParaRPr lang="pt-BR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5" gridSpan="3">
                  <a:txBody>
                    <a:bodyPr/>
                    <a:lstStyle/>
                    <a:p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 marL="0" marR="6443" marT="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5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87957606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2015</a:t>
                      </a:r>
                      <a:endParaRPr lang="pt-BR" sz="9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9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5.243.008,95</a:t>
                      </a:r>
                      <a:endParaRPr lang="pt-BR" sz="9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241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2016</a:t>
                      </a:r>
                      <a:endParaRPr lang="pt-BR" sz="9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8000" marR="6443" marT="720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45.286.991,48</a:t>
                      </a:r>
                      <a:endParaRPr lang="pt-BR" sz="9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 marL="108000" marR="6443" marT="720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62744013"/>
                  </a:ext>
                </a:extLst>
              </a:tr>
              <a:tr h="12241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2017</a:t>
                      </a:r>
                      <a:endParaRPr lang="pt-BR" sz="9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8000" marR="6443" marT="720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2.142.148,97</a:t>
                      </a:r>
                      <a:endParaRPr lang="pt-BR" sz="9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108000" marR="6443" marT="720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04055132"/>
                  </a:ext>
                </a:extLst>
              </a:tr>
              <a:tr h="13529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900" b="1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Total</a:t>
                      </a:r>
                      <a:endParaRPr lang="pt-BR" sz="9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pt-B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8000" marR="6443" marT="720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900" b="1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52.672.149,40</a:t>
                      </a:r>
                      <a:endParaRPr lang="pt-BR" sz="9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443" marT="0" marB="0" anchor="ctr" anchorCtr="1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108000" marR="6443" marT="720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726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762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2"/>
          <p:cNvSpPr txBox="1">
            <a:spLocks noChangeArrowheads="1"/>
          </p:cNvSpPr>
          <p:nvPr/>
        </p:nvSpPr>
        <p:spPr bwMode="auto">
          <a:xfrm>
            <a:off x="396415" y="211895"/>
            <a:ext cx="299603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200" b="1" dirty="0" smtClean="0">
                <a:solidFill>
                  <a:schemeClr val="bg1"/>
                </a:solidFill>
                <a:latin typeface="Calibri"/>
                <a:cs typeface="Calibri"/>
              </a:rPr>
              <a:t>Status de produtividade</a:t>
            </a:r>
            <a:endParaRPr lang="pt-BR" altLang="pt-BR" sz="22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graphicFrame>
        <p:nvGraphicFramePr>
          <p:cNvPr id="6" name="Tabela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5384147"/>
              </p:ext>
            </p:extLst>
          </p:nvPr>
        </p:nvGraphicFramePr>
        <p:xfrm>
          <a:off x="4928866" y="1921908"/>
          <a:ext cx="3238057" cy="20194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805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96447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pt-BR" sz="2000" b="1" kern="1200" dirty="0" smtClean="0">
                          <a:solidFill>
                            <a:schemeClr val="lt1"/>
                          </a:solidFill>
                          <a:latin typeface="Calibri"/>
                          <a:ea typeface="+mn-ea"/>
                          <a:cs typeface="Calibri"/>
                        </a:rPr>
                        <a:t>Imóveis reformados 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pt-BR" sz="2000" b="1" kern="1200" dirty="0" smtClean="0">
                          <a:solidFill>
                            <a:schemeClr val="lt1"/>
                          </a:solidFill>
                          <a:latin typeface="Calibri"/>
                          <a:ea typeface="+mn-ea"/>
                          <a:cs typeface="Calibri"/>
                        </a:rPr>
                        <a:t>e prontos em 2016</a:t>
                      </a:r>
                      <a:endParaRPr lang="pt-BR" sz="2000" b="1" kern="1200" dirty="0">
                        <a:solidFill>
                          <a:schemeClr val="lt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 anchor="ctr" anchorCtr="1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549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2400" b="1" dirty="0" smtClean="0">
                          <a:solidFill>
                            <a:srgbClr val="237DFF"/>
                          </a:solidFill>
                          <a:latin typeface="Calibri"/>
                          <a:cs typeface="Calibri"/>
                        </a:rPr>
                        <a:t>12.442</a:t>
                      </a:r>
                      <a:endParaRPr lang="pt-BR" sz="2400" b="1" dirty="0">
                        <a:solidFill>
                          <a:srgbClr val="237DFF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7" name="Tabela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9829140"/>
              </p:ext>
            </p:extLst>
          </p:nvPr>
        </p:nvGraphicFramePr>
        <p:xfrm>
          <a:off x="840843" y="1921908"/>
          <a:ext cx="3658628" cy="20194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93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2931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019468">
                <a:tc>
                  <a:txBody>
                    <a:bodyPr/>
                    <a:lstStyle/>
                    <a:p>
                      <a:pPr indent="0" algn="ctr"/>
                      <a:r>
                        <a:rPr lang="pt-BR" sz="2000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Previsão </a:t>
                      </a:r>
                    </a:p>
                    <a:p>
                      <a:pPr indent="0" algn="ctr"/>
                      <a:r>
                        <a:rPr lang="pt-BR" sz="2000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Programa </a:t>
                      </a:r>
                    </a:p>
                    <a:p>
                      <a:pPr indent="0" algn="ctr"/>
                      <a:r>
                        <a:rPr lang="pt-BR" sz="2000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Morar Melhor</a:t>
                      </a:r>
                    </a:p>
                    <a:p>
                      <a:pPr indent="0" algn="ctr"/>
                      <a:r>
                        <a:rPr lang="pt-BR" sz="2000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05 anos</a:t>
                      </a:r>
                      <a:endParaRPr lang="pt-BR" sz="200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 anchorCtr="1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kern="1200" dirty="0" smtClean="0">
                          <a:solidFill>
                            <a:srgbClr val="237DFF"/>
                          </a:solidFill>
                          <a:latin typeface="Calibri"/>
                          <a:ea typeface="+mn-ea"/>
                          <a:cs typeface="Calibri"/>
                        </a:rPr>
                        <a:t>100.000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kern="1200" dirty="0" smtClean="0">
                          <a:solidFill>
                            <a:srgbClr val="237DFF"/>
                          </a:solidFill>
                          <a:latin typeface="Calibri"/>
                          <a:ea typeface="+mn-ea"/>
                          <a:cs typeface="Calibri"/>
                        </a:rPr>
                        <a:t>imóveis  beneficiados</a:t>
                      </a:r>
                    </a:p>
                  </a:txBody>
                  <a:tcPr marL="0" marR="0" marT="0" marB="0" anchor="ctr" anchorCtr="1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341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2"/>
          <p:cNvSpPr txBox="1">
            <a:spLocks noChangeArrowheads="1"/>
          </p:cNvSpPr>
          <p:nvPr/>
        </p:nvSpPr>
        <p:spPr bwMode="auto">
          <a:xfrm>
            <a:off x="396415" y="211895"/>
            <a:ext cx="313985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200" b="1" dirty="0" smtClean="0">
                <a:solidFill>
                  <a:schemeClr val="bg1"/>
                </a:solidFill>
                <a:latin typeface="Calibri"/>
                <a:cs typeface="Calibri"/>
              </a:rPr>
              <a:t>Cronograma de Execução</a:t>
            </a:r>
            <a:endParaRPr lang="pt-BR" altLang="pt-BR" sz="22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graphicFrame>
        <p:nvGraphicFramePr>
          <p:cNvPr id="8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528295"/>
              </p:ext>
            </p:extLst>
          </p:nvPr>
        </p:nvGraphicFramePr>
        <p:xfrm>
          <a:off x="549682" y="1028537"/>
          <a:ext cx="8142730" cy="41803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1813">
                  <a:extLst>
                    <a:ext uri="{9D8B030D-6E8A-4147-A177-3AD203B41FA5}">
                      <a16:colId xmlns:a16="http://schemas.microsoft.com/office/drawing/2014/main" xmlns="" val="3779430819"/>
                    </a:ext>
                  </a:extLst>
                </a:gridCol>
                <a:gridCol w="665517">
                  <a:extLst>
                    <a:ext uri="{9D8B030D-6E8A-4147-A177-3AD203B41FA5}">
                      <a16:colId xmlns:a16="http://schemas.microsoft.com/office/drawing/2014/main" xmlns="" val="2475575756"/>
                    </a:ext>
                  </a:extLst>
                </a:gridCol>
                <a:gridCol w="1252208">
                  <a:extLst>
                    <a:ext uri="{9D8B030D-6E8A-4147-A177-3AD203B41FA5}">
                      <a16:colId xmlns:a16="http://schemas.microsoft.com/office/drawing/2014/main" xmlns="" val="259922616"/>
                    </a:ext>
                  </a:extLst>
                </a:gridCol>
                <a:gridCol w="616341">
                  <a:extLst>
                    <a:ext uri="{9D8B030D-6E8A-4147-A177-3AD203B41FA5}">
                      <a16:colId xmlns:a16="http://schemas.microsoft.com/office/drawing/2014/main" xmlns="" val="3104422550"/>
                    </a:ext>
                  </a:extLst>
                </a:gridCol>
                <a:gridCol w="733556">
                  <a:extLst>
                    <a:ext uri="{9D8B030D-6E8A-4147-A177-3AD203B41FA5}">
                      <a16:colId xmlns:a16="http://schemas.microsoft.com/office/drawing/2014/main" xmlns="" val="3732346417"/>
                    </a:ext>
                  </a:extLst>
                </a:gridCol>
                <a:gridCol w="515092">
                  <a:extLst>
                    <a:ext uri="{9D8B030D-6E8A-4147-A177-3AD203B41FA5}">
                      <a16:colId xmlns:a16="http://schemas.microsoft.com/office/drawing/2014/main" xmlns="" val="3894883116"/>
                    </a:ext>
                  </a:extLst>
                </a:gridCol>
                <a:gridCol w="603902">
                  <a:extLst>
                    <a:ext uri="{9D8B030D-6E8A-4147-A177-3AD203B41FA5}">
                      <a16:colId xmlns:a16="http://schemas.microsoft.com/office/drawing/2014/main" xmlns="" val="1944189750"/>
                    </a:ext>
                  </a:extLst>
                </a:gridCol>
                <a:gridCol w="666067">
                  <a:extLst>
                    <a:ext uri="{9D8B030D-6E8A-4147-A177-3AD203B41FA5}">
                      <a16:colId xmlns:a16="http://schemas.microsoft.com/office/drawing/2014/main" xmlns="" val="975211364"/>
                    </a:ext>
                  </a:extLst>
                </a:gridCol>
                <a:gridCol w="832053">
                  <a:extLst>
                    <a:ext uri="{9D8B030D-6E8A-4147-A177-3AD203B41FA5}">
                      <a16:colId xmlns:a16="http://schemas.microsoft.com/office/drawing/2014/main" xmlns="" val="4229230285"/>
                    </a:ext>
                  </a:extLst>
                </a:gridCol>
                <a:gridCol w="651058">
                  <a:extLst>
                    <a:ext uri="{9D8B030D-6E8A-4147-A177-3AD203B41FA5}">
                      <a16:colId xmlns:a16="http://schemas.microsoft.com/office/drawing/2014/main" xmlns="" val="1281786163"/>
                    </a:ext>
                  </a:extLst>
                </a:gridCol>
                <a:gridCol w="735123">
                  <a:extLst>
                    <a:ext uri="{9D8B030D-6E8A-4147-A177-3AD203B41FA5}">
                      <a16:colId xmlns:a16="http://schemas.microsoft.com/office/drawing/2014/main" xmlns="" val="981227115"/>
                    </a:ext>
                  </a:extLst>
                </a:gridCol>
              </a:tblGrid>
              <a:tr h="364547">
                <a:tc gridSpan="11">
                  <a:txBody>
                    <a:bodyPr/>
                    <a:lstStyle/>
                    <a:p>
                      <a:pPr algn="l" fontAlgn="b"/>
                      <a:r>
                        <a:rPr lang="pt-BR" sz="140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SUCOP - PROGRAMA MORAR </a:t>
                      </a:r>
                      <a:r>
                        <a:rPr lang="pt-BR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MELHOR -</a:t>
                      </a:r>
                      <a:r>
                        <a:rPr lang="pt-BR" sz="1400" b="1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FECHAMENTO 2015/2016 </a:t>
                      </a:r>
                      <a:endParaRPr lang="pt-B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pt-BR" sz="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pt-BR" sz="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18639045"/>
                  </a:ext>
                </a:extLst>
              </a:tr>
              <a:tr h="236279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pt-BR" sz="80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 CASAS</a:t>
                      </a:r>
                      <a:endParaRPr lang="pt-BR" sz="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169814"/>
                  </a:ext>
                </a:extLst>
              </a:tr>
              <a:tr h="40003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EMPRESA</a:t>
                      </a:r>
                      <a:endParaRPr lang="pt-BR" sz="800" b="1" i="1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CONTRATO</a:t>
                      </a:r>
                      <a:endParaRPr lang="pt-BR" sz="800" b="1" i="1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OBRA</a:t>
                      </a:r>
                      <a:endParaRPr lang="pt-BR" sz="800" b="1" i="1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LEVANTADAS</a:t>
                      </a:r>
                      <a:endParaRPr lang="pt-BR" sz="800" b="1" i="1" u="none" strike="noStrike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CONTRATADAS</a:t>
                      </a:r>
                      <a:endParaRPr lang="pt-BR" sz="800" b="1" i="1" u="none" strike="noStrike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INICIADA</a:t>
                      </a:r>
                      <a:endParaRPr lang="pt-BR" sz="800" b="1" i="1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EXECUTADA (PRONTA)</a:t>
                      </a:r>
                      <a:endParaRPr lang="pt-BR" sz="800" b="1" i="1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SALDO CONTRATO </a:t>
                      </a:r>
                      <a:endParaRPr lang="pt-BR" sz="800" b="1" u="none" strike="noStrike" dirty="0" smtClean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algn="ctr" fontAlgn="ctr"/>
                      <a:r>
                        <a:rPr lang="pt-BR" sz="8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(</a:t>
                      </a:r>
                      <a:r>
                        <a:rPr lang="pt-BR" sz="80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A INICIAR)</a:t>
                      </a:r>
                      <a:endParaRPr lang="pt-BR" sz="800" b="1" i="1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SALDO EXEC. </a:t>
                      </a:r>
                      <a:endParaRPr lang="pt-BR" sz="800" b="1" u="none" strike="noStrike" dirty="0" smtClean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algn="ctr" fontAlgn="ctr"/>
                      <a:r>
                        <a:rPr lang="pt-BR" sz="8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(</a:t>
                      </a:r>
                      <a:r>
                        <a:rPr lang="pt-BR" sz="80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EM EXECUÇÃO)</a:t>
                      </a:r>
                      <a:endParaRPr lang="pt-BR" sz="800" b="1" i="1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À CONTRATAR</a:t>
                      </a:r>
                      <a:endParaRPr lang="pt-BR" sz="800" b="1" i="1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DESISTÊNCIAS</a:t>
                      </a:r>
                      <a:endParaRPr lang="pt-BR" sz="800" b="1" i="1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39535761"/>
                  </a:ext>
                </a:extLst>
              </a:tr>
              <a:tr h="203527"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LT-01 4.400 UM 3.945,63und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031/2015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NOVA CONSTITUINTE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524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524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523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523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43545295"/>
                  </a:ext>
                </a:extLst>
              </a:tr>
              <a:tr h="20352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ALTO DA TEREZINHA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208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208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207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207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37823897"/>
                  </a:ext>
                </a:extLst>
              </a:tr>
              <a:tr h="10527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URUGUAI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514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514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315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315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199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199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79628185"/>
                  </a:ext>
                </a:extLst>
              </a:tr>
              <a:tr h="10527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MANGUEIRA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301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301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138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138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163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163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70171512"/>
                  </a:ext>
                </a:extLst>
              </a:tr>
              <a:tr h="10527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MASSARANDUBA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201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201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178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178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23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23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21811427"/>
                  </a:ext>
                </a:extLst>
              </a:tr>
              <a:tr h="12164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FAZ. COUTO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618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300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62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62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238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318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79977699"/>
                  </a:ext>
                </a:extLst>
              </a:tr>
              <a:tr h="10527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RIO SENA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306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156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11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11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145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150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63190609"/>
                  </a:ext>
                </a:extLst>
              </a:tr>
              <a:tr h="10527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PLATAFORMA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501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201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13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13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188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300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3148648"/>
                  </a:ext>
                </a:extLst>
              </a:tr>
              <a:tr h="10527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ALTO DE COUTOS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601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201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10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10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191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400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6821838"/>
                  </a:ext>
                </a:extLst>
              </a:tr>
              <a:tr h="20352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SÃO JOÃO DO CABRITO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200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200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09978732"/>
                  </a:ext>
                </a:extLst>
              </a:tr>
              <a:tr h="10527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SUB TOTAL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3974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2606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1457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1457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1149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1754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60843603"/>
                  </a:ext>
                </a:extLst>
              </a:tr>
              <a:tr h="105271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LT-02 </a:t>
                      </a:r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2.000 UM </a:t>
                      </a:r>
                      <a:r>
                        <a:rPr lang="pt-BR" sz="800" u="none" strike="noStrike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4.833,04und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032/2015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BAIRRO  DA PAZ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603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603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589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589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14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14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32634575"/>
                  </a:ext>
                </a:extLst>
              </a:tr>
              <a:tr h="10527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BOCA DO RIO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299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299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285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285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14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14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06726311"/>
                  </a:ext>
                </a:extLst>
              </a:tr>
              <a:tr h="10527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ITAPUÃ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362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342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335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335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7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20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7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26128799"/>
                  </a:ext>
                </a:extLst>
              </a:tr>
              <a:tr h="17077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ALTO DO COQUEIRINHO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200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200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192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192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8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8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5550646"/>
                  </a:ext>
                </a:extLst>
              </a:tr>
              <a:tr h="10527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SÃO CRISTOVÃO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613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400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400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400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213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22944196"/>
                  </a:ext>
                </a:extLst>
              </a:tr>
              <a:tr h="10527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SUB TOTAL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2077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1844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1801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1801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43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233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43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24318626"/>
                  </a:ext>
                </a:extLst>
              </a:tr>
              <a:tr h="105271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LT-03 </a:t>
                      </a:r>
                      <a:r>
                        <a:rPr lang="de-DE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2.500 UM </a:t>
                      </a:r>
                      <a:r>
                        <a:rPr lang="de-DE" sz="800" u="none" strike="noStrike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4.405,74und   </a:t>
                      </a:r>
                      <a:r>
                        <a:rPr lang="de-DE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(06/10/16)</a:t>
                      </a:r>
                      <a:endParaRPr lang="de-DE" sz="8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033/2015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(22) LIBERDADE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437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437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420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420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17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17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53373265"/>
                  </a:ext>
                </a:extLst>
              </a:tr>
              <a:tr h="10527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BOM JUÁ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600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600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600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600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98156128"/>
                  </a:ext>
                </a:extLst>
              </a:tr>
              <a:tr h="10527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SÃO CAETANO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409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409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409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409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42560506"/>
                  </a:ext>
                </a:extLst>
              </a:tr>
              <a:tr h="10527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IAPI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352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150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150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150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202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23594157"/>
                  </a:ext>
                </a:extLst>
              </a:tr>
              <a:tr h="20352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BOA VISTA DE S. CAET.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300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300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47483489"/>
                  </a:ext>
                </a:extLst>
              </a:tr>
              <a:tr h="10527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SUB TOTAL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2098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1596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1579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1579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17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502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17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6479915"/>
                  </a:ext>
                </a:extLst>
              </a:tr>
            </a:tbl>
          </a:graphicData>
        </a:graphic>
      </p:graphicFrame>
      <p:sp>
        <p:nvSpPr>
          <p:cNvPr id="14" name="CaixaDeTexto 2"/>
          <p:cNvSpPr txBox="1">
            <a:spLocks noChangeArrowheads="1"/>
          </p:cNvSpPr>
          <p:nvPr/>
        </p:nvSpPr>
        <p:spPr bwMode="auto">
          <a:xfrm>
            <a:off x="8009692" y="5284113"/>
            <a:ext cx="7626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pt-BR" altLang="pt-BR" sz="1200" b="1" dirty="0" smtClean="0">
                <a:solidFill>
                  <a:srgbClr val="237DFF"/>
                </a:solidFill>
                <a:latin typeface="Calibri"/>
                <a:cs typeface="Calibri"/>
              </a:rPr>
              <a:t>Continua</a:t>
            </a:r>
            <a:endParaRPr lang="pt-BR" altLang="pt-BR" sz="1200" b="1" dirty="0">
              <a:solidFill>
                <a:srgbClr val="237D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443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5929716"/>
              </p:ext>
            </p:extLst>
          </p:nvPr>
        </p:nvGraphicFramePr>
        <p:xfrm>
          <a:off x="549682" y="1089025"/>
          <a:ext cx="8142728" cy="42011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2382">
                  <a:extLst>
                    <a:ext uri="{9D8B030D-6E8A-4147-A177-3AD203B41FA5}">
                      <a16:colId xmlns:a16="http://schemas.microsoft.com/office/drawing/2014/main" xmlns="" val="516326416"/>
                    </a:ext>
                  </a:extLst>
                </a:gridCol>
                <a:gridCol w="666067">
                  <a:extLst>
                    <a:ext uri="{9D8B030D-6E8A-4147-A177-3AD203B41FA5}">
                      <a16:colId xmlns:a16="http://schemas.microsoft.com/office/drawing/2014/main" xmlns="" val="1064898428"/>
                    </a:ext>
                  </a:extLst>
                </a:gridCol>
                <a:gridCol w="1243327">
                  <a:extLst>
                    <a:ext uri="{9D8B030D-6E8A-4147-A177-3AD203B41FA5}">
                      <a16:colId xmlns:a16="http://schemas.microsoft.com/office/drawing/2014/main" xmlns="" val="165110859"/>
                    </a:ext>
                  </a:extLst>
                </a:gridCol>
                <a:gridCol w="630544">
                  <a:extLst>
                    <a:ext uri="{9D8B030D-6E8A-4147-A177-3AD203B41FA5}">
                      <a16:colId xmlns:a16="http://schemas.microsoft.com/office/drawing/2014/main" xmlns="" val="3587045592"/>
                    </a:ext>
                  </a:extLst>
                </a:gridCol>
                <a:gridCol w="745996">
                  <a:extLst>
                    <a:ext uri="{9D8B030D-6E8A-4147-A177-3AD203B41FA5}">
                      <a16:colId xmlns:a16="http://schemas.microsoft.com/office/drawing/2014/main" xmlns="" val="3497872950"/>
                    </a:ext>
                  </a:extLst>
                </a:gridCol>
                <a:gridCol w="515092">
                  <a:extLst>
                    <a:ext uri="{9D8B030D-6E8A-4147-A177-3AD203B41FA5}">
                      <a16:colId xmlns:a16="http://schemas.microsoft.com/office/drawing/2014/main" xmlns="" val="1299458372"/>
                    </a:ext>
                  </a:extLst>
                </a:gridCol>
                <a:gridCol w="586140">
                  <a:extLst>
                    <a:ext uri="{9D8B030D-6E8A-4147-A177-3AD203B41FA5}">
                      <a16:colId xmlns:a16="http://schemas.microsoft.com/office/drawing/2014/main" xmlns="" val="3929051771"/>
                    </a:ext>
                  </a:extLst>
                </a:gridCol>
                <a:gridCol w="683829">
                  <a:extLst>
                    <a:ext uri="{9D8B030D-6E8A-4147-A177-3AD203B41FA5}">
                      <a16:colId xmlns:a16="http://schemas.microsoft.com/office/drawing/2014/main" xmlns="" val="3208554578"/>
                    </a:ext>
                  </a:extLst>
                </a:gridCol>
                <a:gridCol w="817043">
                  <a:extLst>
                    <a:ext uri="{9D8B030D-6E8A-4147-A177-3AD203B41FA5}">
                      <a16:colId xmlns:a16="http://schemas.microsoft.com/office/drawing/2014/main" xmlns="" val="3912744925"/>
                    </a:ext>
                  </a:extLst>
                </a:gridCol>
                <a:gridCol w="657187">
                  <a:extLst>
                    <a:ext uri="{9D8B030D-6E8A-4147-A177-3AD203B41FA5}">
                      <a16:colId xmlns:a16="http://schemas.microsoft.com/office/drawing/2014/main" xmlns="" val="2724225077"/>
                    </a:ext>
                  </a:extLst>
                </a:gridCol>
                <a:gridCol w="735121">
                  <a:extLst>
                    <a:ext uri="{9D8B030D-6E8A-4147-A177-3AD203B41FA5}">
                      <a16:colId xmlns:a16="http://schemas.microsoft.com/office/drawing/2014/main" xmlns="" val="471190853"/>
                    </a:ext>
                  </a:extLst>
                </a:gridCol>
              </a:tblGrid>
              <a:tr h="10149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EMPRESA</a:t>
                      </a:r>
                      <a:endParaRPr lang="pt-BR" sz="800" b="1" i="1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CONTRATO</a:t>
                      </a:r>
                      <a:endParaRPr lang="pt-BR" sz="800" b="1" i="1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OBRA</a:t>
                      </a:r>
                      <a:endParaRPr lang="pt-BR" sz="800" b="1" i="1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LEVANTADAS</a:t>
                      </a:r>
                      <a:endParaRPr lang="pt-BR" sz="800" b="1" i="1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CONTRATADAS</a:t>
                      </a:r>
                      <a:endParaRPr lang="pt-BR" sz="800" b="1" i="1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INICIADA</a:t>
                      </a:r>
                      <a:endParaRPr lang="pt-BR" sz="800" b="1" i="1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EXECUTADA (PRONTA)</a:t>
                      </a:r>
                      <a:endParaRPr lang="pt-BR" sz="800" b="1" i="1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SALDO CONTRATO </a:t>
                      </a:r>
                      <a:endParaRPr lang="pt-BR" sz="800" b="1" u="none" strike="noStrike" dirty="0" smtClean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algn="ctr" fontAlgn="ctr"/>
                      <a:r>
                        <a:rPr lang="pt-BR" sz="8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(</a:t>
                      </a:r>
                      <a:r>
                        <a:rPr lang="pt-BR" sz="80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A INICIAR)</a:t>
                      </a:r>
                      <a:endParaRPr lang="pt-BR" sz="800" b="1" i="1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SALDO EXEC. </a:t>
                      </a:r>
                      <a:endParaRPr lang="pt-BR" sz="800" b="1" u="none" strike="noStrike" dirty="0" smtClean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algn="ctr" fontAlgn="ctr"/>
                      <a:r>
                        <a:rPr lang="pt-BR" sz="8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(</a:t>
                      </a:r>
                      <a:r>
                        <a:rPr lang="pt-BR" sz="80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EM EXECUÇÃO)</a:t>
                      </a:r>
                      <a:endParaRPr lang="pt-BR" sz="800" b="1" i="1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À CONTRATAR</a:t>
                      </a:r>
                      <a:endParaRPr lang="pt-BR" sz="800" b="1" i="1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DESISTÊNCIAS</a:t>
                      </a:r>
                      <a:endParaRPr lang="pt-BR" sz="800" b="1" i="1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FF"/>
                    </a:solidFill>
                  </a:tcPr>
                </a:tc>
              </a:tr>
              <a:tr h="101495"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LT-05 </a:t>
                      </a:r>
                      <a:r>
                        <a:rPr lang="de-DE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2.000 </a:t>
                      </a:r>
                      <a:r>
                        <a:rPr lang="de-DE" sz="700" u="none" strike="noStrike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 </a:t>
                      </a:r>
                    </a:p>
                    <a:p>
                      <a:pPr algn="ctr" fontAlgn="ctr"/>
                      <a:r>
                        <a:rPr lang="de-DE" sz="700" u="none" strike="noStrike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UM </a:t>
                      </a:r>
                    </a:p>
                    <a:p>
                      <a:pPr algn="ctr" fontAlgn="ctr"/>
                      <a:r>
                        <a:rPr lang="de-DE" sz="700" u="none" strike="noStrike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5.213,71und      </a:t>
                      </a:r>
                      <a:r>
                        <a:rPr lang="de-DE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(06/10/16)</a:t>
                      </a:r>
                      <a:endParaRPr lang="de-DE" sz="7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034/2015</a:t>
                      </a:r>
                      <a:endParaRPr lang="pt-BR" sz="7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SUSSUARANA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224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224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218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218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6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6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6611447"/>
                  </a:ext>
                </a:extLst>
              </a:tr>
              <a:tr h="10149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PERNAMBUÉS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516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516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516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516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63226627"/>
                  </a:ext>
                </a:extLst>
              </a:tr>
              <a:tr h="19613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ARRAIAL DO RETIRO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300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300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295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295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5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5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74428017"/>
                  </a:ext>
                </a:extLst>
              </a:tr>
              <a:tr h="19613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NOVA SUSSUARANA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209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209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209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209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36866846"/>
                  </a:ext>
                </a:extLst>
              </a:tr>
              <a:tr h="10149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SARAMANDAIA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306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306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298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298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8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8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93135854"/>
                  </a:ext>
                </a:extLst>
              </a:tr>
              <a:tr h="13317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ENGOMADEIRA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500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434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427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386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7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41</a:t>
                      </a:r>
                      <a:endParaRPr lang="pt-BR" sz="700" b="1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66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7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16874651"/>
                  </a:ext>
                </a:extLst>
              </a:tr>
              <a:tr h="10149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CALABETÃO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300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83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79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79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4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217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4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04886598"/>
                  </a:ext>
                </a:extLst>
              </a:tr>
              <a:tr h="19613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ARRAIAL DO RETIRO 2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103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103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103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103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74477302"/>
                  </a:ext>
                </a:extLst>
              </a:tr>
              <a:tr h="10149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SUB TOTAL</a:t>
                      </a:r>
                      <a:endParaRPr lang="pt-BR" sz="7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2458</a:t>
                      </a:r>
                      <a:endParaRPr lang="pt-BR" sz="700" b="1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2175</a:t>
                      </a:r>
                      <a:endParaRPr lang="pt-BR" sz="700" b="1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2145</a:t>
                      </a:r>
                      <a:endParaRPr lang="pt-BR" sz="700" b="1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2104</a:t>
                      </a:r>
                      <a:endParaRPr lang="pt-BR" sz="700" b="1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30</a:t>
                      </a:r>
                      <a:endParaRPr lang="pt-BR" sz="700" b="1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41</a:t>
                      </a:r>
                      <a:endParaRPr lang="pt-BR" sz="700" b="1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283</a:t>
                      </a:r>
                      <a:endParaRPr lang="pt-BR" sz="700" b="1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30</a:t>
                      </a:r>
                      <a:endParaRPr lang="pt-BR" sz="7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11845164"/>
                  </a:ext>
                </a:extLst>
              </a:tr>
              <a:tr h="196130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LT-06 2.000</a:t>
                      </a:r>
                    </a:p>
                    <a:p>
                      <a:pPr algn="ctr" fontAlgn="ctr"/>
                      <a:r>
                        <a:rPr lang="pt-BR" sz="700" u="none" strike="noStrike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 UM</a:t>
                      </a:r>
                    </a:p>
                    <a:p>
                      <a:pPr algn="ctr" fontAlgn="ctr"/>
                      <a:r>
                        <a:rPr lang="pt-BR" sz="700" u="none" strike="noStrike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 4.953,10und</a:t>
                      </a:r>
                      <a:endParaRPr lang="pt-BR" sz="7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035/2015</a:t>
                      </a:r>
                      <a:endParaRPr lang="pt-BR" sz="700" b="1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NOVO MAROTINHO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301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301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290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290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11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11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08993631"/>
                  </a:ext>
                </a:extLst>
              </a:tr>
              <a:tr h="10149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VILA CANÁRIA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302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302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296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296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6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6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09214464"/>
                  </a:ext>
                </a:extLst>
              </a:tr>
              <a:tr h="10149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PAU DA LIMA 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616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616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616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616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57662330"/>
                  </a:ext>
                </a:extLst>
              </a:tr>
              <a:tr h="10149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SÃO MARCOS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500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320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320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313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7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180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8499178"/>
                  </a:ext>
                </a:extLst>
              </a:tr>
              <a:tr h="10149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SETE DE ABRIL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300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151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151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151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149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752483"/>
                  </a:ext>
                </a:extLst>
              </a:tr>
              <a:tr h="10149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SUB TOTAL</a:t>
                      </a:r>
                      <a:endParaRPr lang="pt-BR" sz="7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2019</a:t>
                      </a:r>
                      <a:endParaRPr lang="pt-BR" sz="7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1690</a:t>
                      </a:r>
                      <a:endParaRPr lang="pt-BR" sz="7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1673</a:t>
                      </a:r>
                      <a:endParaRPr lang="pt-BR" sz="700" b="1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1666</a:t>
                      </a:r>
                      <a:endParaRPr lang="pt-BR" sz="700" b="1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17</a:t>
                      </a:r>
                      <a:endParaRPr lang="pt-BR" sz="700" b="1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7</a:t>
                      </a:r>
                      <a:endParaRPr lang="pt-BR" sz="700" b="1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329</a:t>
                      </a:r>
                      <a:endParaRPr lang="pt-BR" sz="700" b="1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17</a:t>
                      </a:r>
                      <a:endParaRPr lang="pt-BR" sz="700" b="1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32242898"/>
                  </a:ext>
                </a:extLst>
              </a:tr>
              <a:tr h="117268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LT-07.1.300und UM</a:t>
                      </a:r>
                    </a:p>
                    <a:p>
                      <a:pPr algn="ctr" fontAlgn="ctr"/>
                      <a:r>
                        <a:rPr lang="pt-BR" sz="700" u="none" strike="noStrike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5.056,10und   </a:t>
                      </a:r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(06/10/16)</a:t>
                      </a:r>
                      <a:endParaRPr lang="pt-BR" sz="7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036/2015</a:t>
                      </a:r>
                      <a:endParaRPr lang="pt-BR" sz="7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LUIS ANSELMO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327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327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322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322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5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5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76644477"/>
                  </a:ext>
                </a:extLst>
              </a:tr>
              <a:tr h="11726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COSME DE FARIAS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532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532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520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520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12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12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53540513"/>
                  </a:ext>
                </a:extLst>
              </a:tr>
              <a:tr h="19613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ENG. VELHO DE BROTAS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301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151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151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151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150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93390429"/>
                  </a:ext>
                </a:extLst>
              </a:tr>
              <a:tr h="11726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MACAÚBAS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200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200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06820131"/>
                  </a:ext>
                </a:extLst>
              </a:tr>
              <a:tr h="19613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COSME DE FARIAS 2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100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100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26963122"/>
                  </a:ext>
                </a:extLst>
              </a:tr>
              <a:tr h="10149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SUB TOTAL</a:t>
                      </a:r>
                      <a:endParaRPr lang="pt-BR" sz="700" b="1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1460</a:t>
                      </a:r>
                      <a:endParaRPr lang="pt-BR" sz="700" b="1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1010</a:t>
                      </a:r>
                      <a:endParaRPr lang="pt-BR" sz="700" b="1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993</a:t>
                      </a:r>
                      <a:endParaRPr lang="pt-BR" sz="700" b="1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993</a:t>
                      </a:r>
                      <a:endParaRPr lang="pt-BR" sz="7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17</a:t>
                      </a:r>
                      <a:endParaRPr lang="pt-BR" sz="700" b="1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700" b="1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450</a:t>
                      </a:r>
                      <a:endParaRPr lang="pt-BR" sz="700" b="1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17</a:t>
                      </a:r>
                      <a:endParaRPr lang="pt-BR" sz="7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34932515"/>
                  </a:ext>
                </a:extLst>
              </a:tr>
              <a:tr h="101495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LT-08 2.000 </a:t>
                      </a:r>
                    </a:p>
                    <a:p>
                      <a:pPr algn="ctr" fontAlgn="ctr"/>
                      <a:r>
                        <a:rPr lang="de-DE" sz="700" u="none" strike="noStrike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UM 4.458,69und</a:t>
                      </a:r>
                      <a:endParaRPr lang="de-DE" sz="7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037/2015</a:t>
                      </a:r>
                      <a:endParaRPr lang="pt-BR" sz="700" b="1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CALABAR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349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349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349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349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42469671"/>
                  </a:ext>
                </a:extLst>
              </a:tr>
              <a:tr h="18120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ALTO DAS POMBAS 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398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398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398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398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30004912"/>
                  </a:ext>
                </a:extLst>
              </a:tr>
              <a:tr h="10149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SANTA CRUZ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400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400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380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350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20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30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1497471"/>
                  </a:ext>
                </a:extLst>
              </a:tr>
              <a:tr h="10149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NE DE AMARALINA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302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150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135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130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15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5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152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49638656"/>
                  </a:ext>
                </a:extLst>
              </a:tr>
              <a:tr h="19613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CHAP. DO RIO VERMELHO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300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150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140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125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10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15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150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9629444"/>
                  </a:ext>
                </a:extLst>
              </a:tr>
              <a:tr h="19613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ENG. VELHO DA FED.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200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200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195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195</a:t>
                      </a:r>
                      <a:endParaRPr lang="pt-BR" sz="7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5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  <a:endParaRPr lang="pt-BR" sz="7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24690660"/>
                  </a:ext>
                </a:extLst>
              </a:tr>
              <a:tr h="10149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SUB TOTAL</a:t>
                      </a:r>
                      <a:endParaRPr lang="pt-BR" sz="700" b="1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1949</a:t>
                      </a:r>
                      <a:endParaRPr lang="pt-BR" sz="700" b="1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1647</a:t>
                      </a:r>
                      <a:endParaRPr lang="pt-BR" sz="700" b="1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1597</a:t>
                      </a:r>
                      <a:endParaRPr lang="pt-BR" sz="7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1547</a:t>
                      </a:r>
                      <a:endParaRPr lang="pt-BR" sz="700" b="1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50</a:t>
                      </a:r>
                      <a:endParaRPr lang="pt-BR" sz="7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50</a:t>
                      </a:r>
                      <a:endParaRPr lang="pt-BR" sz="700" b="1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302</a:t>
                      </a:r>
                      <a:endParaRPr lang="pt-BR" sz="7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  <a:endParaRPr lang="pt-BR" sz="7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29" marR="6629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5481714"/>
                  </a:ext>
                </a:extLst>
              </a:tr>
            </a:tbl>
          </a:graphicData>
        </a:graphic>
      </p:graphicFrame>
      <p:sp>
        <p:nvSpPr>
          <p:cNvPr id="11" name="CaixaDeTexto 2"/>
          <p:cNvSpPr txBox="1">
            <a:spLocks noChangeArrowheads="1"/>
          </p:cNvSpPr>
          <p:nvPr/>
        </p:nvSpPr>
        <p:spPr bwMode="auto">
          <a:xfrm>
            <a:off x="396415" y="211895"/>
            <a:ext cx="313985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200" b="1" dirty="0" smtClean="0">
                <a:solidFill>
                  <a:schemeClr val="bg1"/>
                </a:solidFill>
                <a:latin typeface="Calibri"/>
                <a:cs typeface="Calibri"/>
              </a:rPr>
              <a:t>Cronograma de Execução</a:t>
            </a:r>
            <a:endParaRPr lang="pt-BR" altLang="pt-BR" sz="22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4" name="CaixaDeTexto 2"/>
          <p:cNvSpPr txBox="1">
            <a:spLocks noChangeArrowheads="1"/>
          </p:cNvSpPr>
          <p:nvPr/>
        </p:nvSpPr>
        <p:spPr bwMode="auto">
          <a:xfrm>
            <a:off x="8009692" y="5284113"/>
            <a:ext cx="7626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pt-BR" altLang="pt-BR" sz="1200" b="1" dirty="0" smtClean="0">
                <a:solidFill>
                  <a:srgbClr val="237DFF"/>
                </a:solidFill>
                <a:latin typeface="Calibri"/>
                <a:cs typeface="Calibri"/>
              </a:rPr>
              <a:t>Continua</a:t>
            </a:r>
            <a:endParaRPr lang="pt-BR" altLang="pt-BR" sz="1200" b="1" dirty="0">
              <a:solidFill>
                <a:srgbClr val="237DFF"/>
              </a:solidFill>
              <a:latin typeface="Calibri"/>
              <a:cs typeface="Calibri"/>
            </a:endParaRPr>
          </a:p>
        </p:txBody>
      </p:sp>
      <p:sp>
        <p:nvSpPr>
          <p:cNvPr id="5" name="CaixaDeTexto 2"/>
          <p:cNvSpPr txBox="1">
            <a:spLocks noChangeArrowheads="1"/>
          </p:cNvSpPr>
          <p:nvPr/>
        </p:nvSpPr>
        <p:spPr bwMode="auto">
          <a:xfrm>
            <a:off x="451991" y="768905"/>
            <a:ext cx="98574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pt-BR" altLang="pt-BR" sz="1200" b="1" dirty="0" smtClean="0">
                <a:solidFill>
                  <a:srgbClr val="237DFF"/>
                </a:solidFill>
                <a:latin typeface="Calibri"/>
                <a:cs typeface="Calibri"/>
              </a:rPr>
              <a:t>Continuação</a:t>
            </a:r>
            <a:endParaRPr lang="pt-BR" altLang="pt-BR" sz="1200" b="1" dirty="0">
              <a:solidFill>
                <a:srgbClr val="237D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992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3238234"/>
              </p:ext>
            </p:extLst>
          </p:nvPr>
        </p:nvGraphicFramePr>
        <p:xfrm>
          <a:off x="549682" y="1251585"/>
          <a:ext cx="8142728" cy="15201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1812">
                  <a:extLst>
                    <a:ext uri="{9D8B030D-6E8A-4147-A177-3AD203B41FA5}">
                      <a16:colId xmlns:a16="http://schemas.microsoft.com/office/drawing/2014/main" xmlns="" val="1944676797"/>
                    </a:ext>
                  </a:extLst>
                </a:gridCol>
                <a:gridCol w="647756">
                  <a:extLst>
                    <a:ext uri="{9D8B030D-6E8A-4147-A177-3AD203B41FA5}">
                      <a16:colId xmlns:a16="http://schemas.microsoft.com/office/drawing/2014/main" xmlns="" val="3280513647"/>
                    </a:ext>
                  </a:extLst>
                </a:gridCol>
                <a:gridCol w="1243327">
                  <a:extLst>
                    <a:ext uri="{9D8B030D-6E8A-4147-A177-3AD203B41FA5}">
                      <a16:colId xmlns:a16="http://schemas.microsoft.com/office/drawing/2014/main" xmlns="" val="2397049459"/>
                    </a:ext>
                  </a:extLst>
                </a:gridCol>
                <a:gridCol w="642984">
                  <a:extLst>
                    <a:ext uri="{9D8B030D-6E8A-4147-A177-3AD203B41FA5}">
                      <a16:colId xmlns:a16="http://schemas.microsoft.com/office/drawing/2014/main" xmlns="" val="3668832291"/>
                    </a:ext>
                  </a:extLst>
                </a:gridCol>
                <a:gridCol w="751318">
                  <a:extLst>
                    <a:ext uri="{9D8B030D-6E8A-4147-A177-3AD203B41FA5}">
                      <a16:colId xmlns:a16="http://schemas.microsoft.com/office/drawing/2014/main" xmlns="" val="3695140251"/>
                    </a:ext>
                  </a:extLst>
                </a:gridCol>
                <a:gridCol w="515092">
                  <a:extLst>
                    <a:ext uri="{9D8B030D-6E8A-4147-A177-3AD203B41FA5}">
                      <a16:colId xmlns:a16="http://schemas.microsoft.com/office/drawing/2014/main" xmlns="" val="1735019931"/>
                    </a:ext>
                  </a:extLst>
                </a:gridCol>
                <a:gridCol w="550616">
                  <a:extLst>
                    <a:ext uri="{9D8B030D-6E8A-4147-A177-3AD203B41FA5}">
                      <a16:colId xmlns:a16="http://schemas.microsoft.com/office/drawing/2014/main" xmlns="" val="2269755985"/>
                    </a:ext>
                  </a:extLst>
                </a:gridCol>
                <a:gridCol w="710472">
                  <a:extLst>
                    <a:ext uri="{9D8B030D-6E8A-4147-A177-3AD203B41FA5}">
                      <a16:colId xmlns:a16="http://schemas.microsoft.com/office/drawing/2014/main" xmlns="" val="45293039"/>
                    </a:ext>
                  </a:extLst>
                </a:gridCol>
                <a:gridCol w="823169">
                  <a:extLst>
                    <a:ext uri="{9D8B030D-6E8A-4147-A177-3AD203B41FA5}">
                      <a16:colId xmlns:a16="http://schemas.microsoft.com/office/drawing/2014/main" xmlns="" val="1185077949"/>
                    </a:ext>
                  </a:extLst>
                </a:gridCol>
                <a:gridCol w="651061">
                  <a:extLst>
                    <a:ext uri="{9D8B030D-6E8A-4147-A177-3AD203B41FA5}">
                      <a16:colId xmlns:a16="http://schemas.microsoft.com/office/drawing/2014/main" xmlns="" val="2242197539"/>
                    </a:ext>
                  </a:extLst>
                </a:gridCol>
                <a:gridCol w="735121">
                  <a:extLst>
                    <a:ext uri="{9D8B030D-6E8A-4147-A177-3AD203B41FA5}">
                      <a16:colId xmlns:a16="http://schemas.microsoft.com/office/drawing/2014/main" xmlns="" val="1039726470"/>
                    </a:ext>
                  </a:extLst>
                </a:gridCol>
              </a:tblGrid>
              <a:tr h="19239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EMPRESA</a:t>
                      </a:r>
                      <a:endParaRPr lang="pt-BR" sz="800" b="1" i="1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CONTRATO</a:t>
                      </a:r>
                      <a:endParaRPr lang="pt-BR" sz="800" b="1" i="1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OBRA</a:t>
                      </a:r>
                      <a:endParaRPr lang="pt-BR" sz="800" b="1" i="1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LEVANTADAS</a:t>
                      </a:r>
                      <a:endParaRPr lang="pt-BR" sz="800" b="1" i="1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CONTRATADAS</a:t>
                      </a:r>
                      <a:endParaRPr lang="pt-BR" sz="800" b="1" i="1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INICIADA</a:t>
                      </a:r>
                      <a:endParaRPr lang="pt-BR" sz="800" b="1" i="1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EXECUTADA (PRONTA)</a:t>
                      </a:r>
                      <a:endParaRPr lang="pt-BR" sz="800" b="1" i="1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SALDO CONTRATO </a:t>
                      </a:r>
                      <a:endParaRPr lang="pt-BR" sz="800" b="1" u="none" strike="noStrike" dirty="0" smtClean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algn="ctr" fontAlgn="ctr"/>
                      <a:r>
                        <a:rPr lang="pt-BR" sz="8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(</a:t>
                      </a:r>
                      <a:r>
                        <a:rPr lang="pt-BR" sz="80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A INICIAR)</a:t>
                      </a:r>
                      <a:endParaRPr lang="pt-BR" sz="800" b="1" i="1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SALDO EXEC. </a:t>
                      </a:r>
                      <a:endParaRPr lang="pt-BR" sz="800" b="1" u="none" strike="noStrike" dirty="0" smtClean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algn="ctr" fontAlgn="ctr"/>
                      <a:r>
                        <a:rPr lang="pt-BR" sz="8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(</a:t>
                      </a:r>
                      <a:r>
                        <a:rPr lang="pt-BR" sz="80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EM EXECUÇÃO)</a:t>
                      </a:r>
                      <a:endParaRPr lang="pt-BR" sz="800" b="1" i="1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À CONTRATAR</a:t>
                      </a:r>
                      <a:endParaRPr lang="pt-BR" sz="800" b="1" i="1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DESISTÊNCIAS</a:t>
                      </a:r>
                      <a:endParaRPr lang="pt-BR" sz="800" b="1" i="1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6528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FF"/>
                    </a:solidFill>
                  </a:tcPr>
                </a:tc>
              </a:tr>
              <a:tr h="192392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LT-04 </a:t>
                      </a:r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2.500 UM </a:t>
                      </a:r>
                      <a:r>
                        <a:rPr lang="pt-BR" sz="800" u="none" strike="noStrike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4.621,56und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8450" marR="845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038/2015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8450" marR="845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DON AVELAR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8450" marR="845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250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8450" marR="845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245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8450" marR="845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245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8450" marR="845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245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8450" marR="845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8450" marR="845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8450" marR="845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5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8450" marR="845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8450" marR="845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12232727"/>
                  </a:ext>
                </a:extLst>
              </a:tr>
              <a:tr h="192392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VALÉRIA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8450" marR="845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497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8450" marR="845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497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8450" marR="845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497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8450" marR="845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497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8450" marR="845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8450" marR="845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8450" marR="845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8450" marR="845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8450" marR="845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38261117"/>
                  </a:ext>
                </a:extLst>
              </a:tr>
              <a:tr h="192392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CAJAZEIRAS IV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8450" marR="845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252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8450" marR="845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251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8450" marR="845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251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8450" marR="845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251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8450" marR="845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8450" marR="845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8450" marR="845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8450" marR="845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8450" marR="845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52366915"/>
                  </a:ext>
                </a:extLst>
              </a:tr>
              <a:tr h="192392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CAJAZEIRAS VI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8450" marR="845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407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8450" marR="845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8450" marR="845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8450" marR="845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8450" marR="845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8450" marR="845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8450" marR="845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407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8450" marR="845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  <a:endParaRPr lang="pt-BR" sz="8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8450" marR="845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98426970"/>
                  </a:ext>
                </a:extLst>
              </a:tr>
              <a:tr h="192392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CASTELO BRANCO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8450" marR="845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502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8450" marR="845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302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8450" marR="845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302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8450" marR="845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302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8450" marR="845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8450" marR="845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8450" marR="845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200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8450" marR="845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  <a:endParaRPr lang="pt-BR" sz="8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8450" marR="845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04056148"/>
                  </a:ext>
                </a:extLst>
              </a:tr>
              <a:tr h="192392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SUB TOTAL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8450" marR="845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1908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8450" marR="845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1295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8450" marR="845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1295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8450" marR="845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1295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8450" marR="845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8450" marR="845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8450" marR="845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613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8450" marR="845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8450" marR="845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72323262"/>
                  </a:ext>
                </a:extLst>
              </a:tr>
            </a:tbl>
          </a:graphicData>
        </a:graphic>
      </p:graphicFrame>
      <p:sp>
        <p:nvSpPr>
          <p:cNvPr id="11" name="CaixaDeTexto 2"/>
          <p:cNvSpPr txBox="1">
            <a:spLocks noChangeArrowheads="1"/>
          </p:cNvSpPr>
          <p:nvPr/>
        </p:nvSpPr>
        <p:spPr bwMode="auto">
          <a:xfrm>
            <a:off x="396415" y="211895"/>
            <a:ext cx="313985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200" b="1" dirty="0" smtClean="0">
                <a:solidFill>
                  <a:schemeClr val="bg1"/>
                </a:solidFill>
                <a:latin typeface="Calibri"/>
                <a:cs typeface="Calibri"/>
              </a:rPr>
              <a:t>Cronograma de Execução</a:t>
            </a:r>
            <a:endParaRPr lang="pt-BR" altLang="pt-BR" sz="22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CaixaDeTexto 2"/>
          <p:cNvSpPr txBox="1">
            <a:spLocks noChangeArrowheads="1"/>
          </p:cNvSpPr>
          <p:nvPr/>
        </p:nvSpPr>
        <p:spPr bwMode="auto">
          <a:xfrm>
            <a:off x="451991" y="907404"/>
            <a:ext cx="98574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pt-BR" altLang="pt-BR" sz="1200" b="1" dirty="0" smtClean="0">
                <a:solidFill>
                  <a:srgbClr val="237DFF"/>
                </a:solidFill>
                <a:latin typeface="Calibri"/>
                <a:cs typeface="Calibri"/>
              </a:rPr>
              <a:t>Continuação</a:t>
            </a:r>
            <a:endParaRPr lang="pt-BR" altLang="pt-BR" sz="1200" b="1" dirty="0">
              <a:solidFill>
                <a:srgbClr val="237DFF"/>
              </a:solidFill>
              <a:latin typeface="Calibri"/>
              <a:cs typeface="Calibri"/>
            </a:endParaRPr>
          </a:p>
        </p:txBody>
      </p:sp>
      <p:graphicFrame>
        <p:nvGraphicFramePr>
          <p:cNvPr id="8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3113337"/>
              </p:ext>
            </p:extLst>
          </p:nvPr>
        </p:nvGraphicFramePr>
        <p:xfrm>
          <a:off x="549682" y="3498957"/>
          <a:ext cx="8142728" cy="11746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13292">
                  <a:extLst>
                    <a:ext uri="{9D8B030D-6E8A-4147-A177-3AD203B41FA5}">
                      <a16:colId xmlns:a16="http://schemas.microsoft.com/office/drawing/2014/main" xmlns="" val="2227000127"/>
                    </a:ext>
                  </a:extLst>
                </a:gridCol>
                <a:gridCol w="881161">
                  <a:extLst>
                    <a:ext uri="{9D8B030D-6E8A-4147-A177-3AD203B41FA5}">
                      <a16:colId xmlns:a16="http://schemas.microsoft.com/office/drawing/2014/main" xmlns="" val="617630310"/>
                    </a:ext>
                  </a:extLst>
                </a:gridCol>
                <a:gridCol w="922428">
                  <a:extLst>
                    <a:ext uri="{9D8B030D-6E8A-4147-A177-3AD203B41FA5}">
                      <a16:colId xmlns:a16="http://schemas.microsoft.com/office/drawing/2014/main" xmlns="" val="2405677910"/>
                    </a:ext>
                  </a:extLst>
                </a:gridCol>
                <a:gridCol w="820305">
                  <a:extLst>
                    <a:ext uri="{9D8B030D-6E8A-4147-A177-3AD203B41FA5}">
                      <a16:colId xmlns:a16="http://schemas.microsoft.com/office/drawing/2014/main" xmlns="" val="2636912299"/>
                    </a:ext>
                  </a:extLst>
                </a:gridCol>
                <a:gridCol w="1015187">
                  <a:extLst>
                    <a:ext uri="{9D8B030D-6E8A-4147-A177-3AD203B41FA5}">
                      <a16:colId xmlns:a16="http://schemas.microsoft.com/office/drawing/2014/main" xmlns="" val="2666977981"/>
                    </a:ext>
                  </a:extLst>
                </a:gridCol>
                <a:gridCol w="1027530">
                  <a:extLst>
                    <a:ext uri="{9D8B030D-6E8A-4147-A177-3AD203B41FA5}">
                      <a16:colId xmlns:a16="http://schemas.microsoft.com/office/drawing/2014/main" xmlns="" val="1952099033"/>
                    </a:ext>
                  </a:extLst>
                </a:gridCol>
                <a:gridCol w="1001254">
                  <a:extLst>
                    <a:ext uri="{9D8B030D-6E8A-4147-A177-3AD203B41FA5}">
                      <a16:colId xmlns:a16="http://schemas.microsoft.com/office/drawing/2014/main" xmlns="" val="65637408"/>
                    </a:ext>
                  </a:extLst>
                </a:gridCol>
                <a:gridCol w="1061571">
                  <a:extLst>
                    <a:ext uri="{9D8B030D-6E8A-4147-A177-3AD203B41FA5}">
                      <a16:colId xmlns:a16="http://schemas.microsoft.com/office/drawing/2014/main" xmlns="" val="2060341828"/>
                    </a:ext>
                  </a:extLst>
                </a:gridCol>
              </a:tblGrid>
              <a:tr h="57359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OBRA</a:t>
                      </a:r>
                      <a:endParaRPr lang="pt-BR" sz="1050" b="1" i="1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2" marR="9142" marT="0" marB="0" anchor="ctr" anchorCtr="1">
                    <a:solidFill>
                      <a:srgbClr val="237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LEVANTADAS</a:t>
                      </a:r>
                      <a:endParaRPr lang="pt-BR" sz="1050" b="1" i="1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2" marR="9142" marT="0" marB="0" anchor="ctr" anchorCtr="1">
                    <a:solidFill>
                      <a:srgbClr val="237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CONTRATADAS</a:t>
                      </a:r>
                      <a:endParaRPr lang="pt-BR" sz="1050" b="1" i="1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2" marR="9142" marT="0" marB="0" anchor="ctr" anchorCtr="1">
                    <a:solidFill>
                      <a:srgbClr val="237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INICIADA</a:t>
                      </a:r>
                      <a:endParaRPr lang="pt-BR" sz="1050" b="1" i="1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2" marR="9142" marT="0" marB="0" anchor="ctr" anchorCtr="1">
                    <a:solidFill>
                      <a:srgbClr val="237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EXECUTADA (PRONTA)</a:t>
                      </a:r>
                      <a:endParaRPr lang="pt-BR" sz="1050" b="1" i="1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2" marR="9142" marT="0" marB="0" anchor="ctr" anchorCtr="1">
                    <a:solidFill>
                      <a:srgbClr val="237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SALDO CONTRATO </a:t>
                      </a:r>
                      <a:endParaRPr lang="pt-BR" sz="1050" b="1" u="none" strike="noStrike" dirty="0" smtClean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algn="ctr" fontAlgn="ctr"/>
                      <a:r>
                        <a:rPr lang="pt-BR" sz="105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(</a:t>
                      </a:r>
                      <a:r>
                        <a:rPr lang="pt-BR" sz="105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A INICIAR)</a:t>
                      </a:r>
                      <a:endParaRPr lang="pt-BR" sz="1050" b="1" i="1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2" marR="9142" marT="0" marB="0" anchor="ctr" anchorCtr="1">
                    <a:solidFill>
                      <a:srgbClr val="237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SALDO EXEC</a:t>
                      </a:r>
                      <a:r>
                        <a:rPr lang="pt-BR" sz="105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.</a:t>
                      </a:r>
                    </a:p>
                    <a:p>
                      <a:pPr algn="ctr" fontAlgn="ctr"/>
                      <a:r>
                        <a:rPr lang="pt-BR" sz="105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(</a:t>
                      </a:r>
                      <a:r>
                        <a:rPr lang="pt-BR" sz="105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EM EXECUÇÃO)</a:t>
                      </a:r>
                      <a:endParaRPr lang="pt-BR" sz="1050" b="1" i="1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2" marR="9142" marT="0" marB="0" anchor="ctr" anchorCtr="1">
                    <a:solidFill>
                      <a:srgbClr val="237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À CONTRATAR</a:t>
                      </a:r>
                      <a:endParaRPr lang="pt-BR" sz="1050" b="1" i="1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2" marR="9142" marT="0" marB="0" anchor="ctr" anchorCtr="1">
                    <a:solidFill>
                      <a:srgbClr val="237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44149683"/>
                  </a:ext>
                </a:extLst>
              </a:tr>
              <a:tr h="601048">
                <a:tc>
                  <a:txBody>
                    <a:bodyPr/>
                    <a:lstStyle/>
                    <a:p>
                      <a:pPr algn="r" fontAlgn="ctr"/>
                      <a:r>
                        <a:rPr lang="pt-BR" sz="1050" b="1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TOTAL GERAL</a:t>
                      </a:r>
                      <a:endParaRPr lang="pt-BR" sz="105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2" marR="9142" marT="0" marB="0" anchor="ctr" anchorCtr="1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17943</a:t>
                      </a:r>
                      <a:endParaRPr lang="pt-BR" sz="105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2" marR="9142" marT="0" marB="0" anchor="ctr" anchorCtr="1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13863</a:t>
                      </a:r>
                      <a:endParaRPr lang="pt-BR" sz="105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2" marR="9142" marT="0" marB="0" anchor="ctr" anchorCtr="1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12540</a:t>
                      </a:r>
                      <a:endParaRPr lang="pt-BR" sz="105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2" marR="9142" marT="0" marB="0" anchor="ctr" anchorCtr="1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12442</a:t>
                      </a:r>
                      <a:endParaRPr lang="pt-BR" sz="105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2" marR="9142" marT="0" marB="0" anchor="ctr" anchorCtr="1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1323</a:t>
                      </a:r>
                      <a:endParaRPr lang="pt-BR" sz="105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2" marR="9142" marT="0" marB="0" anchor="ctr" anchorCtr="1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98</a:t>
                      </a:r>
                      <a:endParaRPr lang="pt-BR" sz="105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2" marR="9142" marT="0" marB="0" anchor="ctr" anchorCtr="1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4466</a:t>
                      </a:r>
                      <a:endParaRPr lang="pt-BR" sz="105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2" marR="9142" marT="0" marB="0" anchor="ctr" anchorCtr="1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10001429"/>
                  </a:ext>
                </a:extLst>
              </a:tr>
            </a:tbl>
          </a:graphicData>
        </a:graphic>
      </p:graphicFrame>
      <p:cxnSp>
        <p:nvCxnSpPr>
          <p:cNvPr id="9" name="Straight Connector 8"/>
          <p:cNvCxnSpPr/>
          <p:nvPr/>
        </p:nvCxnSpPr>
        <p:spPr>
          <a:xfrm>
            <a:off x="549682" y="3166931"/>
            <a:ext cx="8114234" cy="0"/>
          </a:xfrm>
          <a:prstGeom prst="line">
            <a:avLst/>
          </a:prstGeom>
          <a:ln w="12700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56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2"/>
          <p:cNvSpPr txBox="1">
            <a:spLocks noChangeArrowheads="1"/>
          </p:cNvSpPr>
          <p:nvPr/>
        </p:nvSpPr>
        <p:spPr bwMode="auto">
          <a:xfrm>
            <a:off x="396415" y="211895"/>
            <a:ext cx="564002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200" b="1" dirty="0">
                <a:solidFill>
                  <a:schemeClr val="bg1"/>
                </a:solidFill>
                <a:latin typeface="Calibri"/>
                <a:cs typeface="Calibri"/>
              </a:rPr>
              <a:t>Lições Aprendidas com o Sucesso do Programa </a:t>
            </a:r>
          </a:p>
        </p:txBody>
      </p:sp>
      <p:sp>
        <p:nvSpPr>
          <p:cNvPr id="2" name="Rectangle 1"/>
          <p:cNvSpPr/>
          <p:nvPr/>
        </p:nvSpPr>
        <p:spPr>
          <a:xfrm>
            <a:off x="415647" y="1587064"/>
            <a:ext cx="79053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latin typeface="Calibri"/>
                <a:cs typeface="Calibri"/>
              </a:rPr>
              <a:t>Programa </a:t>
            </a:r>
            <a:r>
              <a:rPr lang="pt-BR" dirty="0">
                <a:latin typeface="Calibri"/>
                <a:cs typeface="Calibri"/>
              </a:rPr>
              <a:t>vem recebendo elogios de outras Prefeituras, Estados e do </a:t>
            </a:r>
            <a:endParaRPr lang="pt-BR" dirty="0" smtClean="0">
              <a:latin typeface="Calibri"/>
              <a:cs typeface="Calibri"/>
            </a:endParaRPr>
          </a:p>
          <a:p>
            <a:r>
              <a:rPr lang="pt-BR" dirty="0" smtClean="0">
                <a:latin typeface="Calibri"/>
                <a:cs typeface="Calibri"/>
              </a:rPr>
              <a:t>Governo </a:t>
            </a:r>
            <a:r>
              <a:rPr lang="pt-BR" dirty="0">
                <a:latin typeface="Calibri"/>
                <a:cs typeface="Calibri"/>
              </a:rPr>
              <a:t>Federal que estão se inspirando para implantar programas similares, devido ao </a:t>
            </a:r>
            <a:r>
              <a:rPr lang="pt-BR" b="1" dirty="0">
                <a:latin typeface="Calibri"/>
                <a:cs typeface="Calibri"/>
              </a:rPr>
              <a:t>SUCESSO DO PROGRAMA MORAR </a:t>
            </a:r>
            <a:r>
              <a:rPr lang="pt-BR" b="1" dirty="0" smtClean="0">
                <a:latin typeface="Calibri"/>
                <a:cs typeface="Calibri"/>
              </a:rPr>
              <a:t>MELHOR</a:t>
            </a:r>
          </a:p>
          <a:p>
            <a:pPr marL="285750" indent="-285750">
              <a:buFontTx/>
              <a:buChar char="•"/>
            </a:pPr>
            <a:endParaRPr lang="pt-BR" altLang="pt-BR" dirty="0">
              <a:latin typeface="Calibri"/>
              <a:cs typeface="Calibri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549682" y="2699571"/>
            <a:ext cx="8114234" cy="0"/>
          </a:xfrm>
          <a:prstGeom prst="line">
            <a:avLst/>
          </a:prstGeom>
          <a:ln w="12700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15647" y="2826584"/>
            <a:ext cx="79053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latin typeface="Calibri"/>
                <a:cs typeface="Calibri"/>
              </a:rPr>
              <a:t>Um </a:t>
            </a:r>
            <a:r>
              <a:rPr lang="pt-BR" dirty="0">
                <a:latin typeface="Calibri"/>
                <a:cs typeface="Calibri"/>
              </a:rPr>
              <a:t>dos pontos importantes do programa, é a possibilidade do morador escolher quais serviços serão realizados, pois através do diálogo com as Assistentes Sociais, verifica-se qual é a real prioridade da família</a:t>
            </a:r>
            <a:r>
              <a:rPr lang="pt-BR" dirty="0" smtClean="0">
                <a:latin typeface="Calibri"/>
                <a:cs typeface="Calibri"/>
              </a:rPr>
              <a:t>;</a:t>
            </a:r>
          </a:p>
          <a:p>
            <a:endParaRPr lang="pt-BR" altLang="pt-BR" dirty="0">
              <a:latin typeface="Calibri"/>
              <a:cs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5647" y="4069657"/>
            <a:ext cx="79053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latin typeface="Calibri"/>
                <a:cs typeface="Calibri"/>
              </a:rPr>
              <a:t>Os </a:t>
            </a:r>
            <a:r>
              <a:rPr lang="pt-BR" dirty="0">
                <a:latin typeface="Calibri"/>
                <a:cs typeface="Calibri"/>
              </a:rPr>
              <a:t>beneficiários </a:t>
            </a:r>
            <a:r>
              <a:rPr lang="pt-BR" altLang="pt-BR" dirty="0">
                <a:latin typeface="Calibri"/>
                <a:cs typeface="Calibri"/>
              </a:rPr>
              <a:t>permanecem nos seus imóveis reformados, não precisam sair do bairro onde </a:t>
            </a:r>
            <a:r>
              <a:rPr lang="pt-BR" altLang="pt-BR" dirty="0" smtClean="0">
                <a:latin typeface="Calibri"/>
                <a:cs typeface="Calibri"/>
              </a:rPr>
              <a:t>nasceram, onde possuem </a:t>
            </a:r>
            <a:r>
              <a:rPr lang="pt-BR" altLang="pt-BR" dirty="0">
                <a:latin typeface="Calibri"/>
                <a:cs typeface="Calibri"/>
              </a:rPr>
              <a:t>suas raízes e relações de convívio social</a:t>
            </a:r>
            <a:r>
              <a:rPr lang="pt-BR" altLang="pt-BR" dirty="0" smtClean="0">
                <a:latin typeface="Calibri"/>
                <a:cs typeface="Calibri"/>
              </a:rPr>
              <a:t>;</a:t>
            </a:r>
            <a:endParaRPr lang="pt-BR" altLang="pt-BR" dirty="0">
              <a:latin typeface="Calibri"/>
              <a:cs typeface="Calibri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549682" y="3939091"/>
            <a:ext cx="8114234" cy="0"/>
          </a:xfrm>
          <a:prstGeom prst="line">
            <a:avLst/>
          </a:prstGeom>
          <a:ln w="12700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071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2"/>
          <p:cNvSpPr txBox="1">
            <a:spLocks noChangeArrowheads="1"/>
          </p:cNvSpPr>
          <p:nvPr/>
        </p:nvSpPr>
        <p:spPr bwMode="auto">
          <a:xfrm>
            <a:off x="396415" y="211895"/>
            <a:ext cx="564002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200" b="1" dirty="0">
                <a:solidFill>
                  <a:schemeClr val="bg1"/>
                </a:solidFill>
                <a:latin typeface="Calibri"/>
                <a:cs typeface="Calibri"/>
              </a:rPr>
              <a:t>Lições Aprendidas com o Sucesso do Programa </a:t>
            </a:r>
          </a:p>
        </p:txBody>
      </p:sp>
      <p:sp>
        <p:nvSpPr>
          <p:cNvPr id="2" name="Rectangle 1"/>
          <p:cNvSpPr/>
          <p:nvPr/>
        </p:nvSpPr>
        <p:spPr>
          <a:xfrm>
            <a:off x="415647" y="1637864"/>
            <a:ext cx="79053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dirty="0">
                <a:cs typeface="Calibri"/>
              </a:rPr>
              <a:t>As empresas responsáveis pela execução das obras priorizam a contratação de mão-de-obra do bairro, gerando empregos para a comunidade;</a:t>
            </a:r>
          </a:p>
          <a:p>
            <a:pPr marL="285750" indent="-285750">
              <a:buFontTx/>
              <a:buChar char="•"/>
            </a:pPr>
            <a:endParaRPr lang="pt-BR" altLang="pt-BR" dirty="0">
              <a:latin typeface="Calibri"/>
              <a:cs typeface="Calibri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549682" y="2561194"/>
            <a:ext cx="8114234" cy="0"/>
          </a:xfrm>
          <a:prstGeom prst="line">
            <a:avLst/>
          </a:prstGeom>
          <a:ln w="12700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15647" y="2755464"/>
            <a:ext cx="79053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dirty="0">
                <a:cs typeface="Calibri"/>
              </a:rPr>
              <a:t>Além da reforma dos imóveis, são realizadas obras de infraestrutura no entorno da poligonal, como: pavimentação de ruas, escadarias, praças, quadras e etc.; </a:t>
            </a:r>
          </a:p>
          <a:p>
            <a:endParaRPr lang="pt-BR" altLang="pt-BR" dirty="0">
              <a:latin typeface="Calibri"/>
              <a:cs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5647" y="3866457"/>
            <a:ext cx="79053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dirty="0">
                <a:cs typeface="Calibri"/>
              </a:rPr>
              <a:t>O grande parceiro do Programa foram os moradores das comunidades contempladas, que abraçaram o projeto de maneira ampla, dando credibilidade à gestão da Prefeitura Municipal de Salvador.  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549682" y="3685965"/>
            <a:ext cx="8114234" cy="0"/>
          </a:xfrm>
          <a:prstGeom prst="line">
            <a:avLst/>
          </a:prstGeom>
          <a:ln w="12700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244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2"/>
          <p:cNvSpPr txBox="1">
            <a:spLocks noChangeArrowheads="1"/>
          </p:cNvSpPr>
          <p:nvPr/>
        </p:nvSpPr>
        <p:spPr bwMode="auto">
          <a:xfrm>
            <a:off x="396415" y="211895"/>
            <a:ext cx="305582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200" b="1" dirty="0" smtClean="0">
                <a:solidFill>
                  <a:schemeClr val="bg1"/>
                </a:solidFill>
                <a:latin typeface="Calibri"/>
                <a:cs typeface="Calibri"/>
              </a:rPr>
              <a:t>Programa Morar Melhor</a:t>
            </a:r>
            <a:endParaRPr lang="pt-BR" altLang="pt-BR" sz="22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Retângulo 12"/>
          <p:cNvSpPr/>
          <p:nvPr/>
        </p:nvSpPr>
        <p:spPr>
          <a:xfrm>
            <a:off x="405487" y="1024799"/>
            <a:ext cx="53830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2000" b="1" dirty="0">
                <a:solidFill>
                  <a:srgbClr val="FF6600"/>
                </a:solidFill>
                <a:cs typeface="Calibri"/>
              </a:rPr>
              <a:t>Bairro: </a:t>
            </a:r>
            <a:r>
              <a:rPr lang="pt-BR" altLang="pt-BR" sz="2000" b="1" dirty="0">
                <a:solidFill>
                  <a:srgbClr val="237DFF"/>
                </a:solidFill>
                <a:cs typeface="Calibri"/>
              </a:rPr>
              <a:t>Bairro da Paz</a:t>
            </a:r>
          </a:p>
        </p:txBody>
      </p:sp>
      <p:pic>
        <p:nvPicPr>
          <p:cNvPr id="17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2079360"/>
            <a:ext cx="3987146" cy="2988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18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194" y="2079360"/>
            <a:ext cx="3987106" cy="2988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10" name="Retângulo 12"/>
          <p:cNvSpPr/>
          <p:nvPr/>
        </p:nvSpPr>
        <p:spPr>
          <a:xfrm>
            <a:off x="734825" y="1740805"/>
            <a:ext cx="80355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altLang="pt-BR" sz="1400" dirty="0" smtClean="0">
                <a:solidFill>
                  <a:schemeClr val="bg1"/>
                </a:solidFill>
                <a:cs typeface="Calibri"/>
              </a:rPr>
              <a:t>Antes</a:t>
            </a:r>
            <a:endParaRPr lang="pt-BR" altLang="pt-BR" sz="14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2" name="Retângulo 12"/>
          <p:cNvSpPr/>
          <p:nvPr/>
        </p:nvSpPr>
        <p:spPr>
          <a:xfrm>
            <a:off x="4880061" y="1740805"/>
            <a:ext cx="98643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altLang="pt-BR" sz="1400" dirty="0" smtClean="0">
                <a:solidFill>
                  <a:schemeClr val="bg1"/>
                </a:solidFill>
                <a:cs typeface="Calibri"/>
              </a:rPr>
              <a:t>Depois</a:t>
            </a:r>
            <a:endParaRPr lang="pt-BR" altLang="pt-BR" sz="1400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555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2"/>
          <p:cNvSpPr txBox="1">
            <a:spLocks noChangeArrowheads="1"/>
          </p:cNvSpPr>
          <p:nvPr/>
        </p:nvSpPr>
        <p:spPr bwMode="auto">
          <a:xfrm>
            <a:off x="396415" y="211895"/>
            <a:ext cx="460587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200" b="1" dirty="0" smtClean="0">
                <a:solidFill>
                  <a:schemeClr val="bg1"/>
                </a:solidFill>
                <a:latin typeface="Calibri"/>
                <a:cs typeface="Calibri"/>
              </a:rPr>
              <a:t>Situação das Habilidades em Salvador</a:t>
            </a:r>
            <a:endParaRPr lang="pt-BR" altLang="pt-BR" sz="22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Retângulo 12"/>
          <p:cNvSpPr/>
          <p:nvPr/>
        </p:nvSpPr>
        <p:spPr>
          <a:xfrm>
            <a:off x="405486" y="1179827"/>
            <a:ext cx="30688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2000" b="1" dirty="0" smtClean="0">
                <a:solidFill>
                  <a:srgbClr val="FF6600"/>
                </a:solidFill>
                <a:latin typeface="Calibri"/>
                <a:cs typeface="Calibri"/>
              </a:rPr>
              <a:t>Autoconstrução em </a:t>
            </a:r>
            <a:r>
              <a:rPr lang="pt-BR" altLang="pt-BR" sz="2000" b="1" dirty="0">
                <a:solidFill>
                  <a:srgbClr val="FF6600"/>
                </a:solidFill>
                <a:latin typeface="Calibri"/>
                <a:cs typeface="Calibri"/>
              </a:rPr>
              <a:t>á</a:t>
            </a:r>
            <a:r>
              <a:rPr lang="pt-BR" altLang="pt-BR" sz="2000" b="1" dirty="0" smtClean="0">
                <a:solidFill>
                  <a:srgbClr val="FF6600"/>
                </a:solidFill>
                <a:latin typeface="Calibri"/>
                <a:cs typeface="Calibri"/>
              </a:rPr>
              <a:t>reas de ocupação informal</a:t>
            </a:r>
          </a:p>
        </p:txBody>
      </p:sp>
      <p:sp>
        <p:nvSpPr>
          <p:cNvPr id="10" name="CaixaDeTexto 3"/>
          <p:cNvSpPr txBox="1">
            <a:spLocks noChangeArrowheads="1"/>
          </p:cNvSpPr>
          <p:nvPr/>
        </p:nvSpPr>
        <p:spPr bwMode="auto">
          <a:xfrm>
            <a:off x="405486" y="2079018"/>
            <a:ext cx="397601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4625" indent="-15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31825" indent="-174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pt-BR" altLang="pt-BR" dirty="0" smtClean="0">
                <a:latin typeface="Calibri"/>
                <a:cs typeface="Calibri"/>
              </a:rPr>
              <a:t>A grande maioria das habitações de Salvador foram construídas com grande esforço individual dos moradores, que investiram suas escassas economias. </a:t>
            </a:r>
          </a:p>
          <a:p>
            <a:pPr marL="0" indent="0"/>
            <a:endParaRPr lang="pt-BR" altLang="pt-BR" dirty="0" smtClean="0">
              <a:latin typeface="Calibri"/>
              <a:cs typeface="Calibri"/>
            </a:endParaRPr>
          </a:p>
          <a:p>
            <a:pPr marL="0" indent="0"/>
            <a:r>
              <a:rPr lang="pt-BR" altLang="pt-BR" dirty="0" smtClean="0">
                <a:latin typeface="Calibri"/>
                <a:cs typeface="Calibri"/>
              </a:rPr>
              <a:t>As unidades foram crescendo </a:t>
            </a:r>
            <a:r>
              <a:rPr lang="pt-BR" altLang="pt-BR" dirty="0" smtClean="0">
                <a:latin typeface="Calibri"/>
                <a:cs typeface="Calibri"/>
              </a:rPr>
              <a:t>sem possuir </a:t>
            </a:r>
            <a:r>
              <a:rPr lang="pt-BR" altLang="pt-BR" dirty="0" smtClean="0">
                <a:latin typeface="Calibri"/>
                <a:cs typeface="Calibri"/>
              </a:rPr>
              <a:t>infraestrutura e </a:t>
            </a:r>
            <a:r>
              <a:rPr lang="pt-BR" altLang="pt-BR" dirty="0" smtClean="0">
                <a:latin typeface="Calibri"/>
                <a:cs typeface="Calibri"/>
              </a:rPr>
              <a:t>o conforto </a:t>
            </a:r>
            <a:r>
              <a:rPr lang="pt-BR" altLang="pt-BR" dirty="0" smtClean="0">
                <a:latin typeface="Calibri"/>
                <a:cs typeface="Calibri"/>
              </a:rPr>
              <a:t>mínimo necessário.</a:t>
            </a:r>
            <a:endParaRPr lang="pt-BR" altLang="pt-BR" dirty="0">
              <a:latin typeface="Calibri"/>
              <a:cs typeface="Calibri"/>
            </a:endParaRPr>
          </a:p>
        </p:txBody>
      </p:sp>
      <p:pic>
        <p:nvPicPr>
          <p:cNvPr id="6" name="Picture 5" descr="liberdade 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008" y="2662930"/>
            <a:ext cx="3191921" cy="23939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3" name="Picture 2" descr="contru-mau-acabad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813" y="1381759"/>
            <a:ext cx="1694629" cy="16852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88890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1" y="3189657"/>
            <a:ext cx="3708400" cy="188423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8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195" y="2048582"/>
            <a:ext cx="4028048" cy="30188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11" name="CaixaDeTexto 2"/>
          <p:cNvSpPr txBox="1">
            <a:spLocks noChangeArrowheads="1"/>
          </p:cNvSpPr>
          <p:nvPr/>
        </p:nvSpPr>
        <p:spPr bwMode="auto">
          <a:xfrm>
            <a:off x="396415" y="211895"/>
            <a:ext cx="305582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200" b="1" dirty="0" smtClean="0">
                <a:solidFill>
                  <a:schemeClr val="bg1"/>
                </a:solidFill>
                <a:latin typeface="Calibri"/>
                <a:cs typeface="Calibri"/>
              </a:rPr>
              <a:t>Programa Morar Melhor</a:t>
            </a:r>
            <a:endParaRPr lang="pt-BR" altLang="pt-BR" sz="22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Retângulo 12"/>
          <p:cNvSpPr/>
          <p:nvPr/>
        </p:nvSpPr>
        <p:spPr>
          <a:xfrm>
            <a:off x="405487" y="1024799"/>
            <a:ext cx="53830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2000" b="1" dirty="0">
                <a:solidFill>
                  <a:srgbClr val="FF6600"/>
                </a:solidFill>
                <a:cs typeface="Calibri"/>
              </a:rPr>
              <a:t>Bairro: </a:t>
            </a:r>
            <a:r>
              <a:rPr lang="pt-BR" altLang="pt-BR" sz="2000" b="1" dirty="0" smtClean="0">
                <a:solidFill>
                  <a:srgbClr val="237DFF"/>
                </a:solidFill>
                <a:cs typeface="Calibri"/>
              </a:rPr>
              <a:t>Novo Marotinho</a:t>
            </a:r>
            <a:endParaRPr lang="pt-BR" altLang="pt-BR" sz="2000" b="1" dirty="0">
              <a:solidFill>
                <a:srgbClr val="237DFF"/>
              </a:solidFill>
              <a:cs typeface="Calibri"/>
            </a:endParaRPr>
          </a:p>
        </p:txBody>
      </p:sp>
      <p:sp>
        <p:nvSpPr>
          <p:cNvPr id="12" name="Retângulo 12"/>
          <p:cNvSpPr/>
          <p:nvPr/>
        </p:nvSpPr>
        <p:spPr>
          <a:xfrm>
            <a:off x="4880061" y="1740805"/>
            <a:ext cx="98643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altLang="pt-BR" sz="1400" dirty="0" smtClean="0">
                <a:solidFill>
                  <a:schemeClr val="bg1"/>
                </a:solidFill>
                <a:cs typeface="Calibri"/>
              </a:rPr>
              <a:t>Depois</a:t>
            </a:r>
            <a:endParaRPr lang="pt-BR" altLang="pt-BR" sz="1400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15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337" y="2048583"/>
            <a:ext cx="2441338" cy="127946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10" name="Retângulo 12"/>
          <p:cNvSpPr/>
          <p:nvPr/>
        </p:nvSpPr>
        <p:spPr>
          <a:xfrm>
            <a:off x="734825" y="1740805"/>
            <a:ext cx="80355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altLang="pt-BR" sz="1400" dirty="0" smtClean="0">
                <a:solidFill>
                  <a:schemeClr val="bg1"/>
                </a:solidFill>
                <a:cs typeface="Calibri"/>
              </a:rPr>
              <a:t>Antes</a:t>
            </a:r>
            <a:endParaRPr lang="pt-BR" altLang="pt-BR" sz="1400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866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142" y="1638797"/>
            <a:ext cx="2030185" cy="36123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16" name="Imagem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061" y="1957142"/>
            <a:ext cx="3776259" cy="212414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11" name="CaixaDeTexto 2"/>
          <p:cNvSpPr txBox="1">
            <a:spLocks noChangeArrowheads="1"/>
          </p:cNvSpPr>
          <p:nvPr/>
        </p:nvSpPr>
        <p:spPr bwMode="auto">
          <a:xfrm>
            <a:off x="396415" y="211895"/>
            <a:ext cx="305582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200" b="1" dirty="0" smtClean="0">
                <a:solidFill>
                  <a:schemeClr val="bg1"/>
                </a:solidFill>
                <a:latin typeface="Calibri"/>
                <a:cs typeface="Calibri"/>
              </a:rPr>
              <a:t>Programa Morar Melhor</a:t>
            </a:r>
            <a:endParaRPr lang="pt-BR" altLang="pt-BR" sz="22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Retângulo 12"/>
          <p:cNvSpPr/>
          <p:nvPr/>
        </p:nvSpPr>
        <p:spPr>
          <a:xfrm>
            <a:off x="405487" y="1024799"/>
            <a:ext cx="53830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2000" b="1" dirty="0">
                <a:solidFill>
                  <a:srgbClr val="FF6600"/>
                </a:solidFill>
                <a:cs typeface="Calibri"/>
              </a:rPr>
              <a:t>Bairro: </a:t>
            </a:r>
            <a:r>
              <a:rPr lang="pt-BR" altLang="pt-BR" sz="2000" b="1" dirty="0" smtClean="0">
                <a:solidFill>
                  <a:srgbClr val="237DFF"/>
                </a:solidFill>
                <a:cs typeface="Calibri"/>
              </a:rPr>
              <a:t>Valéria</a:t>
            </a:r>
            <a:endParaRPr lang="pt-BR" altLang="pt-BR" sz="2000" b="1" dirty="0">
              <a:solidFill>
                <a:srgbClr val="237DFF"/>
              </a:solidFill>
              <a:cs typeface="Calibri"/>
            </a:endParaRPr>
          </a:p>
        </p:txBody>
      </p:sp>
      <p:sp>
        <p:nvSpPr>
          <p:cNvPr id="12" name="Retângulo 12"/>
          <p:cNvSpPr/>
          <p:nvPr/>
        </p:nvSpPr>
        <p:spPr>
          <a:xfrm>
            <a:off x="4869901" y="1649365"/>
            <a:ext cx="98643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altLang="pt-BR" sz="1400" dirty="0" smtClean="0">
                <a:solidFill>
                  <a:schemeClr val="bg1"/>
                </a:solidFill>
                <a:cs typeface="Calibri"/>
              </a:rPr>
              <a:t>Depois</a:t>
            </a:r>
            <a:endParaRPr lang="pt-BR" altLang="pt-BR" sz="14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0" name="Retângulo 12"/>
          <p:cNvSpPr/>
          <p:nvPr/>
        </p:nvSpPr>
        <p:spPr>
          <a:xfrm>
            <a:off x="1633589" y="1629045"/>
            <a:ext cx="80355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altLang="pt-BR" sz="1400" dirty="0" smtClean="0">
                <a:solidFill>
                  <a:schemeClr val="bg1"/>
                </a:solidFill>
                <a:cs typeface="Calibri"/>
              </a:rPr>
              <a:t>Antes</a:t>
            </a:r>
            <a:endParaRPr lang="pt-BR" altLang="pt-BR" sz="14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4" name="Retângulo 21"/>
          <p:cNvSpPr/>
          <p:nvPr/>
        </p:nvSpPr>
        <p:spPr>
          <a:xfrm>
            <a:off x="386079" y="2349044"/>
            <a:ext cx="1951843" cy="12166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>
                <a:latin typeface="Calibri"/>
                <a:cs typeface="Calibri"/>
              </a:rPr>
              <a:t>Pessoa com Transtorno de Acumulação Compulsiva</a:t>
            </a:r>
            <a:endParaRPr lang="pt-BR" dirty="0">
              <a:latin typeface="Calibri"/>
              <a:cs typeface="Calibri"/>
            </a:endParaRPr>
          </a:p>
        </p:txBody>
      </p:sp>
      <p:pic>
        <p:nvPicPr>
          <p:cNvPr id="2" name="Picture 1" descr="lix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80" y="3708400"/>
            <a:ext cx="2520840" cy="15426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16277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0" grpId="0" animBg="1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2079360"/>
            <a:ext cx="3995372" cy="2988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20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194" y="2079360"/>
            <a:ext cx="3987106" cy="2990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17" name="Retângulo 12"/>
          <p:cNvSpPr/>
          <p:nvPr/>
        </p:nvSpPr>
        <p:spPr>
          <a:xfrm>
            <a:off x="734825" y="1740805"/>
            <a:ext cx="80355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altLang="pt-BR" sz="1400" dirty="0" smtClean="0">
                <a:solidFill>
                  <a:schemeClr val="bg1"/>
                </a:solidFill>
                <a:cs typeface="Calibri"/>
              </a:rPr>
              <a:t>Antes</a:t>
            </a:r>
            <a:endParaRPr lang="pt-BR" altLang="pt-BR" sz="14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8" name="Retângulo 12"/>
          <p:cNvSpPr/>
          <p:nvPr/>
        </p:nvSpPr>
        <p:spPr>
          <a:xfrm>
            <a:off x="4880061" y="1740805"/>
            <a:ext cx="98643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altLang="pt-BR" sz="1400" dirty="0" smtClean="0">
                <a:solidFill>
                  <a:schemeClr val="bg1"/>
                </a:solidFill>
                <a:cs typeface="Calibri"/>
              </a:rPr>
              <a:t>Depois</a:t>
            </a:r>
            <a:endParaRPr lang="pt-BR" altLang="pt-BR" sz="14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1" name="CaixaDeTexto 2"/>
          <p:cNvSpPr txBox="1">
            <a:spLocks noChangeArrowheads="1"/>
          </p:cNvSpPr>
          <p:nvPr/>
        </p:nvSpPr>
        <p:spPr bwMode="auto">
          <a:xfrm>
            <a:off x="396415" y="211895"/>
            <a:ext cx="305582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200" b="1" dirty="0" smtClean="0">
                <a:solidFill>
                  <a:schemeClr val="bg1"/>
                </a:solidFill>
                <a:latin typeface="Calibri"/>
                <a:cs typeface="Calibri"/>
              </a:rPr>
              <a:t>Programa Morar Melhor</a:t>
            </a:r>
            <a:endParaRPr lang="pt-BR" altLang="pt-BR" sz="22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Retângulo 12"/>
          <p:cNvSpPr/>
          <p:nvPr/>
        </p:nvSpPr>
        <p:spPr>
          <a:xfrm>
            <a:off x="405487" y="1024799"/>
            <a:ext cx="53830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2000" b="1" dirty="0">
                <a:solidFill>
                  <a:srgbClr val="FF6600"/>
                </a:solidFill>
                <a:cs typeface="Calibri"/>
              </a:rPr>
              <a:t>Bairro: </a:t>
            </a:r>
            <a:r>
              <a:rPr lang="pt-BR" altLang="pt-BR" sz="2000" b="1" dirty="0" smtClean="0">
                <a:solidFill>
                  <a:srgbClr val="237DFF"/>
                </a:solidFill>
                <a:cs typeface="Calibri"/>
              </a:rPr>
              <a:t>Liberdade</a:t>
            </a:r>
            <a:endParaRPr lang="pt-BR" altLang="pt-BR" sz="2000" b="1" dirty="0">
              <a:solidFill>
                <a:srgbClr val="237D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446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514" y="2079360"/>
            <a:ext cx="3987106" cy="298926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11" name="CaixaDeTexto 2"/>
          <p:cNvSpPr txBox="1">
            <a:spLocks noChangeArrowheads="1"/>
          </p:cNvSpPr>
          <p:nvPr/>
        </p:nvSpPr>
        <p:spPr bwMode="auto">
          <a:xfrm>
            <a:off x="396415" y="211895"/>
            <a:ext cx="305582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200" b="1" dirty="0" smtClean="0">
                <a:solidFill>
                  <a:schemeClr val="bg1"/>
                </a:solidFill>
                <a:latin typeface="Calibri"/>
                <a:cs typeface="Calibri"/>
              </a:rPr>
              <a:t>Programa Morar Melhor</a:t>
            </a:r>
            <a:endParaRPr lang="pt-BR" altLang="pt-BR" sz="22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Retângulo 12"/>
          <p:cNvSpPr/>
          <p:nvPr/>
        </p:nvSpPr>
        <p:spPr>
          <a:xfrm>
            <a:off x="405487" y="1024799"/>
            <a:ext cx="53830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2000" b="1" dirty="0">
                <a:solidFill>
                  <a:srgbClr val="FF6600"/>
                </a:solidFill>
                <a:cs typeface="Calibri"/>
              </a:rPr>
              <a:t>Bairro: </a:t>
            </a:r>
            <a:r>
              <a:rPr lang="pt-BR" altLang="pt-BR" sz="2000" b="1" dirty="0" smtClean="0">
                <a:solidFill>
                  <a:srgbClr val="237DFF"/>
                </a:solidFill>
                <a:cs typeface="Calibri"/>
              </a:rPr>
              <a:t>Novo Marotinho</a:t>
            </a:r>
            <a:endParaRPr lang="pt-BR" altLang="pt-BR" sz="2000" b="1" dirty="0">
              <a:solidFill>
                <a:srgbClr val="237DFF"/>
              </a:solidFill>
              <a:cs typeface="Calibri"/>
            </a:endParaRPr>
          </a:p>
        </p:txBody>
      </p:sp>
      <p:sp>
        <p:nvSpPr>
          <p:cNvPr id="18" name="Retângulo 12"/>
          <p:cNvSpPr/>
          <p:nvPr/>
        </p:nvSpPr>
        <p:spPr>
          <a:xfrm>
            <a:off x="4646381" y="1740805"/>
            <a:ext cx="98643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altLang="pt-BR" sz="1400" dirty="0" smtClean="0">
                <a:solidFill>
                  <a:schemeClr val="bg1"/>
                </a:solidFill>
                <a:cs typeface="Calibri"/>
              </a:rPr>
              <a:t>Depois</a:t>
            </a:r>
            <a:endParaRPr lang="pt-BR" altLang="pt-BR" sz="1400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8" name="Imagem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" y="2079360"/>
            <a:ext cx="2987040" cy="305109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17" name="Retângulo 12"/>
          <p:cNvSpPr/>
          <p:nvPr/>
        </p:nvSpPr>
        <p:spPr>
          <a:xfrm>
            <a:off x="831801" y="1740805"/>
            <a:ext cx="80355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altLang="pt-BR" sz="1400" dirty="0" smtClean="0">
                <a:solidFill>
                  <a:schemeClr val="bg1"/>
                </a:solidFill>
                <a:cs typeface="Calibri"/>
              </a:rPr>
              <a:t>Antes</a:t>
            </a:r>
            <a:endParaRPr lang="pt-BR" altLang="pt-BR" sz="1400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312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 animBg="1"/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2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048582"/>
            <a:ext cx="3995372" cy="30188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10" name="Imagem 21" descr="Z:\SEMPS_PROJ_ESPECIAIS\MORAR MELHOR\CADASTRO NAS POLIGONAIS\CLAUDIA - MORAR MELHOR\MORAR MLEHOR\massaranduba - gabriel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829" y="2048582"/>
            <a:ext cx="3938471" cy="30188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17" name="Retângulo 12"/>
          <p:cNvSpPr/>
          <p:nvPr/>
        </p:nvSpPr>
        <p:spPr>
          <a:xfrm>
            <a:off x="734825" y="1740805"/>
            <a:ext cx="80355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altLang="pt-BR" sz="1400" dirty="0" smtClean="0">
                <a:solidFill>
                  <a:schemeClr val="bg1"/>
                </a:solidFill>
                <a:cs typeface="Calibri"/>
              </a:rPr>
              <a:t>Antes</a:t>
            </a:r>
            <a:endParaRPr lang="pt-BR" altLang="pt-BR" sz="14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8" name="Retângulo 12"/>
          <p:cNvSpPr/>
          <p:nvPr/>
        </p:nvSpPr>
        <p:spPr>
          <a:xfrm>
            <a:off x="4880061" y="1740805"/>
            <a:ext cx="98643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altLang="pt-BR" sz="1400" dirty="0" smtClean="0">
                <a:solidFill>
                  <a:schemeClr val="bg1"/>
                </a:solidFill>
                <a:cs typeface="Calibri"/>
              </a:rPr>
              <a:t>Depois</a:t>
            </a:r>
            <a:endParaRPr lang="pt-BR" altLang="pt-BR" sz="14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1" name="CaixaDeTexto 2"/>
          <p:cNvSpPr txBox="1">
            <a:spLocks noChangeArrowheads="1"/>
          </p:cNvSpPr>
          <p:nvPr/>
        </p:nvSpPr>
        <p:spPr bwMode="auto">
          <a:xfrm>
            <a:off x="396415" y="211895"/>
            <a:ext cx="305582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200" b="1" dirty="0" smtClean="0">
                <a:solidFill>
                  <a:schemeClr val="bg1"/>
                </a:solidFill>
                <a:latin typeface="Calibri"/>
                <a:cs typeface="Calibri"/>
              </a:rPr>
              <a:t>Programa Morar Melhor</a:t>
            </a:r>
            <a:endParaRPr lang="pt-BR" altLang="pt-BR" sz="22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Retângulo 12"/>
          <p:cNvSpPr/>
          <p:nvPr/>
        </p:nvSpPr>
        <p:spPr>
          <a:xfrm>
            <a:off x="405487" y="1024799"/>
            <a:ext cx="53830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2000" b="1" dirty="0">
                <a:solidFill>
                  <a:srgbClr val="FF6600"/>
                </a:solidFill>
                <a:cs typeface="Calibri"/>
              </a:rPr>
              <a:t>Bairro: </a:t>
            </a:r>
            <a:r>
              <a:rPr lang="pt-BR" altLang="pt-BR" sz="2000" b="1" dirty="0" smtClean="0">
                <a:solidFill>
                  <a:srgbClr val="237DFF"/>
                </a:solidFill>
                <a:cs typeface="Calibri"/>
              </a:rPr>
              <a:t>Massaranduba</a:t>
            </a:r>
            <a:endParaRPr lang="pt-BR" altLang="pt-BR" sz="2000" b="1" dirty="0">
              <a:solidFill>
                <a:srgbClr val="237D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137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sa-lui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" y="2079360"/>
            <a:ext cx="2987040" cy="30562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13" name="Imagem 18" descr="Z:\SEMPS_PROJ_ESPECIAIS\MORAR MELHOR\IMÁGENS\17-02-2016 Morar melhor luis anselmo fotos\casa24\CAM0070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7" t="797" r="5065" b="-1"/>
          <a:stretch/>
        </p:blipFill>
        <p:spPr bwMode="auto">
          <a:xfrm>
            <a:off x="4480514" y="2079360"/>
            <a:ext cx="3987106" cy="298926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11" name="CaixaDeTexto 2"/>
          <p:cNvSpPr txBox="1">
            <a:spLocks noChangeArrowheads="1"/>
          </p:cNvSpPr>
          <p:nvPr/>
        </p:nvSpPr>
        <p:spPr bwMode="auto">
          <a:xfrm>
            <a:off x="396415" y="211895"/>
            <a:ext cx="305582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200" b="1" dirty="0" smtClean="0">
                <a:solidFill>
                  <a:schemeClr val="bg1"/>
                </a:solidFill>
                <a:latin typeface="Calibri"/>
                <a:cs typeface="Calibri"/>
              </a:rPr>
              <a:t>Programa Morar Melhor</a:t>
            </a:r>
            <a:endParaRPr lang="pt-BR" altLang="pt-BR" sz="22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Retângulo 12"/>
          <p:cNvSpPr/>
          <p:nvPr/>
        </p:nvSpPr>
        <p:spPr>
          <a:xfrm>
            <a:off x="405487" y="1024799"/>
            <a:ext cx="53830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2000" b="1" dirty="0">
                <a:solidFill>
                  <a:srgbClr val="FF6600"/>
                </a:solidFill>
                <a:cs typeface="Calibri"/>
              </a:rPr>
              <a:t>Bairro: </a:t>
            </a:r>
            <a:r>
              <a:rPr lang="pt-BR" altLang="pt-BR" sz="2000" b="1" dirty="0" smtClean="0">
                <a:solidFill>
                  <a:srgbClr val="237DFF"/>
                </a:solidFill>
                <a:cs typeface="Calibri"/>
              </a:rPr>
              <a:t>Luís Anselmo</a:t>
            </a:r>
            <a:endParaRPr lang="pt-BR" altLang="pt-BR" sz="2000" b="1" dirty="0">
              <a:solidFill>
                <a:srgbClr val="237DFF"/>
              </a:solidFill>
              <a:cs typeface="Calibri"/>
            </a:endParaRPr>
          </a:p>
        </p:txBody>
      </p:sp>
      <p:sp>
        <p:nvSpPr>
          <p:cNvPr id="18" name="Retângulo 12"/>
          <p:cNvSpPr/>
          <p:nvPr/>
        </p:nvSpPr>
        <p:spPr>
          <a:xfrm>
            <a:off x="4646381" y="1740805"/>
            <a:ext cx="98643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altLang="pt-BR" sz="1400" dirty="0" smtClean="0">
                <a:solidFill>
                  <a:schemeClr val="bg1"/>
                </a:solidFill>
                <a:cs typeface="Calibri"/>
              </a:rPr>
              <a:t>Depois</a:t>
            </a:r>
            <a:endParaRPr lang="pt-BR" altLang="pt-BR" sz="14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7" name="Retângulo 12"/>
          <p:cNvSpPr/>
          <p:nvPr/>
        </p:nvSpPr>
        <p:spPr>
          <a:xfrm>
            <a:off x="831801" y="1740805"/>
            <a:ext cx="80355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altLang="pt-BR" sz="1400" dirty="0" smtClean="0">
                <a:solidFill>
                  <a:schemeClr val="bg1"/>
                </a:solidFill>
                <a:cs typeface="Calibri"/>
              </a:rPr>
              <a:t>Antes</a:t>
            </a:r>
            <a:endParaRPr lang="pt-BR" altLang="pt-BR" sz="1400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959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 animBg="1"/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gradFill>
            <a:gsLst>
              <a:gs pos="0">
                <a:srgbClr val="161F56"/>
              </a:gs>
              <a:gs pos="100000">
                <a:srgbClr val="00478B"/>
              </a:gs>
            </a:gsLst>
            <a:lin ang="108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refeitur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508" y="1484189"/>
            <a:ext cx="2727644" cy="2482462"/>
          </a:xfrm>
          <a:prstGeom prst="rect">
            <a:avLst/>
          </a:prstGeom>
        </p:spPr>
      </p:pic>
      <p:sp>
        <p:nvSpPr>
          <p:cNvPr id="7" name="CaixaDeTexto 3"/>
          <p:cNvSpPr txBox="1">
            <a:spLocks noChangeArrowheads="1"/>
          </p:cNvSpPr>
          <p:nvPr/>
        </p:nvSpPr>
        <p:spPr bwMode="auto">
          <a:xfrm>
            <a:off x="2654225" y="4734076"/>
            <a:ext cx="38888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4625" indent="-15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31825" indent="-174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algn="ctr"/>
            <a:r>
              <a:rPr lang="pt-BR" sz="1200" i="1" dirty="0" smtClean="0">
                <a:solidFill>
                  <a:schemeClr val="bg1"/>
                </a:solidFill>
                <a:latin typeface="Calibri"/>
                <a:cs typeface="Calibri"/>
              </a:rPr>
              <a:t>Prefeito: Antonio Carlos </a:t>
            </a:r>
            <a:r>
              <a:rPr lang="pt-BR" sz="1200" i="1" dirty="0">
                <a:solidFill>
                  <a:schemeClr val="bg1"/>
                </a:solidFill>
                <a:latin typeface="Calibri"/>
                <a:cs typeface="Calibri"/>
              </a:rPr>
              <a:t>Peixoto de Magalhães Neto</a:t>
            </a:r>
          </a:p>
          <a:p>
            <a:pPr marL="0" algn="ctr"/>
            <a:r>
              <a:rPr lang="pt-BR" sz="1200" i="1" dirty="0" smtClean="0">
                <a:solidFill>
                  <a:schemeClr val="bg1"/>
                </a:solidFill>
                <a:latin typeface="Calibri"/>
                <a:cs typeface="Calibri"/>
              </a:rPr>
              <a:t>Vice-Prefeito: Bruno Soares Reis</a:t>
            </a:r>
            <a:endParaRPr lang="pt-BR" sz="1200" i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238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cm-em-sca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63" y="1403335"/>
            <a:ext cx="3826702" cy="3361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11" name="CaixaDeTexto 2"/>
          <p:cNvSpPr txBox="1">
            <a:spLocks noChangeArrowheads="1"/>
          </p:cNvSpPr>
          <p:nvPr/>
        </p:nvSpPr>
        <p:spPr bwMode="auto">
          <a:xfrm>
            <a:off x="396415" y="211895"/>
            <a:ext cx="48469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200" b="1" dirty="0" smtClean="0">
                <a:solidFill>
                  <a:schemeClr val="bg1"/>
                </a:solidFill>
                <a:latin typeface="Calibri"/>
                <a:cs typeface="Calibri"/>
              </a:rPr>
              <a:t>Surgimento do Programa Morar Melhor</a:t>
            </a:r>
            <a:endParaRPr lang="pt-BR" altLang="pt-BR" sz="22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0" name="CaixaDeTexto 3"/>
          <p:cNvSpPr txBox="1">
            <a:spLocks noChangeArrowheads="1"/>
          </p:cNvSpPr>
          <p:nvPr/>
        </p:nvSpPr>
        <p:spPr bwMode="auto">
          <a:xfrm>
            <a:off x="4560199" y="1359245"/>
            <a:ext cx="3976016" cy="343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4625" indent="-15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31825" indent="-174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>
              <a:lnSpc>
                <a:spcPct val="110000"/>
              </a:lnSpc>
            </a:pPr>
            <a:r>
              <a:rPr lang="pt-BR" altLang="pt-BR" dirty="0">
                <a:latin typeface="Calibri"/>
                <a:cs typeface="Calibri"/>
              </a:rPr>
              <a:t>Diante deste cenário, </a:t>
            </a:r>
            <a:r>
              <a:rPr lang="pt-BR" altLang="pt-BR" dirty="0">
                <a:solidFill>
                  <a:prstClr val="black"/>
                </a:solidFill>
                <a:latin typeface="Calibri"/>
                <a:cs typeface="Calibri"/>
              </a:rPr>
              <a:t>a partir das andanças do Prefeito ACM Neto,</a:t>
            </a:r>
            <a:r>
              <a:rPr lang="pt-BR" altLang="pt-BR" dirty="0">
                <a:latin typeface="Calibri"/>
                <a:cs typeface="Calibri"/>
              </a:rPr>
              <a:t> constatando as dificuldades das pessoas mais vulneráveis em </a:t>
            </a:r>
            <a:r>
              <a:rPr lang="pt-BR" altLang="pt-BR" dirty="0" smtClean="0">
                <a:latin typeface="Calibri"/>
                <a:cs typeface="Calibri"/>
              </a:rPr>
              <a:t>ter dinheiro </a:t>
            </a:r>
            <a:r>
              <a:rPr lang="pt-BR" altLang="pt-BR" dirty="0">
                <a:latin typeface="Calibri"/>
                <a:cs typeface="Calibri"/>
              </a:rPr>
              <a:t>para reformar suas casas, nasceu o maior programa de melhoria habitacional que Salvador já recebeu, o </a:t>
            </a:r>
            <a:r>
              <a:rPr lang="pt-BR" altLang="pt-BR" b="1" dirty="0">
                <a:latin typeface="Calibri"/>
                <a:cs typeface="Calibri"/>
              </a:rPr>
              <a:t>PROGRAMA MORAR </a:t>
            </a:r>
            <a:r>
              <a:rPr lang="pt-BR" altLang="pt-BR" b="1" dirty="0" smtClean="0">
                <a:latin typeface="Calibri"/>
                <a:cs typeface="Calibri"/>
              </a:rPr>
              <a:t>MELHOR</a:t>
            </a:r>
            <a:r>
              <a:rPr lang="pt-BR" altLang="pt-BR" dirty="0" smtClean="0">
                <a:latin typeface="Calibri"/>
                <a:cs typeface="Calibri"/>
              </a:rPr>
              <a:t>,</a:t>
            </a:r>
            <a:r>
              <a:rPr lang="pt-BR" altLang="pt-BR" b="1" dirty="0" smtClean="0">
                <a:latin typeface="Calibri"/>
                <a:cs typeface="Calibri"/>
              </a:rPr>
              <a:t> </a:t>
            </a:r>
            <a:r>
              <a:rPr lang="pt-BR" altLang="pt-BR" dirty="0" smtClean="0">
                <a:latin typeface="Calibri"/>
                <a:cs typeface="Calibri"/>
              </a:rPr>
              <a:t>que </a:t>
            </a:r>
            <a:r>
              <a:rPr lang="pt-BR" altLang="pt-BR" dirty="0">
                <a:latin typeface="Calibri"/>
                <a:cs typeface="Calibri"/>
              </a:rPr>
              <a:t>foi idealizado como forma de garantir ao cidadão aquilo que ele tem de mais importante em sua vida: </a:t>
            </a:r>
            <a:r>
              <a:rPr lang="pt-BR" altLang="pt-BR" b="1" dirty="0">
                <a:latin typeface="Calibri"/>
                <a:cs typeface="Calibri"/>
              </a:rPr>
              <a:t>DIGNIDADE</a:t>
            </a:r>
            <a:r>
              <a:rPr lang="pt-BR" altLang="pt-BR" dirty="0">
                <a:latin typeface="Calibri"/>
                <a:cs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416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15" y="1124045"/>
            <a:ext cx="2986820" cy="418963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11" name="CaixaDeTexto 2"/>
          <p:cNvSpPr txBox="1">
            <a:spLocks noChangeArrowheads="1"/>
          </p:cNvSpPr>
          <p:nvPr/>
        </p:nvSpPr>
        <p:spPr bwMode="auto">
          <a:xfrm>
            <a:off x="396415" y="211895"/>
            <a:ext cx="305582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200" b="1" dirty="0" smtClean="0">
                <a:solidFill>
                  <a:schemeClr val="bg1"/>
                </a:solidFill>
                <a:latin typeface="Calibri"/>
                <a:cs typeface="Calibri"/>
              </a:rPr>
              <a:t>Programa Morar Melhor</a:t>
            </a:r>
            <a:endParaRPr lang="pt-BR" altLang="pt-BR" sz="22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0" name="CaixaDeTexto 3"/>
          <p:cNvSpPr txBox="1">
            <a:spLocks noChangeArrowheads="1"/>
          </p:cNvSpPr>
          <p:nvPr/>
        </p:nvSpPr>
        <p:spPr bwMode="auto">
          <a:xfrm>
            <a:off x="3774803" y="1486965"/>
            <a:ext cx="4505597" cy="3319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4625" indent="-15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31825" indent="-174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>
              <a:lnSpc>
                <a:spcPct val="130000"/>
              </a:lnSpc>
            </a:pPr>
            <a:r>
              <a:rPr lang="pt-BR" altLang="pt-BR" dirty="0">
                <a:latin typeface="Calibri"/>
                <a:cs typeface="Calibri"/>
              </a:rPr>
              <a:t>Como forma de enfrentar estes problemas, o </a:t>
            </a:r>
            <a:r>
              <a:rPr lang="pt-BR" altLang="pt-BR" b="1" dirty="0">
                <a:latin typeface="Calibri"/>
                <a:cs typeface="Calibri"/>
              </a:rPr>
              <a:t>PROGRAMA</a:t>
            </a:r>
            <a:r>
              <a:rPr lang="pt-BR" altLang="pt-BR" dirty="0">
                <a:latin typeface="Calibri"/>
                <a:cs typeface="Calibri"/>
              </a:rPr>
              <a:t> </a:t>
            </a:r>
            <a:r>
              <a:rPr lang="pt-BR" altLang="pt-BR" b="1" dirty="0">
                <a:latin typeface="Calibri"/>
                <a:cs typeface="Calibri"/>
              </a:rPr>
              <a:t>MORAR MELHOR </a:t>
            </a:r>
            <a:r>
              <a:rPr lang="pt-BR" altLang="pt-BR" dirty="0">
                <a:latin typeface="Calibri"/>
                <a:cs typeface="Calibri"/>
              </a:rPr>
              <a:t>tem o intuito de recuperar e melhorar as unidades habitacionais nos 160 bairros e 03 ilhas da Cidade do Salvador. </a:t>
            </a:r>
          </a:p>
          <a:p>
            <a:pPr marL="0">
              <a:lnSpc>
                <a:spcPct val="130000"/>
              </a:lnSpc>
            </a:pPr>
            <a:r>
              <a:rPr lang="pt-BR" altLang="pt-BR" dirty="0">
                <a:latin typeface="Calibri"/>
                <a:cs typeface="Calibri"/>
              </a:rPr>
              <a:t>O programa terá duração de 05 anos e visa beneficiar 100 mil unidades em toda a cidade, proporcionando assim, melhor qualidade de vida aos seus munícipes</a:t>
            </a:r>
            <a:r>
              <a:rPr lang="pt-BR" altLang="pt-BR" dirty="0" smtClean="0">
                <a:latin typeface="Calibri"/>
                <a:cs typeface="Calibri"/>
              </a:rPr>
              <a:t>.</a:t>
            </a:r>
            <a:endParaRPr lang="pt-BR" altLang="pt-BR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449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2"/>
          <p:cNvSpPr txBox="1">
            <a:spLocks noChangeArrowheads="1"/>
          </p:cNvSpPr>
          <p:nvPr/>
        </p:nvSpPr>
        <p:spPr bwMode="auto">
          <a:xfrm>
            <a:off x="396415" y="211895"/>
            <a:ext cx="119126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200" b="1" dirty="0" smtClean="0">
                <a:solidFill>
                  <a:schemeClr val="bg1"/>
                </a:solidFill>
                <a:latin typeface="Calibri"/>
                <a:cs typeface="Calibri"/>
              </a:rPr>
              <a:t>Objetivo</a:t>
            </a:r>
            <a:endParaRPr lang="pt-BR" altLang="pt-BR" sz="22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Retângulo 12"/>
          <p:cNvSpPr/>
          <p:nvPr/>
        </p:nvSpPr>
        <p:spPr>
          <a:xfrm>
            <a:off x="405486" y="1011098"/>
            <a:ext cx="30688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2000" b="1" dirty="0" smtClean="0">
                <a:solidFill>
                  <a:srgbClr val="FF6600"/>
                </a:solidFill>
                <a:latin typeface="Calibri"/>
                <a:cs typeface="Calibri"/>
              </a:rPr>
              <a:t>Objetivo Geral:</a:t>
            </a:r>
          </a:p>
        </p:txBody>
      </p:sp>
      <p:sp>
        <p:nvSpPr>
          <p:cNvPr id="10" name="CaixaDeTexto 3"/>
          <p:cNvSpPr txBox="1">
            <a:spLocks noChangeArrowheads="1"/>
          </p:cNvSpPr>
          <p:nvPr/>
        </p:nvSpPr>
        <p:spPr bwMode="auto">
          <a:xfrm>
            <a:off x="405486" y="1402296"/>
            <a:ext cx="748665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4625" indent="-15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31825" indent="-174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Clr>
                <a:srgbClr val="FF6600"/>
              </a:buClr>
              <a:buSzPct val="150000"/>
            </a:pPr>
            <a:r>
              <a:rPr lang="pt-BR" altLang="pt-BR" sz="1600" dirty="0">
                <a:latin typeface="Calibri"/>
                <a:cs typeface="Calibri"/>
              </a:rPr>
              <a:t>O programa de Melhorias Habitacionais nos Bairros e Ilhas de Salvador, tem por objetivo realizar intervenções nas residências precárias, visando a requalificação das unidades e revitalização de </a:t>
            </a:r>
            <a:r>
              <a:rPr lang="pt-BR" altLang="pt-BR" sz="1600" dirty="0" smtClean="0">
                <a:latin typeface="Calibri"/>
                <a:cs typeface="Calibri"/>
              </a:rPr>
              <a:t>polígonos.</a:t>
            </a:r>
            <a:endParaRPr lang="pt-BR" altLang="pt-BR" sz="1600" dirty="0">
              <a:latin typeface="Calibri"/>
              <a:cs typeface="Calibri"/>
            </a:endParaRPr>
          </a:p>
        </p:txBody>
      </p:sp>
      <p:sp>
        <p:nvSpPr>
          <p:cNvPr id="8" name="Retângulo 12"/>
          <p:cNvSpPr/>
          <p:nvPr/>
        </p:nvSpPr>
        <p:spPr>
          <a:xfrm>
            <a:off x="405486" y="2426102"/>
            <a:ext cx="30688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2000" b="1" dirty="0" smtClean="0">
                <a:solidFill>
                  <a:srgbClr val="FF6600"/>
                </a:solidFill>
                <a:latin typeface="Calibri"/>
                <a:cs typeface="Calibri"/>
              </a:rPr>
              <a:t>Objetivos Específicos: </a:t>
            </a:r>
          </a:p>
        </p:txBody>
      </p:sp>
      <p:sp>
        <p:nvSpPr>
          <p:cNvPr id="12" name="CaixaDeTexto 3"/>
          <p:cNvSpPr txBox="1">
            <a:spLocks noChangeArrowheads="1"/>
          </p:cNvSpPr>
          <p:nvPr/>
        </p:nvSpPr>
        <p:spPr bwMode="auto">
          <a:xfrm>
            <a:off x="405485" y="2889868"/>
            <a:ext cx="702401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4625" indent="-15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31825" indent="-174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Clr>
                <a:srgbClr val="FF6600"/>
              </a:buClr>
              <a:buSzPct val="115000"/>
            </a:pPr>
            <a:r>
              <a:rPr lang="pt-BR" altLang="pt-BR" sz="1600" dirty="0">
                <a:latin typeface="Calibri"/>
                <a:cs typeface="Calibri"/>
              </a:rPr>
              <a:t>Recuperar componentes das edificações para melhor </a:t>
            </a:r>
            <a:endParaRPr lang="pt-BR" altLang="pt-BR" sz="1600" dirty="0" smtClean="0">
              <a:latin typeface="Calibri"/>
              <a:cs typeface="Calibri"/>
            </a:endParaRPr>
          </a:p>
          <a:p>
            <a:pPr marL="0" indent="0">
              <a:buClr>
                <a:srgbClr val="FF6600"/>
              </a:buClr>
              <a:buSzPct val="115000"/>
            </a:pPr>
            <a:r>
              <a:rPr lang="pt-BR" altLang="pt-BR" sz="1600" dirty="0" smtClean="0">
                <a:latin typeface="Calibri"/>
                <a:cs typeface="Calibri"/>
              </a:rPr>
              <a:t>conforto </a:t>
            </a:r>
            <a:r>
              <a:rPr lang="pt-BR" altLang="pt-BR" sz="1600" dirty="0">
                <a:latin typeface="Calibri"/>
                <a:cs typeface="Calibri"/>
              </a:rPr>
              <a:t>funcional</a:t>
            </a:r>
            <a:r>
              <a:rPr lang="pt-BR" altLang="pt-BR" sz="1600" dirty="0" smtClean="0">
                <a:latin typeface="Calibri"/>
                <a:cs typeface="Calibri"/>
              </a:rPr>
              <a:t>, de </a:t>
            </a:r>
            <a:r>
              <a:rPr lang="pt-BR" altLang="pt-BR" sz="1600" dirty="0">
                <a:latin typeface="Calibri"/>
                <a:cs typeface="Calibri"/>
              </a:rPr>
              <a:t>salubridade e estética</a:t>
            </a:r>
            <a:r>
              <a:rPr lang="pt-BR" altLang="pt-BR" sz="1600" dirty="0" smtClean="0">
                <a:latin typeface="Calibri"/>
                <a:cs typeface="Calibri"/>
              </a:rPr>
              <a:t>;</a:t>
            </a:r>
            <a:endParaRPr lang="pt-BR" altLang="pt-BR" sz="1600" dirty="0">
              <a:latin typeface="Calibri"/>
              <a:cs typeface="Calibri"/>
            </a:endParaRPr>
          </a:p>
        </p:txBody>
      </p:sp>
      <p:sp>
        <p:nvSpPr>
          <p:cNvPr id="13" name="CaixaDeTexto 3"/>
          <p:cNvSpPr txBox="1">
            <a:spLocks noChangeArrowheads="1"/>
          </p:cNvSpPr>
          <p:nvPr/>
        </p:nvSpPr>
        <p:spPr bwMode="auto">
          <a:xfrm>
            <a:off x="405485" y="4903717"/>
            <a:ext cx="852080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4625" indent="-15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31825" indent="-174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Clr>
                <a:srgbClr val="FF6600"/>
              </a:buClr>
              <a:buSzPct val="115000"/>
            </a:pPr>
            <a:r>
              <a:rPr lang="pt-BR" altLang="pt-BR" sz="1600" dirty="0" smtClean="0">
                <a:latin typeface="Calibri"/>
                <a:cs typeface="Calibri"/>
              </a:rPr>
              <a:t>Prestar </a:t>
            </a:r>
            <a:r>
              <a:rPr lang="pt-BR" altLang="pt-BR" sz="1600" dirty="0">
                <a:latin typeface="Calibri"/>
                <a:cs typeface="Calibri"/>
              </a:rPr>
              <a:t>assistência técnica nas áreas de arquitetura e construção civil.</a:t>
            </a:r>
            <a:endParaRPr lang="pt-BR" altLang="pt-BR" sz="1600" dirty="0">
              <a:solidFill>
                <a:schemeClr val="tx2"/>
              </a:solidFill>
              <a:latin typeface="Calibri"/>
              <a:cs typeface="Calibri"/>
            </a:endParaRPr>
          </a:p>
        </p:txBody>
      </p:sp>
      <p:sp>
        <p:nvSpPr>
          <p:cNvPr id="15" name="CaixaDeTexto 3"/>
          <p:cNvSpPr txBox="1">
            <a:spLocks noChangeArrowheads="1"/>
          </p:cNvSpPr>
          <p:nvPr/>
        </p:nvSpPr>
        <p:spPr bwMode="auto">
          <a:xfrm>
            <a:off x="405486" y="3651867"/>
            <a:ext cx="592637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4625" indent="-15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31825" indent="-174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Clr>
                <a:srgbClr val="FF6600"/>
              </a:buClr>
              <a:buSzPct val="115000"/>
            </a:pPr>
            <a:r>
              <a:rPr lang="pt-BR" altLang="pt-BR" sz="1600" dirty="0">
                <a:latin typeface="Calibri"/>
                <a:cs typeface="Calibri"/>
              </a:rPr>
              <a:t>Resgatar a cidadania e a autoestima da população residente nas áreas </a:t>
            </a:r>
            <a:r>
              <a:rPr lang="pt-BR" altLang="pt-BR" sz="1600" dirty="0" smtClean="0">
                <a:latin typeface="Calibri"/>
                <a:cs typeface="Calibri"/>
              </a:rPr>
              <a:t>de </a:t>
            </a:r>
            <a:r>
              <a:rPr lang="pt-BR" altLang="pt-BR" sz="1600" dirty="0">
                <a:latin typeface="Calibri"/>
                <a:cs typeface="Calibri"/>
              </a:rPr>
              <a:t>intervenção;</a:t>
            </a:r>
          </a:p>
        </p:txBody>
      </p:sp>
      <p:sp>
        <p:nvSpPr>
          <p:cNvPr id="16" name="CaixaDeTexto 3"/>
          <p:cNvSpPr txBox="1">
            <a:spLocks noChangeArrowheads="1"/>
          </p:cNvSpPr>
          <p:nvPr/>
        </p:nvSpPr>
        <p:spPr bwMode="auto">
          <a:xfrm>
            <a:off x="405485" y="4411600"/>
            <a:ext cx="852080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4625" indent="-15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31825" indent="-174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Clr>
                <a:srgbClr val="FF6600"/>
              </a:buClr>
              <a:buSzPct val="115000"/>
            </a:pPr>
            <a:r>
              <a:rPr lang="pt-BR" altLang="pt-BR" sz="1600" dirty="0" smtClean="0">
                <a:latin typeface="Calibri"/>
                <a:cs typeface="Calibri"/>
              </a:rPr>
              <a:t>Melhorar </a:t>
            </a:r>
            <a:r>
              <a:rPr lang="pt-BR" altLang="pt-BR" sz="1600" dirty="0">
                <a:latin typeface="Calibri"/>
                <a:cs typeface="Calibri"/>
              </a:rPr>
              <a:t>a saúde da população local promovendo maior salubridade das edificações</a:t>
            </a:r>
            <a:r>
              <a:rPr lang="pt-BR" altLang="pt-BR" sz="1600" dirty="0" smtClean="0">
                <a:latin typeface="Calibri"/>
                <a:cs typeface="Calibri"/>
              </a:rPr>
              <a:t>;</a:t>
            </a:r>
            <a:endParaRPr lang="pt-BR" altLang="pt-BR" sz="1600" dirty="0">
              <a:latin typeface="Calibri"/>
              <a:cs typeface="Calibri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17071" y="3588370"/>
            <a:ext cx="7502072" cy="0"/>
          </a:xfrm>
          <a:prstGeom prst="line">
            <a:avLst/>
          </a:prstGeom>
          <a:ln w="12700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17071" y="4341299"/>
            <a:ext cx="7502072" cy="0"/>
          </a:xfrm>
          <a:prstGeom prst="line">
            <a:avLst/>
          </a:prstGeom>
          <a:ln w="12700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17071" y="4858362"/>
            <a:ext cx="7502072" cy="0"/>
          </a:xfrm>
          <a:prstGeom prst="line">
            <a:avLst/>
          </a:prstGeom>
          <a:ln w="12700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67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8" grpId="0"/>
      <p:bldP spid="12" grpId="0"/>
      <p:bldP spid="13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2"/>
          <p:cNvSpPr txBox="1">
            <a:spLocks noChangeArrowheads="1"/>
          </p:cNvSpPr>
          <p:nvPr/>
        </p:nvSpPr>
        <p:spPr bwMode="auto">
          <a:xfrm>
            <a:off x="396415" y="211895"/>
            <a:ext cx="247654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200" b="1" dirty="0" smtClean="0">
                <a:solidFill>
                  <a:schemeClr val="bg1"/>
                </a:solidFill>
                <a:latin typeface="Calibri"/>
                <a:cs typeface="Calibri"/>
              </a:rPr>
              <a:t>Serviços Oferecidos</a:t>
            </a:r>
            <a:endParaRPr lang="pt-BR" altLang="pt-BR" sz="22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Retângulo 12"/>
          <p:cNvSpPr/>
          <p:nvPr/>
        </p:nvSpPr>
        <p:spPr>
          <a:xfrm>
            <a:off x="405486" y="1301376"/>
            <a:ext cx="30688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2000" b="1" dirty="0">
                <a:solidFill>
                  <a:srgbClr val="FF6600"/>
                </a:solidFill>
                <a:cs typeface="Calibri"/>
              </a:rPr>
              <a:t>Valor de até </a:t>
            </a:r>
            <a:r>
              <a:rPr lang="pt-BR" altLang="pt-BR" sz="2000" b="1" dirty="0" smtClean="0">
                <a:solidFill>
                  <a:srgbClr val="FF6600"/>
                </a:solidFill>
                <a:cs typeface="Calibri"/>
              </a:rPr>
              <a:t>R</a:t>
            </a:r>
            <a:r>
              <a:rPr lang="pt-BR" altLang="pt-BR" sz="2000" b="1" dirty="0">
                <a:solidFill>
                  <a:srgbClr val="FF6600"/>
                </a:solidFill>
                <a:cs typeface="Calibri"/>
              </a:rPr>
              <a:t>$5.000,00 por residência:</a:t>
            </a:r>
          </a:p>
        </p:txBody>
      </p:sp>
      <p:pic>
        <p:nvPicPr>
          <p:cNvPr id="7" name="Imagem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1" t="12421" r="1"/>
          <a:stretch/>
        </p:blipFill>
        <p:spPr>
          <a:xfrm>
            <a:off x="4644572" y="2563159"/>
            <a:ext cx="3846285" cy="25485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8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770" y="997897"/>
            <a:ext cx="2612570" cy="1741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13" name="CaixaDeTexto 3"/>
          <p:cNvSpPr txBox="1">
            <a:spLocks noChangeArrowheads="1"/>
          </p:cNvSpPr>
          <p:nvPr/>
        </p:nvSpPr>
        <p:spPr bwMode="auto">
          <a:xfrm>
            <a:off x="405486" y="2282210"/>
            <a:ext cx="39760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4625" indent="-15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31825" indent="-174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0" indent="0"/>
            <a:r>
              <a:rPr lang="pt-BR" altLang="pt-BR" dirty="0">
                <a:solidFill>
                  <a:prstClr val="black"/>
                </a:solidFill>
                <a:latin typeface="Calibri"/>
                <a:cs typeface="Calibri"/>
              </a:rPr>
              <a:t>Instalações sanitárias; </a:t>
            </a:r>
          </a:p>
        </p:txBody>
      </p:sp>
      <p:sp>
        <p:nvSpPr>
          <p:cNvPr id="15" name="CaixaDeTexto 3"/>
          <p:cNvSpPr txBox="1">
            <a:spLocks noChangeArrowheads="1"/>
          </p:cNvSpPr>
          <p:nvPr/>
        </p:nvSpPr>
        <p:spPr bwMode="auto">
          <a:xfrm>
            <a:off x="406854" y="2836208"/>
            <a:ext cx="39760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4625" indent="-15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31825" indent="-174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0" indent="0"/>
            <a:r>
              <a:rPr lang="pt-BR" altLang="pt-BR" dirty="0" smtClean="0">
                <a:solidFill>
                  <a:prstClr val="black"/>
                </a:solidFill>
                <a:latin typeface="Calibri"/>
                <a:cs typeface="Calibri"/>
              </a:rPr>
              <a:t>Pintura </a:t>
            </a:r>
            <a:r>
              <a:rPr lang="pt-BR" altLang="pt-BR" dirty="0">
                <a:solidFill>
                  <a:prstClr val="black"/>
                </a:solidFill>
                <a:latin typeface="Calibri"/>
                <a:cs typeface="Calibri"/>
              </a:rPr>
              <a:t>e Reboco</a:t>
            </a:r>
            <a:r>
              <a:rPr lang="pt-BR" altLang="pt-BR" dirty="0" smtClean="0">
                <a:solidFill>
                  <a:prstClr val="black"/>
                </a:solidFill>
                <a:latin typeface="Calibri"/>
                <a:cs typeface="Calibri"/>
              </a:rPr>
              <a:t>;</a:t>
            </a:r>
            <a:endParaRPr lang="pt-BR" altLang="pt-BR" sz="2000" dirty="0">
              <a:latin typeface="Calibri"/>
              <a:cs typeface="Calibri"/>
            </a:endParaRPr>
          </a:p>
        </p:txBody>
      </p:sp>
      <p:sp>
        <p:nvSpPr>
          <p:cNvPr id="16" name="CaixaDeTexto 3"/>
          <p:cNvSpPr txBox="1">
            <a:spLocks noChangeArrowheads="1"/>
          </p:cNvSpPr>
          <p:nvPr/>
        </p:nvSpPr>
        <p:spPr bwMode="auto">
          <a:xfrm>
            <a:off x="405486" y="3927679"/>
            <a:ext cx="39760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4625" indent="-15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31825" indent="-174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0" indent="0"/>
            <a:r>
              <a:rPr lang="pt-BR" altLang="pt-BR" dirty="0" smtClean="0">
                <a:solidFill>
                  <a:prstClr val="black"/>
                </a:solidFill>
                <a:latin typeface="Calibri"/>
                <a:cs typeface="Calibri"/>
              </a:rPr>
              <a:t>Troca </a:t>
            </a:r>
            <a:r>
              <a:rPr lang="pt-BR" altLang="pt-BR" dirty="0">
                <a:solidFill>
                  <a:prstClr val="black"/>
                </a:solidFill>
                <a:latin typeface="Calibri"/>
                <a:cs typeface="Calibri"/>
              </a:rPr>
              <a:t>de Esquadrias (</a:t>
            </a:r>
            <a:r>
              <a:rPr lang="pt-BR" dirty="0">
                <a:solidFill>
                  <a:prstClr val="black"/>
                </a:solidFill>
                <a:latin typeface="Calibri"/>
                <a:cs typeface="Calibri"/>
              </a:rPr>
              <a:t>portas, janelas, portões, venezianas)</a:t>
            </a:r>
            <a:r>
              <a:rPr lang="pt-BR" dirty="0" smtClean="0">
                <a:solidFill>
                  <a:prstClr val="black"/>
                </a:solidFill>
                <a:latin typeface="Calibri"/>
                <a:cs typeface="Calibri"/>
              </a:rPr>
              <a:t>.</a:t>
            </a:r>
            <a:endParaRPr lang="pt-BR" altLang="pt-BR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7" name="CaixaDeTexto 3"/>
          <p:cNvSpPr txBox="1">
            <a:spLocks noChangeArrowheads="1"/>
          </p:cNvSpPr>
          <p:nvPr/>
        </p:nvSpPr>
        <p:spPr bwMode="auto">
          <a:xfrm>
            <a:off x="406854" y="3374369"/>
            <a:ext cx="39760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4625" indent="-15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31825" indent="-174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pt-BR" altLang="pt-BR" dirty="0" smtClean="0">
                <a:solidFill>
                  <a:prstClr val="black"/>
                </a:solidFill>
                <a:latin typeface="Calibri"/>
                <a:cs typeface="Calibri"/>
              </a:rPr>
              <a:t>Recuperação </a:t>
            </a:r>
            <a:r>
              <a:rPr lang="pt-BR" altLang="pt-BR" dirty="0">
                <a:solidFill>
                  <a:prstClr val="black"/>
                </a:solidFill>
                <a:latin typeface="Calibri"/>
                <a:cs typeface="Calibri"/>
              </a:rPr>
              <a:t>ou troca de Telhado</a:t>
            </a:r>
            <a:r>
              <a:rPr lang="pt-BR" altLang="pt-BR" dirty="0" smtClean="0">
                <a:solidFill>
                  <a:prstClr val="black"/>
                </a:solidFill>
                <a:latin typeface="Calibri"/>
                <a:cs typeface="Calibri"/>
              </a:rPr>
              <a:t>;</a:t>
            </a:r>
            <a:endParaRPr lang="pt-BR" altLang="pt-BR" sz="2000" dirty="0">
              <a:latin typeface="Calibri"/>
              <a:cs typeface="Calibri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517071" y="2768795"/>
            <a:ext cx="3492500" cy="0"/>
          </a:xfrm>
          <a:prstGeom prst="line">
            <a:avLst/>
          </a:prstGeom>
          <a:ln w="12700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17071" y="3304009"/>
            <a:ext cx="3492500" cy="0"/>
          </a:xfrm>
          <a:prstGeom prst="line">
            <a:avLst/>
          </a:prstGeom>
          <a:ln w="12700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17071" y="3891395"/>
            <a:ext cx="3492500" cy="0"/>
          </a:xfrm>
          <a:prstGeom prst="line">
            <a:avLst/>
          </a:prstGeom>
          <a:ln w="12700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974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2"/>
          <p:cNvSpPr txBox="1">
            <a:spLocks noChangeArrowheads="1"/>
          </p:cNvSpPr>
          <p:nvPr/>
        </p:nvSpPr>
        <p:spPr bwMode="auto">
          <a:xfrm>
            <a:off x="396415" y="211895"/>
            <a:ext cx="569126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200" b="1" dirty="0">
                <a:solidFill>
                  <a:schemeClr val="bg1"/>
                </a:solidFill>
                <a:latin typeface="Calibri"/>
                <a:cs typeface="Calibri"/>
              </a:rPr>
              <a:t>Critérios para Definição dos Bairros Prioritários</a:t>
            </a:r>
          </a:p>
        </p:txBody>
      </p:sp>
      <p:sp>
        <p:nvSpPr>
          <p:cNvPr id="9" name="Retângulo 12"/>
          <p:cNvSpPr/>
          <p:nvPr/>
        </p:nvSpPr>
        <p:spPr>
          <a:xfrm>
            <a:off x="405486" y="1246949"/>
            <a:ext cx="30688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altLang="pt-BR" sz="2000" b="1" dirty="0" smtClean="0">
              <a:solidFill>
                <a:srgbClr val="FF6600"/>
              </a:solidFill>
              <a:latin typeface="Calibri"/>
              <a:cs typeface="Calibri"/>
            </a:endParaRPr>
          </a:p>
        </p:txBody>
      </p:sp>
      <p:sp>
        <p:nvSpPr>
          <p:cNvPr id="10" name="CaixaDeTexto 3"/>
          <p:cNvSpPr txBox="1">
            <a:spLocks noChangeArrowheads="1"/>
          </p:cNvSpPr>
          <p:nvPr/>
        </p:nvSpPr>
        <p:spPr bwMode="auto">
          <a:xfrm>
            <a:off x="496856" y="1581182"/>
            <a:ext cx="7051228" cy="2326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4625" indent="-15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31825" indent="-174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140000"/>
              </a:lnSpc>
            </a:pPr>
            <a:r>
              <a:rPr lang="pt-BR" dirty="0">
                <a:latin typeface="Calibri"/>
                <a:cs typeface="Calibri"/>
              </a:rPr>
              <a:t>A Secretaria Municipal de Infraestrutura e Obras Públicas (SEINFRA), através </a:t>
            </a:r>
            <a:r>
              <a:rPr lang="pt-BR" dirty="0" smtClean="0">
                <a:latin typeface="Calibri"/>
                <a:cs typeface="Calibri"/>
              </a:rPr>
              <a:t>da Diretoria de Habitação e seu Escritório </a:t>
            </a:r>
            <a:r>
              <a:rPr lang="pt-BR" dirty="0">
                <a:latin typeface="Calibri"/>
                <a:cs typeface="Calibri"/>
              </a:rPr>
              <a:t>Público, composto por Arquitetos Urbanistas, Engenheiros e Geógrafos, realiza o mapeamento dos bairros e áreas de abrangência, através do diagnóstico socioeconômico da comunidade, formulado com o auxílio do geoprocessamento de dados espaciais. </a:t>
            </a:r>
          </a:p>
        </p:txBody>
      </p:sp>
    </p:spTree>
    <p:extLst>
      <p:ext uri="{BB962C8B-B14F-4D97-AF65-F5344CB8AC3E}">
        <p14:creationId xmlns:p14="http://schemas.microsoft.com/office/powerpoint/2010/main" val="224875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2"/>
          <p:cNvSpPr txBox="1">
            <a:spLocks noChangeArrowheads="1"/>
          </p:cNvSpPr>
          <p:nvPr/>
        </p:nvSpPr>
        <p:spPr bwMode="auto">
          <a:xfrm>
            <a:off x="396415" y="211895"/>
            <a:ext cx="569126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200" b="1" dirty="0">
                <a:solidFill>
                  <a:schemeClr val="bg1"/>
                </a:solidFill>
                <a:latin typeface="Calibri"/>
                <a:cs typeface="Calibri"/>
              </a:rPr>
              <a:t>Critérios para Definição dos Bairros Prioritários</a:t>
            </a:r>
          </a:p>
        </p:txBody>
      </p:sp>
      <p:sp>
        <p:nvSpPr>
          <p:cNvPr id="9" name="Retângulo 12"/>
          <p:cNvSpPr/>
          <p:nvPr/>
        </p:nvSpPr>
        <p:spPr>
          <a:xfrm>
            <a:off x="405486" y="1002029"/>
            <a:ext cx="52869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/>
            <a:r>
              <a:rPr lang="pt-BR" sz="2000" b="1" dirty="0">
                <a:solidFill>
                  <a:srgbClr val="FF6600"/>
                </a:solidFill>
                <a:cs typeface="Calibri"/>
              </a:rPr>
              <a:t>Para a escolha dos bairros prioritários </a:t>
            </a:r>
            <a:r>
              <a:rPr lang="pt-BR" sz="2000" b="1" dirty="0" smtClean="0">
                <a:solidFill>
                  <a:srgbClr val="FF6600"/>
                </a:solidFill>
                <a:cs typeface="Calibri"/>
              </a:rPr>
              <a:t>foram </a:t>
            </a:r>
            <a:r>
              <a:rPr lang="pt-BR" sz="2000" b="1" dirty="0">
                <a:solidFill>
                  <a:srgbClr val="FF6600"/>
                </a:solidFill>
                <a:cs typeface="Calibri"/>
              </a:rPr>
              <a:t>definidos </a:t>
            </a:r>
            <a:r>
              <a:rPr lang="pt-BR" sz="2000" b="1" dirty="0" smtClean="0">
                <a:solidFill>
                  <a:srgbClr val="FF6600"/>
                </a:solidFill>
                <a:cs typeface="Calibri"/>
              </a:rPr>
              <a:t>os </a:t>
            </a:r>
            <a:r>
              <a:rPr lang="pt-BR" sz="2000" b="1" dirty="0">
                <a:solidFill>
                  <a:srgbClr val="FF6600"/>
                </a:solidFill>
                <a:cs typeface="Calibri"/>
              </a:rPr>
              <a:t>seguintes critérios:</a:t>
            </a:r>
          </a:p>
        </p:txBody>
      </p:sp>
      <p:sp>
        <p:nvSpPr>
          <p:cNvPr id="10" name="CaixaDeTexto 3"/>
          <p:cNvSpPr txBox="1">
            <a:spLocks noChangeArrowheads="1"/>
          </p:cNvSpPr>
          <p:nvPr/>
        </p:nvSpPr>
        <p:spPr bwMode="auto">
          <a:xfrm>
            <a:off x="405485" y="1964731"/>
            <a:ext cx="7985585" cy="2862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4625" indent="-15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31825" indent="-174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0" indent="0"/>
            <a:r>
              <a:rPr lang="pt-BR" dirty="0">
                <a:latin typeface="Calibri"/>
                <a:cs typeface="Calibri"/>
              </a:rPr>
              <a:t>Precariedade dos bairros, baseado em dados de IBGE 2010</a:t>
            </a:r>
            <a:r>
              <a:rPr lang="pt-BR" dirty="0" smtClean="0">
                <a:latin typeface="Calibri"/>
                <a:cs typeface="Calibri"/>
              </a:rPr>
              <a:t>.</a:t>
            </a:r>
            <a:endParaRPr lang="pt-BR" dirty="0">
              <a:latin typeface="Calibri"/>
              <a:cs typeface="Calibri"/>
            </a:endParaRPr>
          </a:p>
          <a:p>
            <a:pPr marL="504000" lvl="1" indent="-284400">
              <a:lnSpc>
                <a:spcPct val="150000"/>
              </a:lnSpc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pt-BR" dirty="0">
                <a:latin typeface="Calibri"/>
                <a:cs typeface="Calibri"/>
              </a:rPr>
              <a:t>Maior predominância de pessoas abaixo da linha de </a:t>
            </a:r>
            <a:r>
              <a:rPr lang="pt-BR" dirty="0" smtClean="0">
                <a:latin typeface="Calibri"/>
                <a:cs typeface="Calibri"/>
              </a:rPr>
              <a:t>pobreza</a:t>
            </a:r>
          </a:p>
          <a:p>
            <a:pPr marL="219600" lvl="1" indent="0">
              <a:lnSpc>
                <a:spcPct val="110000"/>
              </a:lnSpc>
              <a:buClr>
                <a:srgbClr val="FF6600"/>
              </a:buClr>
            </a:pPr>
            <a:r>
              <a:rPr lang="pt-BR" dirty="0">
                <a:latin typeface="Calibri"/>
                <a:cs typeface="Calibri"/>
              </a:rPr>
              <a:t>	</a:t>
            </a:r>
            <a:r>
              <a:rPr lang="pt-BR" dirty="0" smtClean="0">
                <a:latin typeface="Calibri"/>
                <a:cs typeface="Calibri"/>
              </a:rPr>
              <a:t>(</a:t>
            </a:r>
            <a:r>
              <a:rPr lang="pt-BR" dirty="0">
                <a:latin typeface="Calibri"/>
                <a:cs typeface="Calibri"/>
              </a:rPr>
              <a:t>Renda per capta </a:t>
            </a:r>
            <a:r>
              <a:rPr lang="pt-BR" dirty="0" smtClean="0">
                <a:latin typeface="Calibri"/>
                <a:cs typeface="Calibri"/>
              </a:rPr>
              <a:t>inferior </a:t>
            </a:r>
            <a:r>
              <a:rPr lang="pt-BR" dirty="0">
                <a:latin typeface="Calibri"/>
                <a:cs typeface="Calibri"/>
              </a:rPr>
              <a:t>a </a:t>
            </a:r>
            <a:r>
              <a:rPr lang="pt-BR" dirty="0" err="1">
                <a:latin typeface="Calibri"/>
                <a:cs typeface="Calibri"/>
              </a:rPr>
              <a:t>R</a:t>
            </a:r>
            <a:r>
              <a:rPr lang="pt-BR" dirty="0">
                <a:latin typeface="Calibri"/>
                <a:cs typeface="Calibri"/>
              </a:rPr>
              <a:t>$ 70,00)</a:t>
            </a:r>
            <a:r>
              <a:rPr lang="pt-BR" dirty="0" smtClean="0">
                <a:latin typeface="Calibri"/>
                <a:cs typeface="Calibri"/>
              </a:rPr>
              <a:t>;</a:t>
            </a:r>
            <a:endParaRPr lang="pt-BR" dirty="0">
              <a:latin typeface="Calibri"/>
              <a:cs typeface="Calibri"/>
            </a:endParaRPr>
          </a:p>
          <a:p>
            <a:pPr marL="504000" lvl="1" indent="-284400">
              <a:lnSpc>
                <a:spcPct val="150000"/>
              </a:lnSpc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pt-BR" dirty="0">
                <a:latin typeface="Calibri"/>
                <a:cs typeface="Calibri"/>
              </a:rPr>
              <a:t>Maior densidade habitacional;</a:t>
            </a:r>
          </a:p>
          <a:p>
            <a:pPr marL="504000" lvl="1" indent="-284400">
              <a:lnSpc>
                <a:spcPct val="150000"/>
              </a:lnSpc>
              <a:buClr>
                <a:srgbClr val="FF6600"/>
              </a:buClr>
              <a:buFont typeface="Arial" panose="020B0604020202020204" pitchFamily="34" charset="0"/>
              <a:buChar char="•"/>
              <a:tabLst>
                <a:tab pos="720725" algn="l"/>
              </a:tabLst>
            </a:pPr>
            <a:r>
              <a:rPr lang="pt-BR" dirty="0">
                <a:latin typeface="Calibri"/>
                <a:cs typeface="Calibri"/>
              </a:rPr>
              <a:t>Maior predominância de mulheres chefe de família;</a:t>
            </a:r>
          </a:p>
          <a:p>
            <a:pPr marL="504000" lvl="1" indent="-284400">
              <a:lnSpc>
                <a:spcPct val="150000"/>
              </a:lnSpc>
              <a:buClr>
                <a:srgbClr val="FF6600"/>
              </a:buClr>
              <a:buFont typeface="Arial" panose="020B0604020202020204" pitchFamily="34" charset="0"/>
              <a:buChar char="•"/>
              <a:tabLst>
                <a:tab pos="720725" algn="l"/>
              </a:tabLst>
            </a:pPr>
            <a:r>
              <a:rPr lang="pt-BR" dirty="0">
                <a:latin typeface="Calibri"/>
                <a:cs typeface="Calibri"/>
              </a:rPr>
              <a:t>Maior predominância de domicílios com alvenaria sem revestimento</a:t>
            </a:r>
            <a:r>
              <a:rPr lang="pt-BR" dirty="0" smtClean="0">
                <a:latin typeface="Calibri"/>
                <a:cs typeface="Calibri"/>
              </a:rPr>
              <a:t>.</a:t>
            </a:r>
          </a:p>
          <a:p>
            <a:pPr marL="288000" lvl="1" indent="-285750">
              <a:buFont typeface="Arial" panose="020B0604020202020204" pitchFamily="34" charset="0"/>
              <a:buChar char="•"/>
              <a:tabLst>
                <a:tab pos="720725" algn="l"/>
              </a:tabLst>
            </a:pPr>
            <a:endParaRPr lang="pt-BR" b="1" dirty="0">
              <a:latin typeface="Calibri"/>
              <a:cs typeface="Calibri"/>
            </a:endParaRPr>
          </a:p>
          <a:p>
            <a:pPr marL="0" lvl="0" indent="0"/>
            <a:r>
              <a:rPr lang="pt-BR" dirty="0">
                <a:latin typeface="Calibri"/>
                <a:cs typeface="Calibri"/>
              </a:rPr>
              <a:t>Precariedade habitacional obtida pela observação de campo.</a:t>
            </a:r>
            <a:endParaRPr lang="pt-BR" altLang="pt-BR" dirty="0">
              <a:solidFill>
                <a:schemeClr val="tx2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401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rgbClr val="161F56"/>
            </a:gs>
            <a:gs pos="100000">
              <a:srgbClr val="00478B"/>
            </a:gs>
          </a:gsLst>
          <a:lin ang="1080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7672</TotalTime>
  <Words>2381</Words>
  <Application>Microsoft Office PowerPoint</Application>
  <PresentationFormat>Apresentação na tela (16:10)</PresentationFormat>
  <Paragraphs>983</Paragraphs>
  <Slides>36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36</vt:i4>
      </vt:variant>
    </vt:vector>
  </HeadingPairs>
  <TitlesOfParts>
    <vt:vector size="39" baseType="lpstr">
      <vt:lpstr>Arial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. .</dc:creator>
  <cp:lastModifiedBy>Denise Galvao</cp:lastModifiedBy>
  <cp:revision>803</cp:revision>
  <cp:lastPrinted>2017-08-18T19:37:38Z</cp:lastPrinted>
  <dcterms:created xsi:type="dcterms:W3CDTF">2017-07-04T14:11:21Z</dcterms:created>
  <dcterms:modified xsi:type="dcterms:W3CDTF">2017-08-18T19:38:53Z</dcterms:modified>
</cp:coreProperties>
</file>