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90" r:id="rId4"/>
    <p:sldId id="263" r:id="rId5"/>
    <p:sldId id="264" r:id="rId6"/>
    <p:sldId id="265" r:id="rId7"/>
    <p:sldId id="266" r:id="rId8"/>
    <p:sldId id="262" r:id="rId9"/>
    <p:sldId id="258" r:id="rId10"/>
    <p:sldId id="259" r:id="rId11"/>
    <p:sldId id="268" r:id="rId12"/>
    <p:sldId id="269" r:id="rId13"/>
    <p:sldId id="270" r:id="rId14"/>
    <p:sldId id="271" r:id="rId15"/>
    <p:sldId id="273" r:id="rId16"/>
    <p:sldId id="260" r:id="rId17"/>
    <p:sldId id="275" r:id="rId18"/>
    <p:sldId id="274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6" r:id="rId29"/>
    <p:sldId id="288" r:id="rId30"/>
    <p:sldId id="287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4660"/>
  </p:normalViewPr>
  <p:slideViewPr>
    <p:cSldViewPr snapToGrid="0">
      <p:cViewPr>
        <p:scale>
          <a:sx n="58" d="100"/>
          <a:sy n="5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B37CA-339F-4ECE-AE07-A7407E2ECD00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B465-6C63-4CB9-995E-F8DE46704A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56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72C5-39C3-46A3-943B-B58A35BEB7B3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156E9-F3A0-4DBC-A475-33F0A286F2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94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56E9-F3A0-4DBC-A475-33F0A286F23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12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56E9-F3A0-4DBC-A475-33F0A286F23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60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56E9-F3A0-4DBC-A475-33F0A286F23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76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56E9-F3A0-4DBC-A475-33F0A286F23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04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56E9-F3A0-4DBC-A475-33F0A286F238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02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56E9-F3A0-4DBC-A475-33F0A286F23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76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6D68-8724-4743-A975-0B69B95C0991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6FA3-1CE2-4E8E-93B5-260770026B10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921D-41D0-4B87-82BD-A2EC5390EACA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8214-8546-4412-9E66-A125B383E1D7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830-142F-45D9-AFB2-48167DD56187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B0C4-E481-4991-A5A5-FB256F7EF5F5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6EF5-E696-48F0-9BD8-FC9EB7B47BA1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94BD-F0A5-47E2-86C9-A7174C827A8D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8A34-1BAD-4E24-9228-1F659CDA1365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07E1-E555-48C9-871B-C081391DF7F3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0F00-75D6-49D6-8E43-C1F18AD26939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E34F-D07A-4F72-88E1-605B7480B10D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B5C9-5A28-42E5-A891-55088EFB05EA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F9EF-AF06-4A0E-9DB5-FC90F0AC881A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C8A-B778-430B-90B9-FA20B4A18051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71D4F-906B-4154-89B3-DB269FC578D7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7E6A-4B83-42AA-821C-7E4AD0F54627}" type="datetime1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9870" y="1388269"/>
            <a:ext cx="7515910" cy="728631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Programa FGTS Faixa 1,5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239870" y="2366681"/>
            <a:ext cx="5395909" cy="51098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PÚBLICO ALVO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88459" y="3550024"/>
            <a:ext cx="690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Famílias com Renda Familiar de R$ 1.300,00 a R$ 3.520,00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1947859" y="4144781"/>
            <a:ext cx="685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Ofertado para todos os Municípios de Mato Grosso do Sul que tenham área disponível.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8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52044"/>
              </p:ext>
            </p:extLst>
          </p:nvPr>
        </p:nvGraphicFramePr>
        <p:xfrm>
          <a:off x="1920524" y="1602643"/>
          <a:ext cx="7557305" cy="439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705"/>
                <a:gridCol w="1625600"/>
              </a:tblGrid>
              <a:tr h="43833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Pontuação</a:t>
                      </a:r>
                      <a:endParaRPr lang="pt-BR" dirty="0"/>
                    </a:p>
                  </a:txBody>
                  <a:tcPr/>
                </a:tc>
              </a:tr>
              <a:tr h="4383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Mulher Chefe de Família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</a:tr>
              <a:tr h="4383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Idade do Pretendente a partir de 46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  <a:tr h="5137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Idade do Pretendente</a:t>
                      </a:r>
                      <a:r>
                        <a:rPr lang="pt-BR" baseline="0" dirty="0" smtClean="0"/>
                        <a:t> de 18 a 25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5137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Idade do Pretendente</a:t>
                      </a:r>
                      <a:r>
                        <a:rPr lang="pt-BR" baseline="0" dirty="0" smtClean="0"/>
                        <a:t> de 26 a 45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</a:tr>
              <a:tr h="5137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Tempo de Residência no município de 4 a 7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513799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Tempo de Residência no município de 0 a 3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513799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Tempo de Residência no município a partir de 8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</a:tr>
              <a:tr h="513799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Número de dependentes a</a:t>
                      </a:r>
                      <a:r>
                        <a:rPr lang="pt-BR" baseline="0" dirty="0" smtClean="0"/>
                        <a:t> partir de 3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3109259" y="1063859"/>
            <a:ext cx="5270831" cy="46462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CRITÉRIOS PARA PONTUAÇÃO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7629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225373" y="1063859"/>
            <a:ext cx="5270831" cy="46462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DECRETO 14.158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5" y="1680743"/>
            <a:ext cx="7311032" cy="44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109259" y="1063859"/>
            <a:ext cx="5270831" cy="46462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DECRETO 14.158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33" y="1680743"/>
            <a:ext cx="6813918" cy="41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77" y="1008529"/>
            <a:ext cx="3798236" cy="49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19086" y="754743"/>
            <a:ext cx="5631543" cy="270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47699"/>
              </p:ext>
            </p:extLst>
          </p:nvPr>
        </p:nvGraphicFramePr>
        <p:xfrm>
          <a:off x="1075765" y="1116103"/>
          <a:ext cx="7691717" cy="4706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271"/>
                <a:gridCol w="2726179"/>
                <a:gridCol w="1891634"/>
                <a:gridCol w="1126633"/>
              </a:tblGrid>
              <a:tr h="2553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CONTRATOS EFETIVADOS - FGTS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EMPREENDIMENTO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 UN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 João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Loteamento Portal da Serra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Bataguassu - Porto XV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Nova Porto XV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Bataguassu - Sede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Lot. São Pedro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Bodoquena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Lot. Bandeira 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Bonito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Lot. Lago Azul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Brasilândia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José Inácio Batista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Costa Rica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Res. Buenos Aires II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Coxim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Conj. Hab. Taquari II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Coxim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Conj. Hab. Taquari II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Fátima do Sul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Lot. Jardim dos Ipês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21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Glória de Dourados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Loteamento Altivo Bortoluzzi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139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Inocência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Lot. Jardim dos Estados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</a:tr>
              <a:tr h="168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Ivinhema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Vereador José Mário Pieretti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168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Nova Alvorada do Sul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Nilton Nogueira Coelho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168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Nova Andradina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Conj. Habit. Almesinda Costa Souza - Etapa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</a:tr>
              <a:tr h="168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Nova Andradina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Conj. Habit. Almesinda Costa Souza - Etapa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</a:tr>
              <a:tr h="168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Nova Andradina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 Randolfo Jareta Etapa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168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Ribas do Rio Pardo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Lot. Nova Esperança 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</a:tr>
              <a:tr h="168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São Gabriel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Loteamento Jardim Fênix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</a:tr>
              <a:tr h="168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Terenos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C.H. Armando Lúcio Nantes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</a:tr>
              <a:tr h="20298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19086" y="754743"/>
            <a:ext cx="5631543" cy="270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79875"/>
              </p:ext>
            </p:extLst>
          </p:nvPr>
        </p:nvGraphicFramePr>
        <p:xfrm>
          <a:off x="1358153" y="1075759"/>
          <a:ext cx="7274858" cy="4457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065"/>
                <a:gridCol w="3026737"/>
                <a:gridCol w="1612065"/>
                <a:gridCol w="1023991"/>
              </a:tblGrid>
              <a:tr h="26398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PREVISÃO DE CONTRATAÇÃO EM 2017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78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Município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Empreendimento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População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N° Unidades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Anastácio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Loteamento Residencial Cristo Rei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24.748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Bandeirantes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Lot. Pedro Constantino Etapa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6.771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Caarapó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Loteamento Jardim Bonanza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28.437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Coronel Sapucaia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Residencial Jurerê Etapa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14.815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Itaquiraí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Lot. Jardim Ipê Etapa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20.162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Ivinhema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Lot. Ver. José Mário Pieretti  Etapa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22.928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Jardim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Lot. Elza Ricarda de Bazzano Etapas 1 e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25.473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Naviraí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Lot. Interlagos II  Etapas 1 e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51.535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Nova Alvorada do Sul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Lot. Nilton Nogueira Coelho Etapa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Novo Horizonte do Sul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Lot. Res. Vila Nova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4.306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Porto Murtinho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Vila Célia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16.514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São Gabriel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Loteamento Jardim Fênix Etapas 3 e 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24.982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a Contratar 2017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706</a:t>
                      </a:r>
                    </a:p>
                  </a:txBody>
                  <a:tcPr marL="9525" marR="9525" marT="9525" marB="0" anchor="ctr"/>
                </a:tc>
              </a:tr>
              <a:tr h="26398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1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06953"/>
              </p:ext>
            </p:extLst>
          </p:nvPr>
        </p:nvGraphicFramePr>
        <p:xfrm>
          <a:off x="1385047" y="1196791"/>
          <a:ext cx="7466013" cy="4488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541"/>
                <a:gridCol w="1936377"/>
                <a:gridCol w="1317811"/>
                <a:gridCol w="2571284"/>
              </a:tblGrid>
              <a:tr h="2285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VALORES EMPREENDIMENTO FÁTIMA DO SUL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15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Contrato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Renda Familiar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Subsídio AGEHAB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</a:rPr>
                        <a:t>Recursos Próprios Contratado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1.178,08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8.537,38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1.724,30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4.359,00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2.014,40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176,00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1.300,00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9.448,00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1.406,23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4.220,66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1.420,80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1.509,26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1.438,00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2.949,21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1.300,00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9.500,00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9.248,00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1.797,74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2.161,00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1.897,80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4.000,00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2.744,47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1.997,13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35,00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1.900,00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2.743,00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2.170,07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932,00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1.674,99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4.469,77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1.430,00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6.000,00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1.516,57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1.760,13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2.292,00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1.660,86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3.841,00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1.400,00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2.184,54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1.372,97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6.000,00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548,00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1.470,69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3.096,26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1.587,73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4.500,00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1.198,00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22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1.997,00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3.500,00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34,00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  <a:tr h="1638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Total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95.811,08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 dirty="0">
                          <a:effectLst/>
                        </a:rPr>
                        <a:t>16.432,04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5" marR="8985" marT="898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872753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8674"/>
              </p:ext>
            </p:extLst>
          </p:nvPr>
        </p:nvGraphicFramePr>
        <p:xfrm>
          <a:off x="1264023" y="1156436"/>
          <a:ext cx="7328647" cy="4652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966"/>
                <a:gridCol w="1547966"/>
                <a:gridCol w="1717273"/>
                <a:gridCol w="2515442"/>
              </a:tblGrid>
              <a:tr h="13293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EMPREENDIMENTO ANTÔNIO JOÃO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8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Renda Familiar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Subsídio AGEHAB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Próprios Contratado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1.917,00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2.136,00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1.290,75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1.286,43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1.757,25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1.912,50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6.912,21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10.501,73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1.364,00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6.907,86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1.650,50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991,91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6.807,36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2.156,17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4.455,00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1.709,16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3.415,91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9.738,82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1.761,15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2.226,37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3.892,00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1.955,48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2.221,32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3.811,00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1.376,85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2.030,23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1.217,23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6.454,56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1.424,82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2.936,53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1.421,74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4.178,33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8.825,36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1.691,67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3.230,52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29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145.169,14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16.265,57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5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62524"/>
              </p:ext>
            </p:extLst>
          </p:nvPr>
        </p:nvGraphicFramePr>
        <p:xfrm>
          <a:off x="1385048" y="1196792"/>
          <a:ext cx="7234518" cy="5131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9674"/>
                <a:gridCol w="1876337"/>
                <a:gridCol w="1276950"/>
                <a:gridCol w="2491557"/>
              </a:tblGrid>
              <a:tr h="12380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EMPREENDIMENTO INOCÊNCIA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38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Renda Familiar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Subsídio AGEHAB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Próprios Contratado</a:t>
                      </a:r>
                    </a:p>
                  </a:txBody>
                  <a:tcPr marL="9525" marR="9525" marT="9525" marB="0" anchor="ctr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1.710,06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1.708,26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1.828,04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2.335,33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6.155,96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1.368,00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1.868,16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3.313,89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1.605,34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4.486,89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1.998,35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2.889,03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2.126,82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4.133,96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1.917,57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4.863,10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1.734,19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2.292,94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5.744,96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36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2.394,95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5.853,96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2.332,16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15.749,71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1.904,80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1.980,96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1.331,86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3.043,85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1.905,86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2.335,33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5.616,96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1.758,67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1.257,17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2.509,49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353,96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1.701,84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2.647,34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1.796,41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2.111,87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2.004,96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2.292,16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2.852,29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1.401,02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5.468,48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2.100,35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1.868,91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2.003,64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2.330,04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3.467,27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2.183,25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2.224,82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3.830,96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238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101.243,58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24.197,32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872753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80887"/>
              </p:ext>
            </p:extLst>
          </p:nvPr>
        </p:nvGraphicFramePr>
        <p:xfrm>
          <a:off x="1398494" y="1358137"/>
          <a:ext cx="7113495" cy="4556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956"/>
                <a:gridCol w="1548694"/>
                <a:gridCol w="1679939"/>
                <a:gridCol w="2624906"/>
              </a:tblGrid>
              <a:tr h="11392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EMPREENDIMENTO BATAGUASSU SÃO PEDRO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78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Renda Familiar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Subsídio AGEHAB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Próprios Contratado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ctr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2.257,11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3.622,74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5.210,67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2.159,31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3.923,74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1.676,88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2.121,46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2.290,44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1.061,91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1.494,22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5.021,00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248,57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2.976,92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5.198,74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1.694,00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5.385,36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1.588,32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6.380,67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1.492,17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5.021,00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1.337,63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774,45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1.727,69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419,30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1.378,98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5.021,00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1.594,06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3.037,35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1.853,00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2.058,00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1.429,27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4.634,94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1.701,80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3.611,00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1.423,38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6.972,89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2.195,00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4.286,74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1.238,55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8.901,18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5.717,63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1.400,66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5.275,64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1.779,92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3.641,19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1.549,09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2.925,42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1.286,20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6.695,07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1.734,34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1.058,29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1.432,31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5.021,00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1.889,00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1.471,98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6.311,82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1.525,00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5.021,00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8.887,67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  <a:tr h="1139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171.318,06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22.649,38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1" marR="5391" marT="539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5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04922" y="188260"/>
            <a:ext cx="7515910" cy="65890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FGTS Faixa 1,5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8566" y="1048871"/>
            <a:ext cx="91036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PARTICIPAM DO PROGRAMA:</a:t>
            </a:r>
          </a:p>
          <a:p>
            <a:endParaRPr lang="pt-BR" dirty="0" smtClean="0"/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GOVERNO FEDERAL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Através do Programa Carta de Crédito Associativo no âmbito do PMCMV , com recursos subsidiados do FGTS.</a:t>
            </a:r>
          </a:p>
          <a:p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GOVERNO ESTADUAL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através da articulação e gestão dos parceiros e com um subsídio financeiro para complementar a capacidade de financiamento das famílias e recursos para a infraestrutura externa. </a:t>
            </a:r>
          </a:p>
          <a:p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MUNICÍPÍOS -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 doação do terreno, em alguns casos com contrapartida para infraestrutura, realização do chamamento público das entidades, divulgação do programa e da seleção das famílias.</a:t>
            </a:r>
          </a:p>
          <a:p>
            <a:r>
              <a:rPr lang="pt-BR" sz="1600" b="1" dirty="0" smtClean="0"/>
              <a:t>ENTIDADES DA SOCIEDADE CIVIL SEM FINS LUCRATIVOS – </a:t>
            </a:r>
            <a:r>
              <a:rPr lang="pt-BR" sz="1600" dirty="0" smtClean="0"/>
              <a:t>com</a:t>
            </a:r>
            <a:r>
              <a:rPr lang="pt-BR" sz="1600" b="1" dirty="0" smtClean="0"/>
              <a:t>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juntada de documentos de todas as partes, acompanharam a aprovação do empreendimento no município e na CAIXA e realizaram a seleção das famílias, bem como auxiliaram na coleta dos documentos das famílias para aprovação junto à CAIXA.</a:t>
            </a:r>
            <a:endParaRPr lang="pt-BR" sz="16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CAIXA -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órgão gestor do Programa Carta de Crédito - FGTS, zelou pela qualidade dos projetos técnicos e pela sustentabilidade do empreendimento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b="1" dirty="0" smtClean="0"/>
              <a:t>CIDADÃO –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financiamento e em muitos casos com recursos próprios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pt-BR" b="1" dirty="0" smtClean="0"/>
              <a:t>EMPRESAS –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 execução da Obra.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872753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39569"/>
              </p:ext>
            </p:extLst>
          </p:nvPr>
        </p:nvGraphicFramePr>
        <p:xfrm>
          <a:off x="1358152" y="1183335"/>
          <a:ext cx="7207623" cy="4612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5918"/>
                <a:gridCol w="1631915"/>
                <a:gridCol w="1759908"/>
                <a:gridCol w="2279882"/>
              </a:tblGrid>
              <a:tr h="30928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EMPREENDIMENTO BRASILÂNDIA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54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Renda Familiar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Subsídio AGEHAB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Próprios Contratado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ctr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1.614,29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1.403,94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628,97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1.008,32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110,10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2.324,32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5.058,31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2.389,22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5.847,46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1.581,75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1.575,00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1.309,23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4.097,20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1.846,22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1.479,23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1.748,68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2.085,34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1.716,53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2.074,06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3.256,79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1.654,94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979,16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10.706,50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2.476,12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432,79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2.213,52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1.142,43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10.699,66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  <a:tr h="2061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66.891,79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7.080,43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8" marR="8438" marT="843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2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872753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17459" y="2312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46384"/>
              </p:ext>
            </p:extLst>
          </p:nvPr>
        </p:nvGraphicFramePr>
        <p:xfrm>
          <a:off x="1385046" y="1250585"/>
          <a:ext cx="7288306" cy="4675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817"/>
                <a:gridCol w="1827986"/>
                <a:gridCol w="1796467"/>
                <a:gridCol w="2151036"/>
              </a:tblGrid>
              <a:tr h="17315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EMPREENDIMENTO NOVA ANDRADINA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94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Renda Familiar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Subsídio AGEHAB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Próprios Contratado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ctr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2.155,78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1.429,88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1.249,31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3.020,26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1.777,88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1.402,04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2.337,58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4.444,75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1.783,51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2.411,32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4.716,75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1.646,61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2.810,26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4.716,75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1.646,33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1.408,68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1.234,96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2.813,81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2.442,00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5.492,75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2.379,00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4.716,75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4.644,96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2.892,43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4.716,75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  <a:tr h="1731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1.613,90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8" marR="7188" marT="718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872753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17459" y="2312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49944"/>
              </p:ext>
            </p:extLst>
          </p:nvPr>
        </p:nvGraphicFramePr>
        <p:xfrm>
          <a:off x="1492624" y="1102649"/>
          <a:ext cx="7221070" cy="4921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8862"/>
                <a:gridCol w="1811124"/>
                <a:gridCol w="1779894"/>
                <a:gridCol w="2131190"/>
              </a:tblGrid>
              <a:tr h="14061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EMPREENDIMENTO NOVA ANDRADINA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1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Renda Familiar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Subsídio AGEHAB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Próprios Contratado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ctr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1.520,51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6.238,17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1.656,50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1.407,58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3.303,06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1.873,81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1.512,00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2.556,98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5.492,75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2.400,30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4.716,75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2.473,29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4.716,75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3.403,47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2.095,85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1.829,17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1.809,02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2.044,82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2.106,60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1.997,99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1.696,07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1.686,00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1.576,00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1.320,72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2.270,00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2.964,73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2.930,76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4.716,75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1.303,49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3.500,00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1.804,00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1.692,60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2.319,83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1.682,84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1.822,00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2.235,49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2.206,75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406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116.302,31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12.337,01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" marR="5545" marT="55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9" y="203404"/>
            <a:ext cx="2562318" cy="73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872753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17459" y="2312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16225"/>
              </p:ext>
            </p:extLst>
          </p:nvPr>
        </p:nvGraphicFramePr>
        <p:xfrm>
          <a:off x="1385046" y="1003317"/>
          <a:ext cx="7288308" cy="542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5730"/>
                <a:gridCol w="1492624"/>
                <a:gridCol w="1680882"/>
                <a:gridCol w="2649072"/>
              </a:tblGrid>
              <a:tr h="1083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700" b="1" u="none" strike="noStrike" dirty="0">
                          <a:effectLst/>
                        </a:rPr>
                        <a:t>VALORES EMPREENDIMENTO NOVA ALVORADA DO SUL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17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u="none" strike="noStrike" dirty="0">
                          <a:effectLst/>
                        </a:rPr>
                        <a:t>Contrato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u="none" strike="noStrike" dirty="0">
                          <a:effectLst/>
                        </a:rPr>
                        <a:t>Renda Familiar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u="none" strike="noStrike" dirty="0">
                          <a:effectLst/>
                        </a:rPr>
                        <a:t>Subsídio AGEHAB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u="none" strike="noStrike" dirty="0">
                          <a:effectLst/>
                        </a:rPr>
                        <a:t>Recursos Próprios Contratado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ctr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2.314,50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5.359,95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1.480,00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193,18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3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1.442,82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2.735,67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4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1.350,00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1.808,12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0,80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6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2.862,31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1.551,02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2.207,26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1.454,42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1.475,92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0,10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1.787,47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0,10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11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1.463,31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1.796,38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1.305,58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8.551,92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13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2.190,86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4.785,95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14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1.475,40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1.984,36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1.546,23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6.500,00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593,42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1.715,23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2.166,84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18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1.577,78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19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1.441,01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485,00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1.962,33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0,10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1.913,00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1.300,00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3.984,99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1.854,71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1.525,95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24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2.533,00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501,95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1.515,46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2.074,09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26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1.702,84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1.574,90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2.037,81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1.732,96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1.142,00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1.720,95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1.782,64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0,10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2.247,40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1.713,77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1.613,29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1.883,10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2.000,60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1.526,00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1.756,48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2.065,74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3.572,95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2.293,46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0,80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2.601,92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1.787,47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0,10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1.411,38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3.997,02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40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1.688,86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0,10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41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2.260,85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2.518,05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42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2.020,91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3.014,14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43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1.728,55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994,95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44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1.739,00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2.824,04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45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2.368,35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 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>
                          <a:effectLst/>
                        </a:rPr>
                        <a:t> 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  <a:tr h="1083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</a:rPr>
                        <a:t>Total 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</a:rPr>
                        <a:t>68.183,37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</a:rPr>
                        <a:t>593,42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5" marR="3805" marT="380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6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8494" y="2053807"/>
            <a:ext cx="734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98494" y="2247454"/>
            <a:ext cx="73420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  <a:cs typeface="Arial" panose="020B0604020202020204" pitchFamily="34" charset="0"/>
              </a:rPr>
              <a:t>Programa inicialmente difícil de ser implementado, pelo modelo pioneiro, e pelo envolvimento de vários atores: Estado, Caixa (GIHAB/Superintendência Regional), Entidade, Município, Gerente da Agência da Caixa à qual o município é vinculado, Correspondente Bancário, famílias adquirentes;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  <a:cs typeface="Arial" panose="020B0604020202020204" pitchFamily="34" charset="0"/>
              </a:rPr>
              <a:t>O entendimento do fluxo dos processos só foi adquirido após aproximadamente doze meses do início;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  <a:cs typeface="Arial" panose="020B0604020202020204" pitchFamily="34" charset="0"/>
              </a:rPr>
              <a:t>A partir de determinado momento o Estado passou a coordenar e gerenciar todas as fases do empreendimento junto à Caixa e ao Município: recebimento e atendimento das análises e pendências jurídicas e de engenharia e no desenvolvimento e aprovação dos projetos;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  <a:cs typeface="Arial" panose="020B0604020202020204" pitchFamily="34" charset="0"/>
              </a:rPr>
              <a:t>Controle de todas as operações junto à Caixa por meio de reuniões periódicas com a GIHAB para dirimir dúvidas e alterar projetos técnicos de engenharia;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98494" y="1133147"/>
            <a:ext cx="73420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LIÇÕES APRENDIDAS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71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8494" y="2053807"/>
            <a:ext cx="734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98494" y="2247454"/>
            <a:ext cx="73420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cs typeface="Arial" panose="020B0604020202020204" pitchFamily="34" charset="0"/>
              </a:rPr>
              <a:t>Controle para acompanhamento e fechamento de grupos a serem contratados através de reuniões semanais com a Superintendência Regional;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  <a:cs typeface="Arial" panose="020B0604020202020204" pitchFamily="34" charset="0"/>
              </a:rPr>
              <a:t>Acompanhamento rigoroso e permanente da documentação jurídica e fiscal dos municípios e entidades que poderiam impedir a contratação do empreendimento. Passou-se a ter um bom resultado após a implantação da rotina de reuniões periódicas com a GIHAB e Superintendência;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  <a:cs typeface="Arial" panose="020B0604020202020204" pitchFamily="34" charset="0"/>
              </a:rPr>
              <a:t>Importância da área social trabalhar juntamente com o município e o correspondente bancário na seleção, análise e conformidade dos cadastros junto à Caixa;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  <a:cs typeface="Arial" panose="020B0604020202020204" pitchFamily="34" charset="0"/>
              </a:rPr>
              <a:t>Importância do treinamento dos correspondentes bancários para dominar a operação do sistema na modalidade empreendimento – grande parte dos pequenos municípios ainda não havia sido realizado financiamento na modalidade empreendimento;</a:t>
            </a:r>
            <a:endParaRPr lang="pt-BR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98494" y="1133147"/>
            <a:ext cx="73420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LIÇÕES APRENDIDAS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1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8494" y="2053807"/>
            <a:ext cx="734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98494" y="2247454"/>
            <a:ext cx="734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j-lt"/>
                <a:cs typeface="Arial" panose="020B0604020202020204" pitchFamily="34" charset="0"/>
              </a:rPr>
              <a:t>Trabalhar com grupos menores e, para a formação dos grupos,  avaliar o perfil econômico das cidades, se predominantemente agrícola, comércio, </a:t>
            </a:r>
            <a:r>
              <a:rPr lang="pt-BR" sz="1600" dirty="0" err="1" smtClean="0">
                <a:latin typeface="+mj-lt"/>
                <a:cs typeface="Arial" panose="020B0604020202020204" pitchFamily="34" charset="0"/>
              </a:rPr>
              <a:t>etc</a:t>
            </a:r>
            <a:r>
              <a:rPr lang="pt-BR" sz="1600" dirty="0" smtClean="0">
                <a:latin typeface="+mj-lt"/>
                <a:cs typeface="Arial" panose="020B0604020202020204" pitchFamily="34" charset="0"/>
              </a:rPr>
              <a:t>, pois, dependendo do perfil a dificuldade para fechar os grupos é maior;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98494" y="1133147"/>
            <a:ext cx="73420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LIÇÕES APRENDIDAS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1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8494" y="2053807"/>
            <a:ext cx="734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98494" y="2247454"/>
            <a:ext cx="7342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98494" y="1133147"/>
            <a:ext cx="73420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UNIDADES ENTREGUES - FÁTIMA DO SUL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2" y="1641647"/>
            <a:ext cx="7207623" cy="4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8494" y="2053807"/>
            <a:ext cx="734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98494" y="2247454"/>
            <a:ext cx="7342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98494" y="1133147"/>
            <a:ext cx="73420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UNIDADES ENTREGUES - FÁTIMA DO SUL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" y="1633589"/>
            <a:ext cx="8001000" cy="42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8494" y="2053807"/>
            <a:ext cx="734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98494" y="2247454"/>
            <a:ext cx="7342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98494" y="1133147"/>
            <a:ext cx="73420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UNIDADES ENTREGUES - FÁTIMA DO SUL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75" y="1617269"/>
            <a:ext cx="7466013" cy="4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8871" y="1936376"/>
            <a:ext cx="817028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sz="2000" dirty="0" smtClean="0"/>
              <a:t>O subsídio do Estado previa a sua aplicação após o subsídio federal do Programa e do FGTS do proponente. </a:t>
            </a:r>
          </a:p>
          <a:p>
            <a:r>
              <a:rPr lang="pt-BR" sz="2000" dirty="0" smtClean="0"/>
              <a:t>Para garantir o resultado pretendido de privilegiar as famílias de menor renda, o subsídio estadual foi escalonado com valores maiores para as menores rendas . As tabelas que apresentaremos no final, com beneficiários listados pela renda em ordem crescente, demonstram que este objetivo foi atingido. </a:t>
            </a:r>
            <a:endParaRPr lang="pt-BR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204922" y="188260"/>
            <a:ext cx="7515910" cy="65890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FGTS Faixa 1,5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80882" y="1129553"/>
            <a:ext cx="6987129" cy="47046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UTILIZAÇÃO DO SUBSÍDIO DO ESTADO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922" y="5925859"/>
            <a:ext cx="7686359" cy="7962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pt-BR" sz="1300" dirty="0" smtClean="0"/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Secretaria de Estado de Habitação de Mato Grosso do Sul  - SEHAB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Agência de Habitação Popular do Estado de Mato Grosso do Sul - AGEHAB</a:t>
            </a:r>
          </a:p>
          <a:p>
            <a:pPr algn="ctr">
              <a:spcBef>
                <a:spcPts val="0"/>
              </a:spcBef>
            </a:pPr>
            <a:r>
              <a:rPr lang="pt-BR" sz="1100" b="1" dirty="0" smtClean="0">
                <a:solidFill>
                  <a:schemeClr val="tx1"/>
                </a:solidFill>
              </a:rPr>
              <a:t>Rua Soldado PM Reinaldo de Andrade, 108, Bairro Tiradentes – CEP 79.041-118, Campo Grande/MS.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340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25988" y="2756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8494" y="2053807"/>
            <a:ext cx="734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1318" y="2998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98494" y="2247454"/>
            <a:ext cx="7342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6049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98494" y="1133147"/>
            <a:ext cx="73420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UNIDADES ENTREGUES - FÁTIMA DO SUL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1641647"/>
            <a:ext cx="7530353" cy="42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9870" y="1161379"/>
            <a:ext cx="7515910" cy="75959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Programa FGTS Faixa 1,5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191658" y="2118078"/>
            <a:ext cx="5458636" cy="58157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600" b="1" dirty="0" smtClean="0">
                <a:solidFill>
                  <a:schemeClr val="bg1"/>
                </a:solidFill>
              </a:rPr>
              <a:t>ENQUADRAMENTO NO PROGRAMA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79870" y="3127450"/>
            <a:ext cx="7515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Pretendente não pode ter casa própria ou ter sido beneficiado em outro </a:t>
            </a:r>
            <a:r>
              <a:rPr lang="pt-BR" dirty="0" smtClean="0"/>
              <a:t>programa de </a:t>
            </a:r>
            <a:r>
              <a:rPr lang="pt-BR" dirty="0"/>
              <a:t>casa própria do poder público ou ter recebido subsídio do FGTS;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Não </a:t>
            </a:r>
            <a:r>
              <a:rPr lang="pt-BR" dirty="0"/>
              <a:t>poderá ter restrição no SPC e SERASA;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Deverá </a:t>
            </a:r>
            <a:r>
              <a:rPr lang="pt-BR" dirty="0"/>
              <a:t>comprovar a  renda </a:t>
            </a:r>
            <a:r>
              <a:rPr lang="pt-BR" dirty="0" smtClean="0"/>
              <a:t>e </a:t>
            </a:r>
            <a:r>
              <a:rPr lang="pt-BR" dirty="0"/>
              <a:t>a capacidade de pagamento, exigida para </a:t>
            </a:r>
            <a:r>
              <a:rPr lang="pt-BR" dirty="0" smtClean="0"/>
              <a:t>o Programa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9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9870" y="1161379"/>
            <a:ext cx="7515910" cy="75959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Programa FGTS Faixa 1,5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191657" y="2118078"/>
            <a:ext cx="6066971" cy="58157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CRITÉRIOS DE SELEÇÃO E PRIORIZAÇÃO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79870" y="3127450"/>
            <a:ext cx="7515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Obedecido </a:t>
            </a:r>
            <a:r>
              <a:rPr lang="pt-BR" dirty="0"/>
              <a:t>primeiramente  o enquadramento do pretendente, os critérios de </a:t>
            </a:r>
            <a:r>
              <a:rPr lang="pt-BR" dirty="0" smtClean="0"/>
              <a:t>seleção e </a:t>
            </a:r>
            <a:r>
              <a:rPr lang="pt-BR" dirty="0"/>
              <a:t>priorização serão </a:t>
            </a:r>
            <a:r>
              <a:rPr lang="pt-BR" dirty="0" smtClean="0"/>
              <a:t>os </a:t>
            </a:r>
            <a:r>
              <a:rPr lang="pt-BR" dirty="0"/>
              <a:t>estabelecidos no Decreto Nº 14.158, de 15 de </a:t>
            </a:r>
            <a:r>
              <a:rPr lang="pt-BR" dirty="0" smtClean="0"/>
              <a:t>abril de 2015;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cadastramento </a:t>
            </a:r>
            <a:r>
              <a:rPr lang="pt-BR" dirty="0" smtClean="0"/>
              <a:t>é realizado no site da AGEHAB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seleção é feita pela entidade, utilizando o sistema da AGEHAB e acompanhado pelo estado e município.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6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9870" y="1161379"/>
            <a:ext cx="7515910" cy="75959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Programa FGTS Faixa 1,5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191657" y="2118078"/>
            <a:ext cx="6066971" cy="58157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TIPOLOGIA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79870" y="3127450"/>
            <a:ext cx="75159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/>
              <a:t>As unidades habitacionais </a:t>
            </a:r>
            <a:r>
              <a:rPr lang="pt-BR" sz="1750" dirty="0" smtClean="0"/>
              <a:t>são em torno de 42,00m²</a:t>
            </a:r>
            <a:r>
              <a:rPr lang="pt-BR" sz="1750" dirty="0"/>
              <a:t>, com acabamento de piso, forro, pintura e azulejos </a:t>
            </a:r>
            <a:r>
              <a:rPr lang="pt-BR" sz="1750" dirty="0" smtClean="0"/>
              <a:t>nas </a:t>
            </a:r>
            <a:r>
              <a:rPr lang="pt-BR" sz="1750" dirty="0"/>
              <a:t>áreas molhadas;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 smtClean="0"/>
              <a:t>Foram </a:t>
            </a:r>
            <a:r>
              <a:rPr lang="pt-BR" sz="1750" dirty="0"/>
              <a:t>selecionadas localidades nos municípios que possuam viabilidade  de </a:t>
            </a:r>
            <a:r>
              <a:rPr lang="pt-BR" sz="1750" dirty="0" smtClean="0"/>
              <a:t>estrutura básica </a:t>
            </a:r>
            <a:r>
              <a:rPr lang="pt-BR" sz="1750" dirty="0"/>
              <a:t>de energia, água e equipamentos comunitários</a:t>
            </a:r>
            <a:r>
              <a:rPr lang="pt-BR" sz="175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 smtClean="0"/>
              <a:t>Para a aprovação das áreas foi realizada vistoria pela equipe técnica e emitido parecer de viabilidade. </a:t>
            </a:r>
            <a:endParaRPr lang="pt-BR" sz="1750" dirty="0"/>
          </a:p>
          <a:p>
            <a:endParaRPr lang="pt-BR" sz="175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5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9870" y="1161379"/>
            <a:ext cx="7515910" cy="75959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Programa FGTS Faixa 1,5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191657" y="2296757"/>
            <a:ext cx="6066971" cy="4029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OPERACIONALIZAÇÃO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79870" y="3127450"/>
            <a:ext cx="7515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Prefeitura </a:t>
            </a:r>
            <a:r>
              <a:rPr lang="pt-BR" dirty="0" smtClean="0"/>
              <a:t>doa </a:t>
            </a:r>
            <a:r>
              <a:rPr lang="pt-BR" dirty="0"/>
              <a:t>o </a:t>
            </a:r>
            <a:r>
              <a:rPr lang="pt-BR" dirty="0" smtClean="0"/>
              <a:t>terreno;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AGEHAB licita </a:t>
            </a:r>
            <a:r>
              <a:rPr lang="pt-BR" dirty="0"/>
              <a:t>os projetos de </a:t>
            </a:r>
            <a:r>
              <a:rPr lang="pt-BR" dirty="0" smtClean="0"/>
              <a:t>infraestrutura</a:t>
            </a:r>
            <a:r>
              <a:rPr lang="pt-BR" dirty="0"/>
              <a:t>, quando necessário. </a:t>
            </a:r>
            <a:r>
              <a:rPr lang="pt-BR" dirty="0" smtClean="0"/>
              <a:t>Os </a:t>
            </a:r>
            <a:r>
              <a:rPr lang="pt-BR" dirty="0"/>
              <a:t>projetos de infraestrutura são orçados pela SEHAB;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Encaminha </a:t>
            </a:r>
            <a:r>
              <a:rPr lang="pt-BR" dirty="0"/>
              <a:t>para a e</a:t>
            </a:r>
            <a:r>
              <a:rPr lang="pt-BR" dirty="0" smtClean="0"/>
              <a:t>ntidade </a:t>
            </a:r>
            <a:r>
              <a:rPr lang="pt-BR" dirty="0"/>
              <a:t>o</a:t>
            </a:r>
            <a:r>
              <a:rPr lang="pt-BR" dirty="0" smtClean="0"/>
              <a:t>rganizadora que providencia o envio à CAIXA</a:t>
            </a:r>
            <a:r>
              <a:rPr lang="pt-BR" dirty="0"/>
              <a:t>, para </a:t>
            </a:r>
            <a:r>
              <a:rPr lang="pt-BR" dirty="0" smtClean="0"/>
              <a:t>análise, aprovação e contratação </a:t>
            </a:r>
            <a:r>
              <a:rPr lang="pt-BR" dirty="0"/>
              <a:t>do empreendimento;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Quando </a:t>
            </a:r>
            <a:r>
              <a:rPr lang="pt-BR" dirty="0"/>
              <a:t>o acesso ao empreendimento necessitar de </a:t>
            </a:r>
            <a:r>
              <a:rPr lang="pt-BR" dirty="0" smtClean="0"/>
              <a:t>pavimentação o estado irá licitar e executar.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61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9870" y="1388269"/>
            <a:ext cx="7515910" cy="728631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Programa FGTS Faixa 1,5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97293"/>
              </p:ext>
            </p:extLst>
          </p:nvPr>
        </p:nvGraphicFramePr>
        <p:xfrm>
          <a:off x="884033" y="3240740"/>
          <a:ext cx="8184298" cy="182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6018"/>
                <a:gridCol w="208280"/>
              </a:tblGrid>
              <a:tr h="43833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4383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possuir</a:t>
                      </a:r>
                      <a:r>
                        <a:rPr lang="pt-BR" baseline="0" dirty="0" smtClean="0"/>
                        <a:t> restrição cadastral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4383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Não possuir Imóvel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5137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Faixa de renda</a:t>
                      </a:r>
                      <a:r>
                        <a:rPr lang="pt-BR" baseline="0" dirty="0" smtClean="0"/>
                        <a:t> familiar de R$ 1.300,00 a R$ 3.520,00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2239870" y="2366681"/>
            <a:ext cx="5395909" cy="51098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PRÉ-REQUISITOS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3333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02" y="121024"/>
            <a:ext cx="2740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82136"/>
              </p:ext>
            </p:extLst>
          </p:nvPr>
        </p:nvGraphicFramePr>
        <p:xfrm>
          <a:off x="726143" y="3240740"/>
          <a:ext cx="9022976" cy="131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658"/>
                <a:gridCol w="2031146"/>
                <a:gridCol w="1861885"/>
                <a:gridCol w="2122287"/>
              </a:tblGrid>
              <a:tr h="43833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de critério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Percentual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Precedência</a:t>
                      </a:r>
                      <a:endParaRPr lang="pt-BR" dirty="0"/>
                    </a:p>
                  </a:txBody>
                  <a:tcPr/>
                </a:tc>
              </a:tr>
              <a:tr h="4383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Idoso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Estadual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4383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/>
                        <a:t>Pessoa com deficiência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Estadual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2239870" y="2366681"/>
            <a:ext cx="5395909" cy="51098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RESERVAS DE ATENDIMENTO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47859" y="6088559"/>
            <a:ext cx="7307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Secretaria de Estado de Habitação de Mato Grosso do Sul  - SEHAB</a:t>
            </a:r>
          </a:p>
          <a:p>
            <a:pPr algn="ctr"/>
            <a:r>
              <a:rPr lang="pt-BR" sz="1100" dirty="0"/>
              <a:t>Agência de Habitação Popular do Estado de Mato Grosso do Sul - AGEHAB</a:t>
            </a:r>
          </a:p>
          <a:p>
            <a:pPr algn="ctr"/>
            <a:r>
              <a:rPr lang="pt-BR" sz="1100" dirty="0"/>
              <a:t>Rua Soldado PM Reinaldo de Andrade, 108, Bairro Tiradentes – CEP 79.041-118, Campo Grande/MS</a:t>
            </a:r>
            <a:r>
              <a:rPr lang="pt-BR" sz="1100" dirty="0" smtClean="0"/>
              <a:t>.</a:t>
            </a:r>
            <a:endParaRPr lang="pt-BR" sz="1100" dirty="0"/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772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3269</Words>
  <Application>Microsoft Office PowerPoint</Application>
  <PresentationFormat>Personalizar</PresentationFormat>
  <Paragraphs>1342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Facetado</vt:lpstr>
      <vt:lpstr>Programa FGTS Faixa 1,5</vt:lpstr>
      <vt:lpstr>Apresentação do PowerPoint</vt:lpstr>
      <vt:lpstr>Apresentação do PowerPoint</vt:lpstr>
      <vt:lpstr>Programa FGTS Faixa 1,5</vt:lpstr>
      <vt:lpstr>Programa FGTS Faixa 1,5</vt:lpstr>
      <vt:lpstr>Programa FGTS Faixa 1,5</vt:lpstr>
      <vt:lpstr>Programa FGTS Faixa 1,5</vt:lpstr>
      <vt:lpstr>Programa FGTS Faixa 1,5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FGTS Faixa 1,5</dc:title>
  <dc:creator>Fernando  Amaral Gurgel</dc:creator>
  <cp:lastModifiedBy>ABC</cp:lastModifiedBy>
  <cp:revision>63</cp:revision>
  <cp:lastPrinted>2016-11-23T16:36:12Z</cp:lastPrinted>
  <dcterms:created xsi:type="dcterms:W3CDTF">2015-06-10T14:44:43Z</dcterms:created>
  <dcterms:modified xsi:type="dcterms:W3CDTF">2017-06-22T00:51:10Z</dcterms:modified>
</cp:coreProperties>
</file>